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56FE7-8045-4AAB-A1A6-9911017AA42D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AAE4E-943C-4F72-BB88-DED57C925C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 : </a:t>
            </a:r>
            <a:r>
              <a:rPr lang="en-US" b="1" dirty="0" err="1"/>
              <a:t>Étanchéité</a:t>
            </a:r>
            <a:r>
              <a:rPr lang="en-US" b="1" dirty="0"/>
              <a:t> en </a:t>
            </a:r>
            <a:r>
              <a:rPr lang="en-US" b="1" dirty="0" err="1" smtClean="0"/>
              <a:t>mécanique</a:t>
            </a:r>
            <a:r>
              <a:rPr lang="en-US" b="1" dirty="0" smtClean="0"/>
              <a:t> </a:t>
            </a:r>
            <a:r>
              <a:rPr lang="en-US" b="1" dirty="0"/>
              <a:t>B 5 </a:t>
            </a:r>
            <a:r>
              <a:rPr lang="en-US" b="1" dirty="0" smtClean="0"/>
              <a:t>420 (Techniques de </a:t>
            </a:r>
            <a:r>
              <a:rPr lang="en-US" b="1" dirty="0" err="1" smtClean="0"/>
              <a:t>l’ingénieur</a:t>
            </a:r>
            <a:r>
              <a:rPr lang="en-US" b="1" dirty="0" smtClean="0"/>
              <a:t>)</a:t>
            </a:r>
          </a:p>
          <a:p>
            <a:endParaRPr lang="en-US" b="1" dirty="0"/>
          </a:p>
          <a:p>
            <a:r>
              <a:rPr lang="en-US" dirty="0" smtClean="0"/>
              <a:t>Pour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fuite</a:t>
            </a:r>
            <a:r>
              <a:rPr lang="en-US" dirty="0" smtClean="0"/>
              <a:t> de </a:t>
            </a:r>
            <a:r>
              <a:rPr lang="en-US" dirty="0" err="1" smtClean="0"/>
              <a:t>gaz</a:t>
            </a:r>
            <a:r>
              <a:rPr lang="en-US" dirty="0" smtClean="0"/>
              <a:t> (&gt;10</a:t>
            </a:r>
            <a:r>
              <a:rPr lang="en-US" baseline="30000" dirty="0" smtClean="0"/>
              <a:t>-5</a:t>
            </a:r>
            <a:r>
              <a:rPr lang="en-US" dirty="0" smtClean="0"/>
              <a:t>.Pa.m3/s = 10</a:t>
            </a:r>
            <a:r>
              <a:rPr lang="en-US" baseline="30000" dirty="0" smtClean="0"/>
              <a:t>-4</a:t>
            </a:r>
            <a:r>
              <a:rPr lang="en-US" dirty="0" smtClean="0"/>
              <a:t>mbar.l/s) le régime du flux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visqueux</a:t>
            </a:r>
            <a:r>
              <a:rPr lang="en-US" dirty="0" smtClean="0"/>
              <a:t> (</a:t>
            </a:r>
            <a:r>
              <a:rPr lang="en-US" dirty="0" err="1" smtClean="0"/>
              <a:t>laminaire</a:t>
            </a:r>
            <a:r>
              <a:rPr lang="en-US" dirty="0" smtClean="0"/>
              <a:t>) et le </a:t>
            </a:r>
            <a:r>
              <a:rPr lang="en-US" dirty="0" err="1" smtClean="0"/>
              <a:t>calcul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donné</a:t>
            </a:r>
            <a:r>
              <a:rPr lang="en-US" dirty="0" smtClean="0"/>
              <a:t> par 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305"/>
            <a:ext cx="23050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q = K \, \frac {({p_1}^2-{p_2}^2)}{\eta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196305"/>
            <a:ext cx="2009021" cy="64807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627784" y="1340321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soit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1844377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 on </a:t>
            </a:r>
            <a:r>
              <a:rPr lang="en-US" dirty="0" err="1" smtClean="0"/>
              <a:t>veut</a:t>
            </a:r>
            <a:r>
              <a:rPr lang="en-US" dirty="0" smtClean="0"/>
              <a:t> </a:t>
            </a:r>
            <a:r>
              <a:rPr lang="en-US" dirty="0" err="1" smtClean="0"/>
              <a:t>réévaluer</a:t>
            </a:r>
            <a:r>
              <a:rPr lang="en-US" dirty="0" smtClean="0"/>
              <a:t> le debit à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autre</a:t>
            </a:r>
            <a:r>
              <a:rPr lang="en-US" dirty="0" smtClean="0"/>
              <a:t> </a:t>
            </a:r>
            <a:r>
              <a:rPr lang="en-US" dirty="0" err="1" smtClean="0"/>
              <a:t>pression</a:t>
            </a:r>
            <a:r>
              <a:rPr lang="en-US" dirty="0" smtClean="0"/>
              <a:t> on </a:t>
            </a:r>
            <a:r>
              <a:rPr lang="en-US" dirty="0" err="1" smtClean="0"/>
              <a:t>utilise</a:t>
            </a:r>
            <a:r>
              <a:rPr lang="en-US" dirty="0" smtClean="0"/>
              <a:t> la </a:t>
            </a:r>
            <a:r>
              <a:rPr lang="en-US" dirty="0" err="1" smtClean="0"/>
              <a:t>formule</a:t>
            </a:r>
            <a:r>
              <a:rPr lang="en-US" dirty="0" smtClean="0"/>
              <a:t> </a:t>
            </a:r>
            <a:r>
              <a:rPr lang="en-US" dirty="0" err="1" smtClean="0"/>
              <a:t>suivante</a:t>
            </a:r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3" y="2276425"/>
            <a:ext cx="2808313" cy="536132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2825105"/>
            <a:ext cx="8964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 on </a:t>
            </a:r>
            <a:r>
              <a:rPr lang="en-US" dirty="0" err="1" smtClean="0"/>
              <a:t>veut</a:t>
            </a:r>
            <a:r>
              <a:rPr lang="en-US" dirty="0" smtClean="0"/>
              <a:t> </a:t>
            </a:r>
            <a:r>
              <a:rPr lang="en-US" dirty="0" err="1" smtClean="0"/>
              <a:t>réévaluer</a:t>
            </a:r>
            <a:r>
              <a:rPr lang="en-US" dirty="0" smtClean="0"/>
              <a:t> le debit avec un </a:t>
            </a:r>
            <a:r>
              <a:rPr lang="en-US" dirty="0" err="1" smtClean="0"/>
              <a:t>autre</a:t>
            </a:r>
            <a:r>
              <a:rPr lang="en-US" dirty="0" smtClean="0"/>
              <a:t> gas, </a:t>
            </a:r>
            <a:r>
              <a:rPr lang="en-US" dirty="0" err="1" smtClean="0"/>
              <a:t>seul</a:t>
            </a:r>
            <a:r>
              <a:rPr lang="en-US" dirty="0" smtClean="0"/>
              <a:t> la </a:t>
            </a:r>
            <a:r>
              <a:rPr lang="en-US" dirty="0" err="1" smtClean="0"/>
              <a:t>viscosité</a:t>
            </a:r>
            <a:r>
              <a:rPr lang="en-US" dirty="0" smtClean="0"/>
              <a:t> change.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3185145"/>
            <a:ext cx="533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0" y="4581128"/>
            <a:ext cx="8964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Aussi</a:t>
            </a:r>
            <a:r>
              <a:rPr lang="en-US" dirty="0" smtClean="0"/>
              <a:t>, </a:t>
            </a:r>
            <a:r>
              <a:rPr lang="en-US" dirty="0" err="1" smtClean="0"/>
              <a:t>si</a:t>
            </a:r>
            <a:r>
              <a:rPr lang="en-US" dirty="0" smtClean="0"/>
              <a:t> on aura en </a:t>
            </a:r>
            <a:r>
              <a:rPr lang="en-US" dirty="0" err="1" smtClean="0"/>
              <a:t>théorie</a:t>
            </a:r>
            <a:r>
              <a:rPr lang="en-US" dirty="0" smtClean="0"/>
              <a:t> </a:t>
            </a:r>
            <a:r>
              <a:rPr lang="en-US" b="1" dirty="0" err="1" smtClean="0"/>
              <a:t>moins</a:t>
            </a:r>
            <a:r>
              <a:rPr lang="en-US" dirty="0" smtClean="0"/>
              <a:t> de </a:t>
            </a:r>
            <a:r>
              <a:rPr lang="en-US" dirty="0" err="1" smtClean="0"/>
              <a:t>fuite</a:t>
            </a:r>
            <a:r>
              <a:rPr lang="en-US" dirty="0" smtClean="0"/>
              <a:t> en helium </a:t>
            </a:r>
            <a:r>
              <a:rPr lang="en-US" dirty="0" err="1" smtClean="0"/>
              <a:t>qu’en</a:t>
            </a:r>
            <a:r>
              <a:rPr lang="en-US" dirty="0" smtClean="0"/>
              <a:t> air car plus </a:t>
            </a:r>
            <a:r>
              <a:rPr lang="en-US" dirty="0" err="1" smtClean="0"/>
              <a:t>visqueux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pratique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semble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cette</a:t>
            </a:r>
            <a:r>
              <a:rPr lang="en-US" dirty="0" smtClean="0"/>
              <a:t> </a:t>
            </a:r>
            <a:r>
              <a:rPr lang="en-US" dirty="0" err="1" smtClean="0"/>
              <a:t>différence</a:t>
            </a:r>
            <a:r>
              <a:rPr lang="en-US" dirty="0" smtClean="0"/>
              <a:t> </a:t>
            </a:r>
            <a:r>
              <a:rPr lang="en-US" dirty="0" err="1" smtClean="0"/>
              <a:t>négligeable</a:t>
            </a:r>
            <a:r>
              <a:rPr lang="en-US" dirty="0" smtClean="0"/>
              <a:t>, les </a:t>
            </a:r>
            <a:r>
              <a:rPr lang="en-US" dirty="0" err="1" smtClean="0"/>
              <a:t>calculs</a:t>
            </a:r>
            <a:r>
              <a:rPr lang="en-US" dirty="0" smtClean="0"/>
              <a:t> </a:t>
            </a:r>
            <a:r>
              <a:rPr lang="en-US" dirty="0" err="1" smtClean="0"/>
              <a:t>n’étant</a:t>
            </a:r>
            <a:r>
              <a:rPr lang="en-US" dirty="0" smtClean="0"/>
              <a:t> en </a:t>
            </a:r>
            <a:r>
              <a:rPr lang="en-US" dirty="0" err="1" smtClean="0"/>
              <a:t>pratique</a:t>
            </a:r>
            <a:r>
              <a:rPr lang="en-US" dirty="0" smtClean="0"/>
              <a:t> loin </a:t>
            </a:r>
            <a:r>
              <a:rPr lang="en-US" dirty="0" err="1" smtClean="0"/>
              <a:t>d’une</a:t>
            </a:r>
            <a:r>
              <a:rPr lang="en-US" dirty="0" smtClean="0"/>
              <a:t> </a:t>
            </a:r>
            <a:r>
              <a:rPr lang="en-US" dirty="0" err="1" smtClean="0"/>
              <a:t>précision</a:t>
            </a:r>
            <a:r>
              <a:rPr lang="en-US" smtClean="0"/>
              <a:t> de 10</a:t>
            </a:r>
            <a:r>
              <a:rPr lang="en-US" dirty="0" smtClean="0"/>
              <a:t>%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Correspondance</a:t>
            </a:r>
            <a:r>
              <a:rPr lang="en-US" dirty="0" smtClean="0"/>
              <a:t> entre ANSI /FCI-2 2006 </a:t>
            </a:r>
            <a:r>
              <a:rPr lang="fr-FR" b="1" dirty="0"/>
              <a:t>CONTROL VALVE SEAT LEAKAGE</a:t>
            </a:r>
            <a:r>
              <a:rPr lang="fr-FR" dirty="0" smtClean="0"/>
              <a:t> </a:t>
            </a:r>
            <a:r>
              <a:rPr lang="en-US" b="1" i="1" dirty="0" smtClean="0"/>
              <a:t>Class VI</a:t>
            </a:r>
            <a:endParaRPr lang="en-US" b="1" dirty="0" smtClean="0"/>
          </a:p>
          <a:p>
            <a:r>
              <a:rPr lang="en-US" b="1" dirty="0" smtClean="0"/>
              <a:t>50 pound/square inch = 3.447 378 64 bar</a:t>
            </a:r>
            <a:endParaRPr lang="en-US" b="1" dirty="0"/>
          </a:p>
          <a:p>
            <a:r>
              <a:rPr lang="fr-FR" dirty="0"/>
              <a:t>1</a:t>
            </a:r>
            <a:r>
              <a:rPr lang="fr-FR" dirty="0" smtClean="0"/>
              <a:t> </a:t>
            </a:r>
            <a:r>
              <a:rPr lang="fr-FR" dirty="0" err="1"/>
              <a:t>mL</a:t>
            </a:r>
            <a:r>
              <a:rPr lang="fr-FR" dirty="0"/>
              <a:t>/min</a:t>
            </a:r>
            <a:r>
              <a:rPr lang="fr-FR" dirty="0" smtClean="0"/>
              <a:t> </a:t>
            </a:r>
            <a:r>
              <a:rPr lang="fr-FR" dirty="0"/>
              <a:t>0,016883</a:t>
            </a:r>
            <a:r>
              <a:rPr lang="fr-FR" dirty="0" smtClean="0"/>
              <a:t> </a:t>
            </a:r>
            <a:r>
              <a:rPr lang="fr-FR" dirty="0"/>
              <a:t>mbar*L/s</a:t>
            </a:r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1412776"/>
            <a:ext cx="2096061" cy="400050"/>
          </a:xfrm>
          <a:prstGeom prst="rect">
            <a:avLst/>
          </a:prstGeom>
          <a:noFill/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059832" y="1268760"/>
          <a:ext cx="2921000" cy="762000"/>
        </p:xfrm>
        <a:graphic>
          <a:graphicData uri="http://schemas.openxmlformats.org/drawingml/2006/table">
            <a:tbl>
              <a:tblPr/>
              <a:tblGrid>
                <a:gridCol w="1054100"/>
                <a:gridCol w="6477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 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Pin1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4,447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Pin2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Pout1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Pout2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636912"/>
            <a:ext cx="701992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147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Heloin</dc:creator>
  <cp:lastModifiedBy>Vincent Heloin</cp:lastModifiedBy>
  <cp:revision>2</cp:revision>
  <dcterms:created xsi:type="dcterms:W3CDTF">2014-11-18T13:34:18Z</dcterms:created>
  <dcterms:modified xsi:type="dcterms:W3CDTF">2014-11-19T07:14:18Z</dcterms:modified>
</cp:coreProperties>
</file>