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68" r:id="rId4"/>
    <p:sldId id="267" r:id="rId5"/>
    <p:sldId id="269" r:id="rId6"/>
    <p:sldId id="272" r:id="rId7"/>
    <p:sldId id="257" r:id="rId8"/>
    <p:sldId id="260" r:id="rId9"/>
    <p:sldId id="258" r:id="rId10"/>
    <p:sldId id="259" r:id="rId11"/>
    <p:sldId id="270" r:id="rId12"/>
    <p:sldId id="261" r:id="rId13"/>
    <p:sldId id="262" r:id="rId14"/>
    <p:sldId id="263" r:id="rId15"/>
    <p:sldId id="264" r:id="rId16"/>
    <p:sldId id="265" r:id="rId17"/>
  </p:sldIdLst>
  <p:sldSz cx="9144000" cy="6858000" type="letter"/>
  <p:notesSz cx="7112000" cy="939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nal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0000"/>
    <a:srgbClr val="FFFF00"/>
    <a:srgbClr val="0000FF"/>
    <a:srgbClr val="666666"/>
    <a:srgbClr val="5191EF"/>
    <a:srgbClr val="517AEF"/>
    <a:srgbClr val="DDDDDD"/>
    <a:srgbClr val="0044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727" autoAdjust="0"/>
  </p:normalViewPr>
  <p:slideViewPr>
    <p:cSldViewPr snapToGrid="0">
      <p:cViewPr>
        <p:scale>
          <a:sx n="66" d="100"/>
          <a:sy n="66" d="100"/>
        </p:scale>
        <p:origin x="-768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6025" y="711200"/>
            <a:ext cx="4681538" cy="3511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464050"/>
            <a:ext cx="5213350" cy="422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587" tIns="44989" rIns="91587" bIns="44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73825" y="8953500"/>
            <a:ext cx="8794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87" tIns="44989" rIns="91587" bIns="44989">
            <a:spAutoFit/>
          </a:bodyPr>
          <a:lstStyle/>
          <a:p>
            <a:pPr defTabSz="925513">
              <a:lnSpc>
                <a:spcPct val="100000"/>
              </a:lnSpc>
              <a:spcBef>
                <a:spcPct val="50000"/>
              </a:spcBef>
              <a:buClrTx/>
            </a:pPr>
            <a:fld id="{85B5DA70-80B2-4CE3-828D-D5E20ED46CB7}" type="slidenum">
              <a:rPr lang="en-US" sz="1200">
                <a:latin typeface="Times New Roman" pitchFamily="18" charset="0"/>
              </a:rPr>
              <a:pPr defTabSz="925513">
                <a:lnSpc>
                  <a:spcPct val="100000"/>
                </a:lnSpc>
                <a:spcBef>
                  <a:spcPct val="50000"/>
                </a:spcBef>
                <a:buClrTx/>
              </a:pPr>
              <a:t>‹#›</a:t>
            </a:fld>
            <a:endParaRPr lang="en-US" sz="12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4702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endParaRPr lang="en-US"/>
          </a:p>
        </p:txBody>
      </p:sp>
      <p:pic>
        <p:nvPicPr>
          <p:cNvPr id="4702219" name="Picture 11" descr="Jacobs Logo_Blu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260350"/>
            <a:ext cx="1828800" cy="274638"/>
          </a:xfrm>
          <a:prstGeom prst="rect">
            <a:avLst/>
          </a:prstGeom>
          <a:noFill/>
        </p:spPr>
      </p:pic>
      <p:pic>
        <p:nvPicPr>
          <p:cNvPr id="4702220" name="Picture 12" descr="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784225"/>
            <a:ext cx="9167813" cy="77788"/>
          </a:xfrm>
          <a:prstGeom prst="rect">
            <a:avLst/>
          </a:prstGeom>
          <a:noFill/>
        </p:spPr>
      </p:pic>
      <p:pic>
        <p:nvPicPr>
          <p:cNvPr id="4702226" name="Picture 18" descr="ESCG Tagline 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9550" y="107950"/>
            <a:ext cx="1189038" cy="577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1438"/>
            <a:ext cx="2087563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1638" y="71438"/>
            <a:ext cx="61102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638" y="1095375"/>
            <a:ext cx="4087812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95375"/>
            <a:ext cx="40894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1438"/>
            <a:ext cx="832008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095375"/>
            <a:ext cx="8329612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9651" name="Picture 1043" descr="Jacobs Logo_Blue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638" y="6423025"/>
            <a:ext cx="1343025" cy="200025"/>
          </a:xfrm>
          <a:prstGeom prst="rect">
            <a:avLst/>
          </a:prstGeom>
          <a:noFill/>
        </p:spPr>
      </p:pic>
      <p:pic>
        <p:nvPicPr>
          <p:cNvPr id="69652" name="Picture 1044" descr="Lin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1113" y="784225"/>
            <a:ext cx="9167813" cy="77788"/>
          </a:xfrm>
          <a:prstGeom prst="rect">
            <a:avLst/>
          </a:prstGeom>
          <a:noFill/>
        </p:spPr>
      </p:pic>
      <p:pic>
        <p:nvPicPr>
          <p:cNvPr id="69654" name="Picture 1046" descr="ESCG Letters 1in Colo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77188" y="6326188"/>
            <a:ext cx="93821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8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8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8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8B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8B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8B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8B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8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48B"/>
        </a:buClr>
        <a:buSzPct val="9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48B"/>
        </a:buClr>
        <a:buFont typeface="Times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48B"/>
        </a:buClr>
        <a:buSzPct val="90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B2E8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Univers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B2E8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Univers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B2E8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Univers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B2E8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Univers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B2E8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Univer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7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369B"/>
                </a:solidFill>
              </a:rPr>
              <a:t>Flight Heaters and MLI</a:t>
            </a:r>
            <a:endParaRPr lang="en-US" dirty="0">
              <a:solidFill>
                <a:srgbClr val="0D369B"/>
              </a:solidFill>
            </a:endParaRPr>
          </a:p>
        </p:txBody>
      </p:sp>
      <p:sp>
        <p:nvSpPr>
          <p:cNvPr id="4837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Phase III Flight Safety Review</a:t>
            </a:r>
            <a:endParaRPr lang="en-US" dirty="0"/>
          </a:p>
          <a:p>
            <a:r>
              <a:rPr lang="en-US" dirty="0" smtClean="0"/>
              <a:t>12 Jan 2009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13" y="866931"/>
            <a:ext cx="80772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Heater Installation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5696263" y="1484026"/>
            <a:ext cx="1274164" cy="132663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Inspections revealed some areas of damage.</a:t>
            </a:r>
          </a:p>
          <a:p>
            <a:pPr lvl="1"/>
            <a:r>
              <a:rPr lang="en-US" dirty="0" smtClean="0"/>
              <a:t>Two flight wire bundles were damaged by fire.</a:t>
            </a:r>
          </a:p>
          <a:p>
            <a:pPr lvl="1"/>
            <a:r>
              <a:rPr lang="en-US" dirty="0" smtClean="0"/>
              <a:t>Three MLI blankets were damaged by fire, and one was cut open during firefighting operations.</a:t>
            </a:r>
          </a:p>
          <a:p>
            <a:pPr lvl="1"/>
            <a:r>
              <a:rPr lang="en-US" dirty="0" smtClean="0"/>
              <a:t>One GSE heater was severely scorched.</a:t>
            </a:r>
          </a:p>
          <a:p>
            <a:r>
              <a:rPr lang="en-US" dirty="0" smtClean="0"/>
              <a:t>Remainder of system appeared unaffected.</a:t>
            </a:r>
          </a:p>
          <a:p>
            <a:pPr lvl="1"/>
            <a:r>
              <a:rPr lang="en-US" dirty="0" smtClean="0"/>
              <a:t>Soot-covered areas wiped clean with little effort.</a:t>
            </a:r>
          </a:p>
          <a:p>
            <a:pPr lvl="1"/>
            <a:r>
              <a:rPr lang="en-US" dirty="0" smtClean="0"/>
              <a:t>Pipes did not get hot enough to damage 316L tubing.</a:t>
            </a:r>
          </a:p>
          <a:p>
            <a:pPr lvl="1"/>
            <a:r>
              <a:rPr lang="en-US" dirty="0" smtClean="0"/>
              <a:t>Nearby sealing surfaces rechecked for leaks with no problems found.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Heater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post-fire inspection, several issues were identified with GSE heater installation.</a:t>
            </a:r>
          </a:p>
          <a:p>
            <a:pPr lvl="1"/>
            <a:r>
              <a:rPr lang="en-US" dirty="0" smtClean="0"/>
              <a:t>Heaters were wrapped around 90-degree bend in thin pipe.</a:t>
            </a:r>
          </a:p>
          <a:p>
            <a:pPr lvl="1"/>
            <a:r>
              <a:rPr lang="en-US" dirty="0" smtClean="0"/>
              <a:t>Aluminum tape only used to cover ends, not to cover entire heater.</a:t>
            </a:r>
          </a:p>
          <a:p>
            <a:pPr lvl="1"/>
            <a:r>
              <a:rPr lang="en-US" dirty="0" smtClean="0"/>
              <a:t>Heaters were on two cryogenic lines, but only used one </a:t>
            </a:r>
            <a:r>
              <a:rPr lang="en-US" smtClean="0"/>
              <a:t>thermister.</a:t>
            </a:r>
            <a:endParaRPr lang="en-US" dirty="0" smtClean="0"/>
          </a:p>
          <a:p>
            <a:pPr lvl="1"/>
            <a:r>
              <a:rPr lang="en-US" dirty="0" smtClean="0"/>
              <a:t>Work was not done with proper documentation.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Damaged wire bundles were removed and replaced with flight spares.</a:t>
            </a:r>
          </a:p>
          <a:p>
            <a:r>
              <a:rPr lang="en-US" sz="2400" dirty="0" smtClean="0"/>
              <a:t>Damaged MLI blankets were removed and will be replaced at ESTEC or KSC.</a:t>
            </a:r>
          </a:p>
          <a:p>
            <a:r>
              <a:rPr lang="en-US" sz="2400" dirty="0" smtClean="0"/>
              <a:t>All GSE heaters have been removed.  Future de-icing will be done solely with heat guns and ductwork.</a:t>
            </a:r>
          </a:p>
          <a:p>
            <a:r>
              <a:rPr lang="en-US" sz="2400" dirty="0" smtClean="0"/>
              <a:t>All work done during November is being </a:t>
            </a:r>
            <a:r>
              <a:rPr lang="en-US" sz="2400" dirty="0" err="1" smtClean="0"/>
              <a:t>reinspected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Installation techniques for similar flight heaters reviewed.</a:t>
            </a:r>
          </a:p>
          <a:p>
            <a:r>
              <a:rPr lang="en-US" sz="2400" dirty="0" smtClean="0"/>
              <a:t>All physicists, engineers, and technicians have been retrained on proper review and inspection procedures.</a:t>
            </a:r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Heaters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Some flight heaters are of similar design to failed GSE heater, but design and installation process is different.</a:t>
            </a:r>
          </a:p>
          <a:p>
            <a:pPr lvl="1"/>
            <a:r>
              <a:rPr lang="en-US" sz="1800" dirty="0" smtClean="0"/>
              <a:t>Heater power lines designed to prevent heaters from exceeding power density limits.</a:t>
            </a:r>
          </a:p>
          <a:p>
            <a:pPr lvl="1"/>
            <a:r>
              <a:rPr lang="en-US" sz="1800" dirty="0" smtClean="0"/>
              <a:t>Flight heaters installed exclusively on flat surfaces using rollers to ensure good contact.</a:t>
            </a:r>
          </a:p>
          <a:p>
            <a:pPr lvl="1"/>
            <a:r>
              <a:rPr lang="en-US" sz="1800" dirty="0" smtClean="0"/>
              <a:t>Flight heaters also covered by layer of aluminum tape to prevent localized hot-spots.</a:t>
            </a:r>
          </a:p>
          <a:p>
            <a:pPr lvl="1"/>
            <a:r>
              <a:rPr lang="en-US" sz="1800" dirty="0" smtClean="0"/>
              <a:t>Flight heaters quality inspected to confirm all procedures followed (see anomaly AMS-02-A18).</a:t>
            </a:r>
          </a:p>
          <a:p>
            <a:r>
              <a:rPr lang="en-US" sz="2000" dirty="0" smtClean="0"/>
              <a:t>Only flight heaters installed on curved surface are wire heaters designed for that purpose and foil heaters potted with RTV to ensure good thermal connection.</a:t>
            </a:r>
          </a:p>
          <a:p>
            <a:r>
              <a:rPr lang="en-US" sz="2000" dirty="0" smtClean="0"/>
              <a:t>Flight heaters and installation procedure are standard processes used on most ESA hardware.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Heaters During Installation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276" y="1078042"/>
            <a:ext cx="7723682" cy="5161867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GSE heater fire caused by installation mistakes and does not reflect systemic problem with AMS-02 heaters.</a:t>
            </a:r>
          </a:p>
          <a:p>
            <a:r>
              <a:rPr lang="en-US" dirty="0" smtClean="0"/>
              <a:t>Full details of the flight heaters and the MLI are given in the Safety Data Package.</a:t>
            </a:r>
          </a:p>
          <a:p>
            <a:pPr lvl="1"/>
            <a:r>
              <a:rPr lang="en-US" dirty="0" smtClean="0"/>
              <a:t>MLI details given in section 5.13.2</a:t>
            </a:r>
          </a:p>
          <a:p>
            <a:pPr lvl="1"/>
            <a:r>
              <a:rPr lang="en-US" dirty="0" smtClean="0"/>
              <a:t>Heater details given in section 5.13.3 and Appendix B.</a:t>
            </a:r>
          </a:p>
          <a:p>
            <a:pPr lvl="1"/>
            <a:r>
              <a:rPr lang="en-US" dirty="0" smtClean="0"/>
              <a:t>General heater safety discussed in Cause 8 of Hazard Report #5 </a:t>
            </a:r>
          </a:p>
          <a:p>
            <a:pPr lvl="1"/>
            <a:r>
              <a:rPr lang="en-US" dirty="0" smtClean="0"/>
              <a:t>Flammability issues discussed in Hazard Report #10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Heaters on AMS-02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Heaters are used on AMS-02 for a variety of purposes.</a:t>
            </a:r>
          </a:p>
          <a:p>
            <a:pPr lvl="1"/>
            <a:r>
              <a:rPr lang="en-US" sz="2000" dirty="0" smtClean="0"/>
              <a:t>Keep electronics boxes above minimum keep-alive temperatures while unpowered.</a:t>
            </a:r>
          </a:p>
          <a:p>
            <a:pPr lvl="1"/>
            <a:r>
              <a:rPr lang="en-US" sz="2000" dirty="0" smtClean="0"/>
              <a:t>Optimize thermal control system operations and preheat lines during startup.</a:t>
            </a:r>
          </a:p>
          <a:p>
            <a:pPr lvl="1"/>
            <a:r>
              <a:rPr lang="en-US" sz="2000" dirty="0" smtClean="0"/>
              <a:t>Thaw thermal control system tubing in case of lengthy power shutdown in cold orbit.</a:t>
            </a:r>
          </a:p>
          <a:p>
            <a:pPr lvl="1"/>
            <a:r>
              <a:rPr lang="en-US" sz="2000" dirty="0" smtClean="0"/>
              <a:t>Heat individual detectors to minimize thermal gradients.</a:t>
            </a:r>
          </a:p>
          <a:p>
            <a:r>
              <a:rPr lang="en-US" sz="2400" dirty="0" smtClean="0"/>
              <a:t>Several types of heaters used.</a:t>
            </a:r>
          </a:p>
          <a:p>
            <a:pPr lvl="1"/>
            <a:r>
              <a:rPr lang="en-US" sz="2000" dirty="0" smtClean="0"/>
              <a:t>Majority of heaters are film-type heaters made by RICA and Minco.</a:t>
            </a:r>
          </a:p>
          <a:p>
            <a:pPr lvl="1"/>
            <a:r>
              <a:rPr lang="en-US" sz="2000" dirty="0" smtClean="0"/>
              <a:t>Resistor heaters used in several locations where space was available.</a:t>
            </a:r>
          </a:p>
          <a:p>
            <a:pPr lvl="1"/>
            <a:r>
              <a:rPr lang="en-US" sz="2000" dirty="0" smtClean="0"/>
              <a:t>Wire heaters used on Tracker Thermal Control System due to installation issues.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Minco Heaters on TTCS </a:t>
            </a:r>
            <a:r>
              <a:rPr lang="en-US" dirty="0" err="1" smtClean="0"/>
              <a:t>Condensor</a:t>
            </a:r>
            <a:endParaRPr lang="en-US" dirty="0"/>
          </a:p>
        </p:txBody>
      </p:sp>
      <p:pic>
        <p:nvPicPr>
          <p:cNvPr id="4" name="Picture 3" descr="2009-07 CERN 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3" y="850691"/>
            <a:ext cx="7307705" cy="548077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 Safety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safety controls require heaters to work.</a:t>
            </a:r>
          </a:p>
          <a:p>
            <a:pPr lvl="1"/>
            <a:r>
              <a:rPr lang="en-US" dirty="0" smtClean="0"/>
              <a:t>No heaters are required to operate to maintain payload safety.</a:t>
            </a:r>
          </a:p>
          <a:p>
            <a:pPr lvl="1"/>
            <a:r>
              <a:rPr lang="en-US" dirty="0" smtClean="0"/>
              <a:t>Pressure vessel MDPs assumed majority of heaters are failed on.</a:t>
            </a:r>
          </a:p>
          <a:p>
            <a:pPr lvl="1"/>
            <a:r>
              <a:rPr lang="en-US" dirty="0" smtClean="0"/>
              <a:t>Where failed-on heaters unacceptable, all circuits are protected by a minimum of three thermostats with at least one on return leg.</a:t>
            </a:r>
          </a:p>
          <a:p>
            <a:r>
              <a:rPr lang="en-US" dirty="0" smtClean="0"/>
              <a:t>Loss of heater circuits can only affect mission success.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AMS-02 Multi-Layer Insulation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AMS-02 uses two major types of blankets</a:t>
            </a:r>
          </a:p>
          <a:p>
            <a:pPr lvl="1"/>
            <a:r>
              <a:rPr lang="en-US" dirty="0" smtClean="0"/>
              <a:t>Multi-Layer Insulation – Outer layer of </a:t>
            </a:r>
            <a:r>
              <a:rPr lang="en-US" dirty="0" err="1" smtClean="0"/>
              <a:t>Betacloth</a:t>
            </a:r>
            <a:r>
              <a:rPr lang="en-US" dirty="0" smtClean="0"/>
              <a:t>, 5-20 layers of aluminized </a:t>
            </a:r>
            <a:r>
              <a:rPr lang="en-US" dirty="0" err="1" smtClean="0"/>
              <a:t>mylar</a:t>
            </a:r>
            <a:r>
              <a:rPr lang="en-US" dirty="0" smtClean="0"/>
              <a:t> separated by Dacron scrim, and inner layer of either aluminized </a:t>
            </a:r>
            <a:r>
              <a:rPr lang="en-US" dirty="0" err="1" smtClean="0"/>
              <a:t>kapton</a:t>
            </a:r>
            <a:r>
              <a:rPr lang="en-US" dirty="0" smtClean="0"/>
              <a:t>, aluminized </a:t>
            </a:r>
            <a:r>
              <a:rPr lang="en-US" dirty="0" err="1" smtClean="0"/>
              <a:t>mylar</a:t>
            </a:r>
            <a:r>
              <a:rPr lang="en-US" dirty="0" smtClean="0"/>
              <a:t>, or </a:t>
            </a:r>
            <a:r>
              <a:rPr lang="en-US" dirty="0" err="1" smtClean="0"/>
              <a:t>Betacloth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Single-Layer Blankets – Single layer of </a:t>
            </a:r>
            <a:r>
              <a:rPr lang="en-US" dirty="0" err="1" smtClean="0"/>
              <a:t>Betacloth</a:t>
            </a:r>
            <a:r>
              <a:rPr lang="en-US" dirty="0" smtClean="0"/>
              <a:t> backed up by aluminized </a:t>
            </a:r>
            <a:r>
              <a:rPr lang="en-US" dirty="0" err="1" smtClean="0"/>
              <a:t>kapton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Blankets are made by either JSC or RUAG.</a:t>
            </a:r>
          </a:p>
          <a:p>
            <a:r>
              <a:rPr lang="en-US" dirty="0" smtClean="0"/>
              <a:t>Small number of blankets provided by ISS as part of GSE assemblies (PVGF, EBCS).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AMS-02 MLI Blankets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638" y="4467069"/>
            <a:ext cx="4087812" cy="1519394"/>
          </a:xfrm>
        </p:spPr>
        <p:txBody>
          <a:bodyPr/>
          <a:lstStyle/>
          <a:p>
            <a:r>
              <a:rPr lang="en-US" dirty="0" smtClean="0"/>
              <a:t>JSC-built MLI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4459573"/>
            <a:ext cx="4089400" cy="1526889"/>
          </a:xfrm>
        </p:spPr>
        <p:txBody>
          <a:bodyPr/>
          <a:lstStyle/>
          <a:p>
            <a:r>
              <a:rPr lang="en-US" dirty="0" smtClean="0"/>
              <a:t>RUAG-built MLI</a:t>
            </a:r>
            <a:endParaRPr lang="en-US" dirty="0"/>
          </a:p>
        </p:txBody>
      </p:sp>
      <p:pic>
        <p:nvPicPr>
          <p:cNvPr id="5" name="Picture 4" descr="2009-07 CERN 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186"/>
            <a:ext cx="4581994" cy="3436496"/>
          </a:xfrm>
          <a:prstGeom prst="rect">
            <a:avLst/>
          </a:prstGeom>
        </p:spPr>
      </p:pic>
      <p:pic>
        <p:nvPicPr>
          <p:cNvPr id="7" name="Picture 6" descr="New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7003" y="846944"/>
            <a:ext cx="4576997" cy="34327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Heater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 November 24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AMS-02 was performing a routine tank refilling operation.</a:t>
            </a:r>
          </a:p>
          <a:p>
            <a:r>
              <a:rPr lang="en-US" sz="2400" dirty="0" smtClean="0"/>
              <a:t>At ~1700, smoke was observed coming from under the thermal blankets on the Vacuum Case Upper Support Ring.</a:t>
            </a:r>
            <a:r>
              <a:rPr lang="en-US" sz="2400" dirty="0"/>
              <a:t> </a:t>
            </a:r>
            <a:r>
              <a:rPr lang="en-US" sz="2400" dirty="0" smtClean="0"/>
              <a:t> Flames appeared within sixty seconds and fire control began immediately.</a:t>
            </a:r>
          </a:p>
          <a:p>
            <a:r>
              <a:rPr lang="en-US" sz="2400" dirty="0" smtClean="0"/>
              <a:t>No one was hurt during the incident and all CERN safety protocols were met.</a:t>
            </a:r>
          </a:p>
          <a:p>
            <a:pPr lvl="1"/>
            <a:r>
              <a:rPr lang="en-US" sz="2000" dirty="0" smtClean="0"/>
              <a:t>Non-essential personnel were evacuated from the clean room.</a:t>
            </a:r>
          </a:p>
          <a:p>
            <a:pPr lvl="1"/>
            <a:r>
              <a:rPr lang="en-US" sz="2000" dirty="0" smtClean="0"/>
              <a:t>All magnet external power was cut.</a:t>
            </a:r>
          </a:p>
          <a:p>
            <a:pPr lvl="1"/>
            <a:r>
              <a:rPr lang="en-US" sz="2000" dirty="0" smtClean="0"/>
              <a:t>Flames were put out with a CO2 fire extinguisher.</a:t>
            </a:r>
          </a:p>
          <a:p>
            <a:pPr lvl="1"/>
            <a:r>
              <a:rPr lang="en-US" sz="2000" dirty="0" smtClean="0"/>
              <a:t>Magnet cryogenic systems were monitored throughout.</a:t>
            </a:r>
          </a:p>
          <a:p>
            <a:r>
              <a:rPr lang="en-US" sz="2400" dirty="0" smtClean="0"/>
              <a:t>Cause was traced to a GSE heater used to prevent icing.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Icing of Cryogenic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During cryogenic operations, certain locations have been found to be prone to ice buildup.</a:t>
            </a:r>
          </a:p>
          <a:p>
            <a:r>
              <a:rPr lang="en-US" sz="2400" dirty="0" smtClean="0"/>
              <a:t>Several techniques have been tried to prevent or eliminate this buildup.</a:t>
            </a:r>
          </a:p>
          <a:p>
            <a:pPr lvl="1"/>
            <a:r>
              <a:rPr lang="en-US" sz="2000" dirty="0" smtClean="0"/>
              <a:t>Heat guns, either hand-held or mounted on stands, pointing at the affected area.</a:t>
            </a:r>
          </a:p>
          <a:p>
            <a:pPr lvl="1"/>
            <a:r>
              <a:rPr lang="en-US" sz="2000" dirty="0" smtClean="0"/>
              <a:t>Adding GSE heaters pointing at affected area.</a:t>
            </a:r>
          </a:p>
          <a:p>
            <a:pPr lvl="2"/>
            <a:r>
              <a:rPr lang="en-US" sz="2000" dirty="0" smtClean="0"/>
              <a:t>When </a:t>
            </a:r>
            <a:r>
              <a:rPr lang="en-US" sz="2000" dirty="0" err="1" smtClean="0"/>
              <a:t>pipework</a:t>
            </a:r>
            <a:r>
              <a:rPr lang="en-US" sz="2000" dirty="0" smtClean="0"/>
              <a:t> exposed, these were ground heaters which could be removed.</a:t>
            </a:r>
          </a:p>
          <a:p>
            <a:pPr lvl="2"/>
            <a:r>
              <a:rPr lang="en-US" sz="2000" dirty="0" smtClean="0"/>
              <a:t>After MLI installation, these were flight-like heaters whose wires would be cut but which would fly.</a:t>
            </a:r>
          </a:p>
          <a:p>
            <a:pPr lvl="1"/>
            <a:r>
              <a:rPr lang="en-US" sz="2000" dirty="0" smtClean="0"/>
              <a:t>Building reinforced </a:t>
            </a:r>
            <a:r>
              <a:rPr lang="en-US" sz="2000" dirty="0" err="1" smtClean="0"/>
              <a:t>Kapton</a:t>
            </a:r>
            <a:r>
              <a:rPr lang="en-US" sz="2000" dirty="0" smtClean="0"/>
              <a:t> ductwork to direct airflow to affected areas.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Heater Location</a:t>
            </a:r>
            <a:endParaRPr lang="en-US" dirty="0"/>
          </a:p>
        </p:txBody>
      </p:sp>
      <p:pic>
        <p:nvPicPr>
          <p:cNvPr id="4" name="Picture 2" descr="CIMG01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874" y="860684"/>
            <a:ext cx="7300211" cy="547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CG_presentation_template[1]">
  <a:themeElements>
    <a:clrScheme name="ESCG_presentation_template[1] 1">
      <a:dk1>
        <a:srgbClr val="000000"/>
      </a:dk1>
      <a:lt1>
        <a:srgbClr val="FFFFFF"/>
      </a:lt1>
      <a:dk2>
        <a:srgbClr val="000000"/>
      </a:dk2>
      <a:lt2>
        <a:srgbClr val="363636"/>
      </a:lt2>
      <a:accent1>
        <a:srgbClr val="0B2E82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DC1"/>
      </a:accent5>
      <a:accent6>
        <a:srgbClr val="E70000"/>
      </a:accent6>
      <a:hlink>
        <a:srgbClr val="009900"/>
      </a:hlink>
      <a:folHlink>
        <a:srgbClr val="FF9900"/>
      </a:folHlink>
    </a:clrScheme>
    <a:fontScheme name="ESCG_presentation_template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CG_presentation_template[1] 1">
        <a:dk1>
          <a:srgbClr val="000000"/>
        </a:dk1>
        <a:lt1>
          <a:srgbClr val="FFFFFF"/>
        </a:lt1>
        <a:dk2>
          <a:srgbClr val="000000"/>
        </a:dk2>
        <a:lt2>
          <a:srgbClr val="363636"/>
        </a:lt2>
        <a:accent1>
          <a:srgbClr val="0B2E82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ADC1"/>
        </a:accent5>
        <a:accent6>
          <a:srgbClr val="E70000"/>
        </a:accent6>
        <a:hlink>
          <a:srgbClr val="00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ESCG_presentation_template[1]</Template>
  <TotalTime>766</TotalTime>
  <Words>895</Words>
  <Application>Microsoft Office PowerPoint</Application>
  <PresentationFormat>Letter Paper (8.5x11 in)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ESCG_presentation_template[1]</vt:lpstr>
      <vt:lpstr>Flight Heaters and MLI</vt:lpstr>
      <vt:lpstr>Heaters on AMS-02</vt:lpstr>
      <vt:lpstr>Minco Heaters on TTCS Condensor</vt:lpstr>
      <vt:lpstr>Heater Safety Assessment</vt:lpstr>
      <vt:lpstr>AMS-02 Multi-Layer Insulation</vt:lpstr>
      <vt:lpstr>Sample AMS-02 MLI Blankets</vt:lpstr>
      <vt:lpstr>Ground Heater Fire</vt:lpstr>
      <vt:lpstr>Icing of Cryogenic Lines</vt:lpstr>
      <vt:lpstr>Ground Heater Location</vt:lpstr>
      <vt:lpstr>Ground Heater Installation</vt:lpstr>
      <vt:lpstr>Damage Assessment</vt:lpstr>
      <vt:lpstr>Ground Heater Installation</vt:lpstr>
      <vt:lpstr>Corrective Action</vt:lpstr>
      <vt:lpstr>Flight Heaters</vt:lpstr>
      <vt:lpstr>Flight Heaters During Installation</vt:lpstr>
      <vt:lpstr>Conclusion</vt:lpstr>
    </vt:vector>
  </TitlesOfParts>
  <Company>Jacobs Sverdrup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AMS-02 Shuttle Contingency EVAs</dc:title>
  <dc:creator>TuttJC</dc:creator>
  <cp:lastModifiedBy>Vincent Heloin</cp:lastModifiedBy>
  <cp:revision>74</cp:revision>
  <cp:lastPrinted>2001-06-13T12:16:38Z</cp:lastPrinted>
  <dcterms:created xsi:type="dcterms:W3CDTF">2009-11-06T14:18:33Z</dcterms:created>
  <dcterms:modified xsi:type="dcterms:W3CDTF">2014-04-22T09:20:28Z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-107610993</vt:i4>
  </property>
  <property fmtid="{D5CDD505-2E9C-101B-9397-08002B2CF9AE}" pid="3" name="_NewReviewCycle">
    <vt:lpwstr/>
  </property>
  <property fmtid="{D5CDD505-2E9C-101B-9397-08002B2CF9AE}" pid="4" name="_EmailSubject">
    <vt:lpwstr>Presentations</vt:lpwstr>
  </property>
  <property fmtid="{D5CDD505-2E9C-101B-9397-08002B2CF9AE}" pid="5" name="_AuthorEmail">
    <vt:lpwstr>John.Tutt@escg.jacobs.com</vt:lpwstr>
  </property>
  <property fmtid="{D5CDD505-2E9C-101B-9397-08002B2CF9AE}" pid="6" name="_AuthorEmailDisplayName">
    <vt:lpwstr>Tutt, John C</vt:lpwstr>
  </property>
</Properties>
</file>