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5" r:id="rId9"/>
    <p:sldId id="269" r:id="rId10"/>
    <p:sldId id="261" r:id="rId11"/>
    <p:sldId id="262" r:id="rId12"/>
    <p:sldId id="264" r:id="rId13"/>
    <p:sldId id="268" r:id="rId14"/>
    <p:sldId id="263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5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5D464-E53E-4498-A2F1-4666001A16D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34D63-9FCA-41E4-A2A3-64A95A40B1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7C32-47B0-4846-90C5-958F43BCFB74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nufacturing in the Schalchen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96724" cy="14127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95736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Packaged units are fabricated up to </a:t>
            </a:r>
            <a:br>
              <a:rPr lang="en-US" dirty="0" smtClean="0"/>
            </a:br>
            <a:r>
              <a:rPr lang="en-US" dirty="0" smtClean="0"/>
              <a:t>4.2 m by 6.0 m with length up to 42 m.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23728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Cold boxes with dimensions exceeding transport limits are assembled and tested at </a:t>
            </a:r>
            <a:r>
              <a:rPr lang="en-US" dirty="0" err="1" smtClean="0"/>
              <a:t>Linde</a:t>
            </a:r>
            <a:r>
              <a:rPr lang="en-US" dirty="0" smtClean="0"/>
              <a:t> workshops located near </a:t>
            </a:r>
            <a:r>
              <a:rPr lang="en-US" dirty="0" err="1" smtClean="0"/>
              <a:t>harbours</a:t>
            </a:r>
            <a:r>
              <a:rPr lang="en-US" dirty="0" smtClean="0"/>
              <a:t> or on site.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5736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spool-fabrication is performed in the workshop </a:t>
            </a:r>
            <a:r>
              <a:rPr lang="en-US" dirty="0" err="1" smtClean="0"/>
              <a:t>Schalchen</a:t>
            </a:r>
            <a:r>
              <a:rPr lang="en-US" dirty="0" smtClean="0"/>
              <a:t> with optimized fabrication lengths for an efficient installation into the cold boxes.  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87725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95736" y="3212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plant is located at </a:t>
            </a:r>
            <a:r>
              <a:rPr lang="en-US" dirty="0" err="1" smtClean="0"/>
              <a:t>Tacherting</a:t>
            </a:r>
            <a:r>
              <a:rPr lang="en-US" dirty="0" smtClean="0"/>
              <a:t>, about 100 km east of Munich, Germany, and covers an area of approximately 200,000 m². 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ro.ch/files/images/produkte/k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252" y="0"/>
            <a:ext cx="4890747" cy="2852936"/>
          </a:xfrm>
          <a:prstGeom prst="rect">
            <a:avLst/>
          </a:prstGeom>
          <a:noFill/>
        </p:spPr>
      </p:pic>
      <p:pic>
        <p:nvPicPr>
          <p:cNvPr id="5124" name="Picture 4" descr="http://www.bero.ch/files/images/produkte/kt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57550"/>
            <a:ext cx="6172200" cy="3600450"/>
          </a:xfrm>
          <a:prstGeom prst="rect">
            <a:avLst/>
          </a:prstGeom>
          <a:noFill/>
        </p:spPr>
      </p:pic>
      <p:pic>
        <p:nvPicPr>
          <p:cNvPr id="5126" name="Picture 6" descr="http://www.bero.ch/files/images/produkte/kt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96979" cy="2564904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1043608" y="4149080"/>
            <a:ext cx="201622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33569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FLAT HEAD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www.lightsource.ca/images/Site/Phot.20020701/cryogenics_system_component_cold_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4658023" cy="349351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04048" y="692696"/>
            <a:ext cx="265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http://www.lightsource.ca</a:t>
            </a:r>
            <a:endParaRPr lang="en-US" dirty="0"/>
          </a:p>
        </p:txBody>
      </p:sp>
      <p:pic>
        <p:nvPicPr>
          <p:cNvPr id="9224" name="Picture 8" descr="http://www.lightsource.ca/images/Site/Phot.20020601/top_of_the_cryogenics_cold_box_in_assemb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223"/>
            <a:ext cx="4669036" cy="3501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364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cryogenics-energy.fivesgroup.com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6702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Fives Cryogenics Equipment ColdBoxes 4-FIVES Fives Cryogenics-Energy"/>
          <p:cNvPicPr>
            <a:picLocks noChangeAspect="1" noChangeArrowheads="1"/>
          </p:cNvPicPr>
          <p:nvPr/>
        </p:nvPicPr>
        <p:blipFill>
          <a:blip r:embed="rId3" cstate="print"/>
          <a:srcRect t="9970" b="12761"/>
          <a:stretch>
            <a:fillRect/>
          </a:stretch>
        </p:blipFill>
        <p:spPr bwMode="auto">
          <a:xfrm>
            <a:off x="0" y="862914"/>
            <a:ext cx="4427984" cy="2566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Fermilab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0863"/>
            <a:ext cx="2892425" cy="4351337"/>
          </a:xfrm>
          <a:prstGeom prst="rect">
            <a:avLst/>
          </a:prstGeom>
          <a:noFill/>
          <a:ln w="25400">
            <a:solidFill>
              <a:schemeClr val="bg2">
                <a:lumMod val="10000"/>
                <a:lumOff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28800"/>
            <a:ext cx="2873375" cy="4321175"/>
          </a:xfrm>
          <a:prstGeom prst="rect">
            <a:avLst/>
          </a:prstGeom>
          <a:noFill/>
          <a:ln w="25400">
            <a:solidFill>
              <a:schemeClr val="bg2">
                <a:lumMod val="10000"/>
                <a:lumOff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6" name="Picture 20" descr="IMG_2291"/>
          <p:cNvPicPr>
            <a:picLocks noChangeAspect="1" noChangeArrowheads="1"/>
          </p:cNvPicPr>
          <p:nvPr/>
        </p:nvPicPr>
        <p:blipFill rotWithShape="1">
          <a:blip r:embed="rId5" cstate="print"/>
          <a:srcRect l="12139" r="50000"/>
          <a:stretch/>
        </p:blipFill>
        <p:spPr>
          <a:xfrm>
            <a:off x="228600" y="1828800"/>
            <a:ext cx="2192338" cy="4343400"/>
          </a:xfrm>
          <a:prstGeom prst="rect">
            <a:avLst/>
          </a:prstGeom>
          <a:ln w="25400">
            <a:solidFill>
              <a:schemeClr val="bg2">
                <a:lumMod val="10000"/>
                <a:lumOff val="9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1143000"/>
            <a:ext cx="7924800" cy="9239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2">
                <a:lumMod val="10000"/>
                <a:lumOff val="9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Feedbox contains J-T heat exchanger, dewar/</a:t>
            </a:r>
            <a:r>
              <a:rPr lang="en-US" b="1" dirty="0" err="1">
                <a:latin typeface="+mn-lt"/>
                <a:ea typeface="+mn-ea"/>
                <a:cs typeface="+mn-cs"/>
              </a:rPr>
              <a:t>subcooler</a:t>
            </a:r>
            <a:r>
              <a:rPr lang="en-US" b="1" dirty="0">
                <a:latin typeface="+mn-lt"/>
                <a:ea typeface="+mn-ea"/>
                <a:cs typeface="+mn-cs"/>
              </a:rPr>
              <a:t>/phase separator, all the valves and instrumentation to distribute cryogens to all of the CM circuits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wixstatic.com/media/af0f42_a55531d3032747d8bde66cbe87bae181.jpg_srz_764_573_7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6096000" cy="4572000"/>
          </a:xfrm>
          <a:prstGeom prst="rect">
            <a:avLst/>
          </a:prstGeom>
          <a:noFill/>
        </p:spPr>
      </p:pic>
      <p:sp>
        <p:nvSpPr>
          <p:cNvPr id="2048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82332"/>
            <a:ext cx="3779912" cy="327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www.cryotechnologies.com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4975"/>
            <a:ext cx="7649708" cy="26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W7X 4 plants delivered by </a:t>
            </a:r>
            <a:r>
              <a:rPr lang="en-US" dirty="0" err="1" smtClean="0"/>
              <a:t>Linde</a:t>
            </a:r>
            <a:r>
              <a:rPr lang="en-US" dirty="0" smtClean="0"/>
              <a:t> (made in Germany)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65313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May 2007 the </a:t>
            </a:r>
            <a:r>
              <a:rPr lang="en-US" dirty="0" smtClean="0">
                <a:solidFill>
                  <a:srgbClr val="FF0000"/>
                </a:solidFill>
              </a:rPr>
              <a:t>four</a:t>
            </a:r>
            <a:r>
              <a:rPr lang="en-US" dirty="0" smtClean="0"/>
              <a:t> required </a:t>
            </a:r>
            <a:r>
              <a:rPr lang="en-US" dirty="0" smtClean="0">
                <a:solidFill>
                  <a:srgbClr val="FF0000"/>
                </a:solidFill>
              </a:rPr>
              <a:t>cold boxes </a:t>
            </a:r>
            <a:r>
              <a:rPr lang="en-US" dirty="0" smtClean="0"/>
              <a:t>for the helium refrigerator with a total weight of 77 tons have been delivered to the MPI in Greifswald</a:t>
            </a:r>
          </a:p>
          <a:p>
            <a:r>
              <a:rPr lang="en-US" dirty="0" smtClean="0"/>
              <a:t>The journey started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err="1" smtClean="0">
                <a:solidFill>
                  <a:srgbClr val="FF0000"/>
                </a:solidFill>
              </a:rPr>
              <a:t>Schalchen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smtClean="0"/>
              <a:t>Bavaria, Germany) and went via Nuremberg, Frankfurt </a:t>
            </a:r>
            <a:r>
              <a:rPr lang="en-US" dirty="0" err="1" smtClean="0"/>
              <a:t>a.M.</a:t>
            </a:r>
            <a:r>
              <a:rPr lang="en-US" dirty="0" smtClean="0"/>
              <a:t>, Cologne, Hannover and Berlin as well as through Polish territory.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766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http://www.linde-kryotechnik.ch/1259/1260/1275/1645/1658/1643/1428.asp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62765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400550"/>
            <a:ext cx="32099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lhc2008.web.cern.ch/LHC2008/industry/linde/CERNColdbox-Relocati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0"/>
            <a:ext cx="4181414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219200"/>
            <a:ext cx="8677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9562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138837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551972" cy="315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649402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05405"/>
            <a:ext cx="3302298" cy="55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DARWIN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JLAB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44481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372254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ro.ch/files/images/produkte/k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4320479" cy="2520280"/>
          </a:xfrm>
          <a:prstGeom prst="rect">
            <a:avLst/>
          </a:prstGeom>
          <a:noFill/>
        </p:spPr>
      </p:pic>
      <p:pic>
        <p:nvPicPr>
          <p:cNvPr id="1026" name="Picture 2" descr="\\fr-s-dta-02\R-Projets$\GCRY\1002001-00000-Réduction des coûts réfrigeration Hélium\06_photos\LIPA Linde\vue d'ensemble intern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1844824"/>
            <a:ext cx="3251200" cy="2438400"/>
          </a:xfrm>
          <a:prstGeom prst="rect">
            <a:avLst/>
          </a:prstGeom>
          <a:noFill/>
        </p:spPr>
      </p:pic>
      <p:pic>
        <p:nvPicPr>
          <p:cNvPr id="1027" name="Picture 3" descr="\\fr-s-dta-02\R-Projets$\GCRY\1002001-00000-Réduction des coûts réfrigeration Hélium\06_photos\LIPA Linde\vue ensemble inter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</p:spPr>
      </p:pic>
      <p:pic>
        <p:nvPicPr>
          <p:cNvPr id="1028" name="Picture 4" descr="\\fr-s-dta-02\R-Projets$\GCRY\1002001-00000-Réduction des coûts réfrigeration Hélium\06_photos\LIPA Linde\Blocage tuyauterie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177</Words>
  <Application>Microsoft Office PowerPoint</Application>
  <PresentationFormat>On-screen Show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Fermilab</vt:lpstr>
      <vt:lpstr>Slide 14</vt:lpstr>
    </vt:vector>
  </TitlesOfParts>
  <Company>Air Liquide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Vincent Heloin</dc:creator>
  <cp:lastModifiedBy>Vincent Heloin</cp:lastModifiedBy>
  <cp:revision>8</cp:revision>
  <dcterms:created xsi:type="dcterms:W3CDTF">2015-02-20T08:01:22Z</dcterms:created>
  <dcterms:modified xsi:type="dcterms:W3CDTF">2015-02-20T09:32:05Z</dcterms:modified>
</cp:coreProperties>
</file>