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453" r:id="rId2"/>
    <p:sldId id="565" r:id="rId3"/>
    <p:sldId id="566" r:id="rId4"/>
    <p:sldId id="556" r:id="rId5"/>
    <p:sldId id="563" r:id="rId6"/>
    <p:sldId id="559" r:id="rId7"/>
    <p:sldId id="558" r:id="rId8"/>
    <p:sldId id="560" r:id="rId9"/>
    <p:sldId id="567" r:id="rId10"/>
    <p:sldId id="557" r:id="rId11"/>
    <p:sldId id="562" r:id="rId12"/>
    <p:sldId id="561" r:id="rId13"/>
    <p:sldId id="568" r:id="rId14"/>
    <p:sldId id="569" r:id="rId15"/>
    <p:sldId id="570" r:id="rId16"/>
    <p:sldId id="571" r:id="rId17"/>
    <p:sldId id="573" r:id="rId18"/>
    <p:sldId id="572" r:id="rId19"/>
    <p:sldId id="574" r:id="rId20"/>
    <p:sldId id="575" r:id="rId21"/>
    <p:sldId id="576" r:id="rId22"/>
  </p:sldIdLst>
  <p:sldSz cx="9144000" cy="6858000" type="screen4x3"/>
  <p:notesSz cx="6662738" cy="9926638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D7D29D"/>
      </a:buClr>
      <a:buSzPct val="55000"/>
      <a:buFont typeface="Wingdings 2" pitchFamily="18" charset="2"/>
      <a:buChar char="¢"/>
      <a:defRPr sz="24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A5A5C3"/>
    <a:srgbClr val="3333CC"/>
    <a:srgbClr val="D9F8FF"/>
    <a:srgbClr val="00B2DE"/>
    <a:srgbClr val="C4B300"/>
    <a:srgbClr val="00B27A"/>
    <a:srgbClr val="AC041D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92" autoAdjust="0"/>
    <p:restoredTop sz="97500" autoAdjust="0"/>
  </p:normalViewPr>
  <p:slideViewPr>
    <p:cSldViewPr>
      <p:cViewPr>
        <p:scale>
          <a:sx n="66" d="100"/>
          <a:sy n="66" d="100"/>
        </p:scale>
        <p:origin x="-1062" y="-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5"/>
    </p:cViewPr>
  </p:sorterViewPr>
  <p:notesViewPr>
    <p:cSldViewPr>
      <p:cViewPr varScale="1">
        <p:scale>
          <a:sx n="59" d="100"/>
          <a:sy n="59" d="100"/>
        </p:scale>
        <p:origin x="-2890" y="-95"/>
      </p:cViewPr>
      <p:guideLst>
        <p:guide orient="horz" pos="3126"/>
        <p:guide pos="209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635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382" y="0"/>
            <a:ext cx="288635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0"/>
            <a:ext cx="288635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382" y="9429750"/>
            <a:ext cx="288635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7C00F334-9CAD-4F81-8A0F-CA3BCAE470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635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382" y="0"/>
            <a:ext cx="288635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8469" y="4716464"/>
            <a:ext cx="488580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0"/>
            <a:ext cx="288635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382" y="9429750"/>
            <a:ext cx="288635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lnSpc>
                <a:spcPct val="100000"/>
              </a:lnSpc>
              <a:buClr>
                <a:schemeClr val="accent1"/>
              </a:buClr>
              <a:buSzPct val="90000"/>
              <a:buFont typeface="Wingdings 2" pitchFamily="18" charset="2"/>
              <a:buNone/>
              <a:defRPr sz="1200" smtClean="0"/>
            </a:lvl1pPr>
          </a:lstStyle>
          <a:p>
            <a:pPr>
              <a:defRPr/>
            </a:pPr>
            <a:fld id="{01C1AAE5-B0F2-4F68-B671-E6317AE921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EE0E8-A412-41D3-9F50-1CDC7C2353F7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ond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279650"/>
            <a:ext cx="85344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750" y="1762125"/>
            <a:ext cx="8604250" cy="1954213"/>
          </a:xfrm>
          <a:prstGeom prst="rect">
            <a:avLst/>
          </a:prstGeom>
          <a:solidFill>
            <a:srgbClr val="0060A1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7828" name="Espace réservé du titre 1"/>
          <p:cNvSpPr>
            <a:spLocks noGrp="1"/>
          </p:cNvSpPr>
          <p:nvPr>
            <p:ph type="ctrTitle"/>
          </p:nvPr>
        </p:nvSpPr>
        <p:spPr>
          <a:xfrm>
            <a:off x="1042988" y="1882775"/>
            <a:ext cx="7561262" cy="50482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3500"/>
            </a:lvl1pPr>
          </a:lstStyle>
          <a:p>
            <a:r>
              <a:rPr lang="en-GB"/>
              <a:t>Cliquez pour modifier le style du titre</a:t>
            </a:r>
          </a:p>
        </p:txBody>
      </p:sp>
      <p:sp>
        <p:nvSpPr>
          <p:cNvPr id="77829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042988" y="2409825"/>
            <a:ext cx="7561262" cy="94773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ct val="0"/>
              </a:spcBef>
              <a:buFont typeface="Arial" charset="0"/>
              <a:buNone/>
              <a:defRPr sz="3500">
                <a:solidFill>
                  <a:srgbClr val="82CDF0"/>
                </a:solidFill>
              </a:defRPr>
            </a:lvl1pPr>
          </a:lstStyle>
          <a:p>
            <a:r>
              <a:rPr lang="en-GB"/>
              <a:t>Cliquez pour modifier le style des sous-titres du masque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60648"/>
            <a:ext cx="3086919" cy="981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432048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760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241300" y="116632"/>
            <a:ext cx="8902700" cy="432048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2" name="Espace réservé du numéro de diapositive 5"/>
          <p:cNvSpPr>
            <a:spLocks/>
          </p:cNvSpPr>
          <p:nvPr userDrawn="1"/>
        </p:nvSpPr>
        <p:spPr bwMode="auto">
          <a:xfrm>
            <a:off x="250824" y="6564967"/>
            <a:ext cx="216719" cy="176401"/>
          </a:xfrm>
          <a:prstGeom prst="rect">
            <a:avLst/>
          </a:prstGeom>
          <a:solidFill>
            <a:srgbClr val="0060A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57200">
              <a:buNone/>
              <a:defRPr/>
            </a:pPr>
            <a:fld id="{88264413-2748-485A-B27F-F3E9193C7652}" type="slidenum">
              <a:rPr lang="en-GB" sz="900" b="1">
                <a:solidFill>
                  <a:srgbClr val="FFFFFF"/>
                </a:solidFill>
                <a:ea typeface="ＭＳ Ｐゴシック" charset="-128"/>
                <a:cs typeface="Arial" charset="0"/>
              </a:rPr>
              <a:pPr algn="ctr" defTabSz="457200">
                <a:buNone/>
                <a:defRPr/>
              </a:pPr>
              <a:t>‹N°›</a:t>
            </a:fld>
            <a:endParaRPr lang="en-GB" sz="900" b="1" dirty="0">
              <a:solidFill>
                <a:srgbClr val="FFFFFF"/>
              </a:solidFill>
              <a:ea typeface="ＭＳ Ｐゴシック" charset="-128"/>
              <a:cs typeface="Arial" charset="0"/>
            </a:endParaRPr>
          </a:p>
        </p:txBody>
      </p:sp>
      <p:sp>
        <p:nvSpPr>
          <p:cNvPr id="76831" name="Rectangle 31"/>
          <p:cNvSpPr>
            <a:spLocks noChangeArrowheads="1"/>
          </p:cNvSpPr>
          <p:nvPr userDrawn="1"/>
        </p:nvSpPr>
        <p:spPr bwMode="auto">
          <a:xfrm>
            <a:off x="3491880" y="6596906"/>
            <a:ext cx="40989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buNone/>
              <a:defRPr/>
            </a:pPr>
            <a:r>
              <a:rPr lang="en-GB" sz="800" b="1" dirty="0">
                <a:solidFill>
                  <a:srgbClr val="000000"/>
                </a:solidFill>
              </a:rPr>
              <a:t>Air </a:t>
            </a:r>
            <a:r>
              <a:rPr lang="en-GB" sz="800" b="1" dirty="0" err="1">
                <a:solidFill>
                  <a:srgbClr val="000000"/>
                </a:solidFill>
              </a:rPr>
              <a:t>Liquide</a:t>
            </a:r>
            <a:r>
              <a:rPr lang="en-GB" sz="800" b="1" dirty="0">
                <a:solidFill>
                  <a:srgbClr val="000000"/>
                </a:solidFill>
              </a:rPr>
              <a:t>, world leader in gases for industry, health and the environment</a:t>
            </a:r>
          </a:p>
        </p:txBody>
      </p:sp>
      <p:grpSp>
        <p:nvGrpSpPr>
          <p:cNvPr id="2" name="Group 32"/>
          <p:cNvGrpSpPr>
            <a:grpSpLocks/>
          </p:cNvGrpSpPr>
          <p:nvPr userDrawn="1"/>
        </p:nvGrpSpPr>
        <p:grpSpPr bwMode="auto">
          <a:xfrm>
            <a:off x="250825" y="6525344"/>
            <a:ext cx="7378700" cy="248667"/>
            <a:chOff x="158" y="4026"/>
            <a:chExt cx="4648" cy="175"/>
          </a:xfrm>
        </p:grpSpPr>
        <p:sp>
          <p:nvSpPr>
            <p:cNvPr id="76833" name="Line 33"/>
            <p:cNvSpPr>
              <a:spLocks noChangeShapeType="1"/>
            </p:cNvSpPr>
            <p:nvPr userDrawn="1"/>
          </p:nvSpPr>
          <p:spPr bwMode="auto">
            <a:xfrm>
              <a:off x="158" y="4026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4" name="Line 34"/>
            <p:cNvSpPr>
              <a:spLocks noChangeShapeType="1"/>
            </p:cNvSpPr>
            <p:nvPr userDrawn="1"/>
          </p:nvSpPr>
          <p:spPr bwMode="auto">
            <a:xfrm>
              <a:off x="158" y="4201"/>
              <a:ext cx="46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5" name="Line 35"/>
            <p:cNvSpPr>
              <a:spLocks noChangeShapeType="1"/>
            </p:cNvSpPr>
            <p:nvPr userDrawn="1"/>
          </p:nvSpPr>
          <p:spPr bwMode="auto">
            <a:xfrm>
              <a:off x="2018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6836" name="Line 36"/>
            <p:cNvSpPr>
              <a:spLocks noChangeShapeType="1"/>
            </p:cNvSpPr>
            <p:nvPr userDrawn="1"/>
          </p:nvSpPr>
          <p:spPr bwMode="auto">
            <a:xfrm>
              <a:off x="1002" y="4059"/>
              <a:ext cx="0" cy="1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</p:grpSp>
      <p:sp>
        <p:nvSpPr>
          <p:cNvPr id="18" name="Rectangle 31"/>
          <p:cNvSpPr>
            <a:spLocks noChangeArrowheads="1"/>
          </p:cNvSpPr>
          <p:nvPr userDrawn="1"/>
        </p:nvSpPr>
        <p:spPr bwMode="auto">
          <a:xfrm>
            <a:off x="611559" y="6597352"/>
            <a:ext cx="936105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22/06/2015</a:t>
            </a:r>
            <a:endParaRPr lang="en-GB" sz="800" b="1" dirty="0">
              <a:solidFill>
                <a:srgbClr val="000000"/>
              </a:solidFill>
            </a:endParaRPr>
          </a:p>
        </p:txBody>
      </p:sp>
      <p:sp>
        <p:nvSpPr>
          <p:cNvPr id="20" name="Rectangle 31"/>
          <p:cNvSpPr>
            <a:spLocks noChangeArrowheads="1"/>
          </p:cNvSpPr>
          <p:nvPr userDrawn="1"/>
        </p:nvSpPr>
        <p:spPr bwMode="auto">
          <a:xfrm>
            <a:off x="1619672" y="6597352"/>
            <a:ext cx="158417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buNone/>
              <a:defRPr/>
            </a:pPr>
            <a:r>
              <a:rPr lang="en-GB" sz="800" b="1" dirty="0" smtClean="0">
                <a:solidFill>
                  <a:srgbClr val="000000"/>
                </a:solidFill>
              </a:rPr>
              <a:t>Competitiveness - confidential</a:t>
            </a:r>
            <a:endParaRPr lang="en-GB" sz="800" b="1" dirty="0">
              <a:solidFill>
                <a:srgbClr val="0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360" y="6433018"/>
            <a:ext cx="1271664" cy="40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Arial" charset="0"/>
        <a:buChar char="■"/>
        <a:tabLst>
          <a:tab pos="174625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rgbClr val="0060A1"/>
        </a:buClr>
        <a:buFont typeface="Wingdings 2" pitchFamily="18" charset="2"/>
        <a:buChar char="¦"/>
        <a:tabLst>
          <a:tab pos="174625" algn="l"/>
        </a:tabLst>
        <a:defRPr>
          <a:solidFill>
            <a:schemeClr val="tx1"/>
          </a:solidFill>
          <a:latin typeface="+mn-lt"/>
        </a:defRPr>
      </a:lvl2pPr>
      <a:lvl3pPr marL="107791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■"/>
        <a:tabLst>
          <a:tab pos="174625" algn="l"/>
        </a:tabLst>
        <a:defRPr sz="1600">
          <a:solidFill>
            <a:schemeClr val="tx1"/>
          </a:solidFill>
          <a:latin typeface="+mn-lt"/>
        </a:defRPr>
      </a:lvl3pPr>
      <a:lvl4pPr marL="1436688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4pPr>
      <a:lvl5pPr marL="1795463" indent="-1793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5pPr>
      <a:lvl6pPr marL="22526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6pPr>
      <a:lvl7pPr marL="27098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7pPr>
      <a:lvl8pPr marL="31670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8pPr>
      <a:lvl9pPr marL="3624263" indent="-179388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-"/>
        <a:tabLst>
          <a:tab pos="174625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/>
          </p:cNvSpPr>
          <p:nvPr/>
        </p:nvSpPr>
        <p:spPr bwMode="auto">
          <a:xfrm>
            <a:off x="683766" y="1882775"/>
            <a:ext cx="8460234" cy="205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Increasing Competitiveness and Profit</a:t>
            </a:r>
          </a:p>
          <a:p>
            <a:pPr marL="0" lvl="1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Implementation plan / TMCP </a:t>
            </a:r>
            <a:r>
              <a:rPr lang="en-US" b="1" dirty="0" smtClean="0">
                <a:ea typeface="ＭＳ Ｐゴシック"/>
              </a:rPr>
              <a:t>35kW refrigerator @18K</a:t>
            </a:r>
          </a:p>
          <a:p>
            <a:pPr eaLnBrk="0" hangingPunct="0">
              <a:buNone/>
            </a:pPr>
            <a:endParaRPr lang="en-GB" sz="2800" dirty="0" smtClean="0">
              <a:solidFill>
                <a:schemeClr val="bg1"/>
              </a:solidFill>
            </a:endParaRPr>
          </a:p>
          <a:p>
            <a:pPr eaLnBrk="0" hangingPunct="0">
              <a:buNone/>
            </a:pPr>
            <a:r>
              <a:rPr lang="en-GB" sz="1800" dirty="0" smtClean="0">
                <a:solidFill>
                  <a:schemeClr val="bg1"/>
                </a:solidFill>
              </a:rPr>
              <a:t>Pierre Roux – 17/06/2015</a:t>
            </a:r>
          </a:p>
          <a:p>
            <a:pPr algn="ctr" eaLnBrk="0" hangingPunct="0">
              <a:buNone/>
            </a:pPr>
            <a:endParaRPr lang="en-GB" sz="3200" b="1" dirty="0" smtClean="0">
              <a:solidFill>
                <a:schemeClr val="bg1"/>
              </a:solidFill>
            </a:endParaRPr>
          </a:p>
        </p:txBody>
      </p:sp>
      <p:sp>
        <p:nvSpPr>
          <p:cNvPr id="17414" name="Espace réservé du pied de page 4"/>
          <p:cNvSpPr txBox="1">
            <a:spLocks noGrp="1"/>
          </p:cNvSpPr>
          <p:nvPr/>
        </p:nvSpPr>
        <p:spPr bwMode="auto">
          <a:xfrm>
            <a:off x="981075" y="6413500"/>
            <a:ext cx="7556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457200">
              <a:buNone/>
            </a:pPr>
            <a:r>
              <a:rPr lang="en-GB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THIS DOCUMENT IS CONFIDENTIAL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Principaux intervenants  directs TMCP + DTC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517149"/>
          <a:ext cx="9144000" cy="63273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67744"/>
                <a:gridCol w="3528392"/>
                <a:gridCol w="3347864"/>
              </a:tblGrid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DTC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TMCP </a:t>
                      </a:r>
                      <a:r>
                        <a:rPr lang="fr-FR" sz="1200" dirty="0" err="1" smtClean="0"/>
                        <a:t>bid</a:t>
                      </a:r>
                      <a:endParaRPr lang="fr-FR" sz="1200" dirty="0"/>
                    </a:p>
                  </a:txBody>
                  <a:tcPr/>
                </a:tc>
              </a:tr>
              <a:tr h="400171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Rawia Ali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Said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 Propositions </a:t>
                      </a:r>
                    </a:p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&amp; analyse de la valeur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 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du management de 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la proposition et Resp.tech.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de l’offre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Emmanuel Touze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 HA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Aurélie Praud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 chiffrage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Laura Ayrault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calculs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process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Benoit Rossignol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Conception BF + organisation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des études (jalons et livrables)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Sébastien Moine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projeteur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XXX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kern="1200" dirty="0" smtClean="0">
                          <a:solidFill>
                            <a:srgbClr val="000000"/>
                          </a:solidFill>
                        </a:rPr>
                        <a:t>Coordinateur  des études, spécifications</a:t>
                      </a:r>
                      <a:endParaRPr lang="fr-FR" sz="12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70637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Véronique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Grabié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Comité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d’approbation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Autorité de conception</a:t>
                      </a:r>
                    </a:p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Solution et particularités, marges et risques techniques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70637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Pierre Roux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projet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DTC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Implémenter les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leviers DTC au devis TMCP</a:t>
                      </a:r>
                    </a:p>
                    <a:p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Rédiger doc de Management Projet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Vincent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Héloin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 technique + WP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Comp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/BF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Implémenter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leviers 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475035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Franck Delcayre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WP turbines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Choix turbines</a:t>
                      </a:r>
                    </a:p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Participer aux revues procédé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6525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Stéphane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Crevatin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WP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fab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. et activités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site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Chiffrage fabrication et activités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site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12372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Comité d'approbation des leviers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Approuver les leviers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Approuver les leviers appliqués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à TMCP</a:t>
                      </a:r>
                      <a:endParaRPr lang="fr-FR" sz="1200" dirty="0" smtClean="0">
                        <a:solidFill>
                          <a:srgbClr val="000000"/>
                        </a:solidFill>
                      </a:endParaRPr>
                    </a:p>
                    <a:p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2794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Vanina </a:t>
                      </a:r>
                      <a:r>
                        <a:rPr lang="fr-FR" sz="1200" dirty="0" err="1" smtClean="0">
                          <a:solidFill>
                            <a:srgbClr val="000000"/>
                          </a:solidFill>
                        </a:rPr>
                        <a:t>Lahootun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Responsable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DTC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75035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Pascale Dauguet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Programmer revues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et rédiger offre commerciale + manager la partie contractuelle et juridique</a:t>
                      </a:r>
                      <a:endParaRPr lang="fr-FR" sz="12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Connecteur droit 93"/>
          <p:cNvCxnSpPr/>
          <p:nvPr/>
        </p:nvCxnSpPr>
        <p:spPr bwMode="auto">
          <a:xfrm>
            <a:off x="1403648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Connecteur droit 95"/>
          <p:cNvCxnSpPr/>
          <p:nvPr/>
        </p:nvCxnSpPr>
        <p:spPr bwMode="auto">
          <a:xfrm>
            <a:off x="2195736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Connecteur droit 96"/>
          <p:cNvCxnSpPr/>
          <p:nvPr/>
        </p:nvCxnSpPr>
        <p:spPr bwMode="auto">
          <a:xfrm>
            <a:off x="3059832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Connecteur droit 97"/>
          <p:cNvCxnSpPr/>
          <p:nvPr/>
        </p:nvCxnSpPr>
        <p:spPr bwMode="auto">
          <a:xfrm>
            <a:off x="3851920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Connecteur droit 98"/>
          <p:cNvCxnSpPr/>
          <p:nvPr/>
        </p:nvCxnSpPr>
        <p:spPr bwMode="auto">
          <a:xfrm>
            <a:off x="4644008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Connecteur droit 100"/>
          <p:cNvCxnSpPr/>
          <p:nvPr/>
        </p:nvCxnSpPr>
        <p:spPr bwMode="auto">
          <a:xfrm>
            <a:off x="5436096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Connecteur droit 117"/>
          <p:cNvCxnSpPr/>
          <p:nvPr/>
        </p:nvCxnSpPr>
        <p:spPr bwMode="auto">
          <a:xfrm>
            <a:off x="6242667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Connecteur droit 49"/>
          <p:cNvCxnSpPr/>
          <p:nvPr/>
        </p:nvCxnSpPr>
        <p:spPr bwMode="auto">
          <a:xfrm>
            <a:off x="7020272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Connecteur droit 50"/>
          <p:cNvCxnSpPr/>
          <p:nvPr/>
        </p:nvCxnSpPr>
        <p:spPr bwMode="auto">
          <a:xfrm>
            <a:off x="7812360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Connecteur droit 51"/>
          <p:cNvCxnSpPr/>
          <p:nvPr/>
        </p:nvCxnSpPr>
        <p:spPr bwMode="auto">
          <a:xfrm>
            <a:off x="8604448" y="11894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76835" name="Rectangle 3"/>
          <p:cNvSpPr>
            <a:spLocks noGrp="1" noChangeArrowheads="1"/>
          </p:cNvSpPr>
          <p:nvPr>
            <p:ph type="title"/>
          </p:nvPr>
        </p:nvSpPr>
        <p:spPr>
          <a:xfrm>
            <a:off x="251520" y="100866"/>
            <a:ext cx="8712968" cy="432048"/>
          </a:xfrm>
        </p:spPr>
        <p:txBody>
          <a:bodyPr/>
          <a:lstStyle/>
          <a:p>
            <a:r>
              <a:rPr lang="en-US" dirty="0" smtClean="0"/>
              <a:t>DTC execution planning : 4 main phases</a:t>
            </a:r>
            <a:endParaRPr lang="en-US" dirty="0"/>
          </a:p>
        </p:txBody>
      </p:sp>
      <p:sp>
        <p:nvSpPr>
          <p:cNvPr id="106" name="ZoneTexte 105"/>
          <p:cNvSpPr txBox="1"/>
          <p:nvPr/>
        </p:nvSpPr>
        <p:spPr>
          <a:xfrm>
            <a:off x="1547664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April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08" name="ZoneTexte 107"/>
          <p:cNvSpPr txBox="1"/>
          <p:nvPr/>
        </p:nvSpPr>
        <p:spPr>
          <a:xfrm>
            <a:off x="2339752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May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3203848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Jun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3995936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Jul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16" name="ZoneTexte 115"/>
          <p:cNvSpPr txBox="1"/>
          <p:nvPr/>
        </p:nvSpPr>
        <p:spPr>
          <a:xfrm>
            <a:off x="4788024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Aug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5580112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Sep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372200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Oct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7140842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Nov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7932930" y="9014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Dec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1403648" y="559969"/>
            <a:ext cx="7200800" cy="3416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002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fr-FR" sz="1800" dirty="0" smtClean="0">
                <a:solidFill>
                  <a:schemeClr val="tx1"/>
                </a:solidFill>
                <a:sym typeface="Wingdings" pitchFamily="2" charset="2"/>
              </a:rPr>
              <a:t>2015</a:t>
            </a:r>
            <a:endParaRPr lang="fr-FR" sz="1800" dirty="0">
              <a:solidFill>
                <a:schemeClr val="tx1"/>
              </a:solidFill>
              <a:sym typeface="Wingdings" pitchFamily="2" charset="2"/>
            </a:endParaRPr>
          </a:p>
        </p:txBody>
      </p:sp>
      <p:cxnSp>
        <p:nvCxnSpPr>
          <p:cNvPr id="56" name="Connecteur droit 55"/>
          <p:cNvCxnSpPr/>
          <p:nvPr/>
        </p:nvCxnSpPr>
        <p:spPr bwMode="auto">
          <a:xfrm flipH="1">
            <a:off x="1403648" y="6214229"/>
            <a:ext cx="7524328" cy="15766"/>
          </a:xfrm>
          <a:prstGeom prst="line">
            <a:avLst/>
          </a:prstGeom>
          <a:solidFill>
            <a:schemeClr val="accent2">
              <a:lumMod val="20000"/>
              <a:lumOff val="80000"/>
            </a:schemeClr>
          </a:solidFill>
          <a:ln w="635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Connecteur droit 54"/>
          <p:cNvCxnSpPr/>
          <p:nvPr/>
        </p:nvCxnSpPr>
        <p:spPr bwMode="auto">
          <a:xfrm>
            <a:off x="3347864" y="1124744"/>
            <a:ext cx="0" cy="5249334"/>
          </a:xfrm>
          <a:prstGeom prst="line">
            <a:avLst/>
          </a:prstGeom>
          <a:solidFill>
            <a:schemeClr val="folHlink"/>
          </a:solidFill>
          <a:ln w="63500" cap="flat" cmpd="sng" algn="ctr">
            <a:solidFill>
              <a:schemeClr val="accent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ZoneTexte 56"/>
          <p:cNvSpPr txBox="1"/>
          <p:nvPr/>
        </p:nvSpPr>
        <p:spPr>
          <a:xfrm>
            <a:off x="1547664" y="9087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April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2339752" y="9087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May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3203848" y="9087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Jun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3995936" y="9087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Jul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4788024" y="9087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Aug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23" name="Pentagone 122"/>
          <p:cNvSpPr/>
          <p:nvPr/>
        </p:nvSpPr>
        <p:spPr bwMode="auto">
          <a:xfrm>
            <a:off x="5916088" y="4034590"/>
            <a:ext cx="1032176" cy="79208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indent="-282575">
              <a:buNone/>
            </a:pPr>
            <a:r>
              <a:rPr lang="fr-FR" sz="4000" dirty="0" smtClean="0">
                <a:solidFill>
                  <a:schemeClr val="tx1"/>
                </a:solidFill>
              </a:rPr>
              <a:t>3a</a:t>
            </a:r>
          </a:p>
        </p:txBody>
      </p:sp>
      <p:sp>
        <p:nvSpPr>
          <p:cNvPr id="124" name="Pentagone 123"/>
          <p:cNvSpPr/>
          <p:nvPr/>
        </p:nvSpPr>
        <p:spPr bwMode="auto">
          <a:xfrm>
            <a:off x="1475656" y="1268760"/>
            <a:ext cx="1656184" cy="79208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r>
              <a:rPr lang="fr-FR" sz="4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25" name="Pentagone 124"/>
          <p:cNvSpPr/>
          <p:nvPr/>
        </p:nvSpPr>
        <p:spPr bwMode="auto">
          <a:xfrm>
            <a:off x="2555776" y="2520752"/>
            <a:ext cx="3456384" cy="79208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r>
              <a:rPr lang="fr-FR" sz="4000" dirty="0" smtClean="0">
                <a:solidFill>
                  <a:schemeClr val="tx1"/>
                </a:solidFill>
              </a:rPr>
              <a:t>2a</a:t>
            </a:r>
          </a:p>
        </p:txBody>
      </p:sp>
      <p:sp>
        <p:nvSpPr>
          <p:cNvPr id="28" name="Chevron 27"/>
          <p:cNvSpPr/>
          <p:nvPr/>
        </p:nvSpPr>
        <p:spPr>
          <a:xfrm rot="5400000">
            <a:off x="100881" y="3867671"/>
            <a:ext cx="1484312" cy="1039018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9" name="Chevron 4"/>
          <p:cNvSpPr/>
          <p:nvPr/>
        </p:nvSpPr>
        <p:spPr>
          <a:xfrm>
            <a:off x="323528" y="4228404"/>
            <a:ext cx="1039018" cy="44529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600" b="1" kern="1200" dirty="0" err="1" smtClean="0"/>
              <a:t>Validate</a:t>
            </a:r>
            <a:r>
              <a:rPr lang="fr-FR" sz="1600" b="1" kern="1200" dirty="0" smtClean="0"/>
              <a:t> the levers </a:t>
            </a:r>
            <a:endParaRPr lang="fr-FR" sz="1600" b="1" kern="1200" dirty="0"/>
          </a:p>
        </p:txBody>
      </p:sp>
      <p:sp>
        <p:nvSpPr>
          <p:cNvPr id="31" name="Chevron 30"/>
          <p:cNvSpPr/>
          <p:nvPr/>
        </p:nvSpPr>
        <p:spPr>
          <a:xfrm rot="5400000">
            <a:off x="100881" y="2455367"/>
            <a:ext cx="1484312" cy="1039018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32" name="Chevron 4"/>
          <p:cNvSpPr/>
          <p:nvPr/>
        </p:nvSpPr>
        <p:spPr>
          <a:xfrm>
            <a:off x="323528" y="2816100"/>
            <a:ext cx="1039018" cy="4452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600" b="1" kern="1200" dirty="0" err="1" smtClean="0"/>
              <a:t>Quantify</a:t>
            </a:r>
            <a:r>
              <a:rPr lang="fr-FR" sz="1600" b="1" kern="1200" dirty="0" smtClean="0"/>
              <a:t> the levers</a:t>
            </a:r>
            <a:endParaRPr lang="fr-FR" sz="1600" b="1" kern="1200" dirty="0"/>
          </a:p>
        </p:txBody>
      </p:sp>
      <p:sp>
        <p:nvSpPr>
          <p:cNvPr id="34" name="Chevron 33"/>
          <p:cNvSpPr/>
          <p:nvPr/>
        </p:nvSpPr>
        <p:spPr>
          <a:xfrm rot="5400000">
            <a:off x="100881" y="1131367"/>
            <a:ext cx="1484312" cy="1039018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35" name="Chevron 4"/>
          <p:cNvSpPr/>
          <p:nvPr/>
        </p:nvSpPr>
        <p:spPr>
          <a:xfrm>
            <a:off x="323528" y="1492100"/>
            <a:ext cx="1039018" cy="445294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600" b="1" dirty="0" err="1" smtClean="0"/>
              <a:t>I</a:t>
            </a:r>
            <a:r>
              <a:rPr lang="fr-FR" sz="1600" b="1" kern="1200" dirty="0" err="1" smtClean="0"/>
              <a:t>dentify</a:t>
            </a:r>
            <a:r>
              <a:rPr lang="fr-FR" sz="1600" b="1" kern="1200" dirty="0" smtClean="0"/>
              <a:t> the levers</a:t>
            </a:r>
            <a:endParaRPr lang="fr-FR" sz="1600" b="1" kern="1200" dirty="0"/>
          </a:p>
        </p:txBody>
      </p:sp>
      <p:sp>
        <p:nvSpPr>
          <p:cNvPr id="121" name="AutoShape 11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37237" y="4234889"/>
            <a:ext cx="327051" cy="346239"/>
          </a:xfrm>
          <a:prstGeom prst="flowChartDecision">
            <a:avLst/>
          </a:prstGeom>
          <a:solidFill>
            <a:schemeClr val="accent2">
              <a:lumMod val="60000"/>
              <a:lumOff val="40000"/>
            </a:schemeClr>
          </a:solidFill>
          <a:ln w="6350" algn="ctr">
            <a:solidFill>
              <a:srgbClr val="256885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1000" b="1">
                <a:solidFill>
                  <a:srgbClr val="000000"/>
                </a:solidFill>
              </a:rPr>
              <a:t>    </a:t>
            </a:r>
          </a:p>
        </p:txBody>
      </p:sp>
      <p:sp>
        <p:nvSpPr>
          <p:cNvPr id="60" name="Pentagone 59"/>
          <p:cNvSpPr/>
          <p:nvPr/>
        </p:nvSpPr>
        <p:spPr bwMode="auto">
          <a:xfrm>
            <a:off x="3851920" y="5301208"/>
            <a:ext cx="3096344" cy="864096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TMCP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bid</a:t>
            </a:r>
            <a:endParaRPr lang="fr-FR" sz="2800" dirty="0" smtClean="0">
              <a:solidFill>
                <a:schemeClr val="tx1"/>
              </a:solidFill>
            </a:endParaRPr>
          </a:p>
          <a:p>
            <a:pPr marL="282575" marR="0" indent="-28257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Connecteur droit avec flèche 67"/>
          <p:cNvCxnSpPr/>
          <p:nvPr/>
        </p:nvCxnSpPr>
        <p:spPr bwMode="auto">
          <a:xfrm flipV="1">
            <a:off x="3851920" y="3284984"/>
            <a:ext cx="0" cy="2016224"/>
          </a:xfrm>
          <a:prstGeom prst="straightConnector1">
            <a:avLst/>
          </a:prstGeom>
          <a:solidFill>
            <a:schemeClr val="folHlink"/>
          </a:solidFill>
          <a:ln w="635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2" name="Groupe 84"/>
          <p:cNvGrpSpPr/>
          <p:nvPr/>
        </p:nvGrpSpPr>
        <p:grpSpPr>
          <a:xfrm>
            <a:off x="323528" y="1988840"/>
            <a:ext cx="8820472" cy="4508649"/>
            <a:chOff x="323528" y="1988840"/>
            <a:chExt cx="8820472" cy="4508649"/>
          </a:xfrm>
        </p:grpSpPr>
        <p:sp>
          <p:nvSpPr>
            <p:cNvPr id="65" name="Pentagone 64"/>
            <p:cNvSpPr/>
            <p:nvPr/>
          </p:nvSpPr>
          <p:spPr bwMode="auto">
            <a:xfrm>
              <a:off x="2555776" y="1988840"/>
              <a:ext cx="6192688" cy="360040"/>
            </a:xfrm>
            <a:prstGeom prst="homePlate">
              <a:avLst/>
            </a:prstGeom>
            <a:solidFill>
              <a:schemeClr val="tx2">
                <a:lumMod val="75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282575" marR="0" indent="-282575" defTabSz="914400" latinLnBrk="0">
                <a:buNone/>
                <a:tabLst/>
              </a:pPr>
              <a:r>
                <a:rPr lang="fr-FR" dirty="0" smtClean="0">
                  <a:solidFill>
                    <a:schemeClr val="bg1"/>
                  </a:solidFill>
                </a:rPr>
                <a:t>WP1 : </a:t>
              </a:r>
              <a:r>
                <a:rPr lang="fr-FR" dirty="0" err="1" smtClean="0">
                  <a:solidFill>
                    <a:schemeClr val="bg1"/>
                  </a:solidFill>
                </a:rPr>
                <a:t>Modularisation</a:t>
              </a:r>
              <a:r>
                <a:rPr lang="fr-FR" dirty="0" smtClean="0">
                  <a:solidFill>
                    <a:schemeClr val="bg1"/>
                  </a:solidFill>
                </a:rPr>
                <a:t> / standardisation</a:t>
              </a:r>
            </a:p>
          </p:txBody>
        </p:sp>
        <p:grpSp>
          <p:nvGrpSpPr>
            <p:cNvPr id="3" name="Groupe 83"/>
            <p:cNvGrpSpPr/>
            <p:nvPr/>
          </p:nvGrpSpPr>
          <p:grpSpPr>
            <a:xfrm>
              <a:off x="323528" y="2276872"/>
              <a:ext cx="8820472" cy="4220617"/>
              <a:chOff x="323528" y="2276872"/>
              <a:chExt cx="8820472" cy="4220617"/>
            </a:xfrm>
          </p:grpSpPr>
          <p:sp>
            <p:nvSpPr>
              <p:cNvPr id="91" name="Rectangle 7"/>
              <p:cNvSpPr txBox="1">
                <a:spLocks/>
              </p:cNvSpPr>
              <p:nvPr/>
            </p:nvSpPr>
            <p:spPr bwMode="auto">
              <a:xfrm>
                <a:off x="6228184" y="3717032"/>
                <a:ext cx="2736304" cy="2215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marL="185738" lvl="2" indent="-15875">
                  <a:buNone/>
                  <a:tabLst>
                    <a:tab pos="174625" algn="l"/>
                  </a:tabLst>
                  <a:defRPr/>
                </a:pPr>
                <a:r>
                  <a:rPr lang="fr-FR" sz="1600" b="1" dirty="0" smtClean="0">
                    <a:solidFill>
                      <a:srgbClr val="0070C0"/>
                    </a:solidFill>
                  </a:rPr>
                  <a:t>New </a:t>
                </a:r>
                <a:r>
                  <a:rPr lang="fr-FR" sz="1600" b="1" dirty="0" err="1" smtClean="0">
                    <a:solidFill>
                      <a:srgbClr val="0070C0"/>
                    </a:solidFill>
                  </a:rPr>
                  <a:t>price</a:t>
                </a:r>
                <a:r>
                  <a:rPr lang="fr-FR" sz="16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1600" b="1" dirty="0" err="1" smtClean="0">
                    <a:solidFill>
                      <a:srgbClr val="0070C0"/>
                    </a:solidFill>
                  </a:rPr>
                  <a:t>sheet</a:t>
                </a:r>
                <a:r>
                  <a:rPr lang="fr-FR" sz="1600" b="1" dirty="0" smtClean="0">
                    <a:solidFill>
                      <a:srgbClr val="0070C0"/>
                    </a:solidFill>
                  </a:rPr>
                  <a:t> + 2Y Plan</a:t>
                </a:r>
              </a:p>
            </p:txBody>
          </p:sp>
          <p:sp>
            <p:nvSpPr>
              <p:cNvPr id="67" name="Pentagone 66"/>
              <p:cNvSpPr/>
              <p:nvPr/>
            </p:nvSpPr>
            <p:spPr bwMode="auto">
              <a:xfrm>
                <a:off x="6240400" y="2540840"/>
                <a:ext cx="2592288" cy="792088"/>
              </a:xfrm>
              <a:prstGeom prst="homePlat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2575" marR="0" indent="-282575" defTabSz="914400" latinLnBrk="0">
                  <a:buNone/>
                  <a:tabLst/>
                </a:pPr>
                <a:r>
                  <a:rPr lang="fr-FR" sz="4000" dirty="0" smtClean="0">
                    <a:solidFill>
                      <a:schemeClr val="tx1"/>
                    </a:solidFill>
                  </a:rPr>
                  <a:t>2b</a:t>
                </a:r>
              </a:p>
            </p:txBody>
          </p:sp>
          <p:sp>
            <p:nvSpPr>
              <p:cNvPr id="69" name="Pentagone 68"/>
              <p:cNvSpPr/>
              <p:nvPr/>
            </p:nvSpPr>
            <p:spPr bwMode="auto">
              <a:xfrm>
                <a:off x="7524328" y="4034590"/>
                <a:ext cx="1008112" cy="792088"/>
              </a:xfrm>
              <a:prstGeom prst="homePlat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2575" indent="-282575">
                  <a:buNone/>
                </a:pPr>
                <a:r>
                  <a:rPr lang="fr-FR" sz="4000" dirty="0" smtClean="0">
                    <a:solidFill>
                      <a:schemeClr val="tx1"/>
                    </a:solidFill>
                  </a:rPr>
                  <a:t>3b</a:t>
                </a:r>
              </a:p>
            </p:txBody>
          </p:sp>
          <p:sp>
            <p:nvSpPr>
              <p:cNvPr id="70" name="AutoShape 117"/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8445477" y="4234889"/>
                <a:ext cx="327051" cy="346239"/>
              </a:xfrm>
              <a:prstGeom prst="flowChartDecision">
                <a:avLst/>
              </a:prstGeom>
              <a:solidFill>
                <a:schemeClr val="accent2">
                  <a:lumMod val="75000"/>
                </a:schemeClr>
              </a:solidFill>
              <a:ln w="6350" algn="ctr">
                <a:solidFill>
                  <a:srgbClr val="256885"/>
                </a:solidFill>
                <a:miter lim="800000"/>
                <a:headEnd/>
                <a:tailEnd/>
              </a:ln>
            </p:spPr>
            <p:txBody>
              <a:bodyPr wrap="none" lIns="72000" tIns="72000" rIns="72000" bIns="72000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1" lang="en-US" sz="1000" b="1">
                    <a:solidFill>
                      <a:srgbClr val="000000"/>
                    </a:solidFill>
                  </a:rPr>
                  <a:t>    </a:t>
                </a:r>
              </a:p>
            </p:txBody>
          </p:sp>
          <p:grpSp>
            <p:nvGrpSpPr>
              <p:cNvPr id="4" name="Groupe 23"/>
              <p:cNvGrpSpPr/>
              <p:nvPr/>
            </p:nvGrpSpPr>
            <p:grpSpPr>
              <a:xfrm>
                <a:off x="323528" y="5013177"/>
                <a:ext cx="1080120" cy="1484312"/>
                <a:chOff x="1" y="2478645"/>
                <a:chExt cx="1150713" cy="1484312"/>
              </a:xfrm>
              <a:solidFill>
                <a:schemeClr val="accent2">
                  <a:lumMod val="20000"/>
                  <a:lumOff val="80000"/>
                </a:schemeClr>
              </a:solidFill>
            </p:grpSpPr>
            <p:sp>
              <p:nvSpPr>
                <p:cNvPr id="25" name="Chevron 24"/>
                <p:cNvSpPr/>
                <p:nvPr/>
              </p:nvSpPr>
              <p:spPr>
                <a:xfrm rot="5400000">
                  <a:off x="-190279" y="2668925"/>
                  <a:ext cx="1484312" cy="1103751"/>
                </a:xfrm>
                <a:prstGeom prst="chevron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2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1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/>
                </a:fontRef>
              </p:style>
            </p:sp>
            <p:sp>
              <p:nvSpPr>
                <p:cNvPr id="26" name="Chevron 4"/>
                <p:cNvSpPr/>
                <p:nvPr/>
              </p:nvSpPr>
              <p:spPr>
                <a:xfrm>
                  <a:off x="1" y="3054708"/>
                  <a:ext cx="1150713" cy="44529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spcFirstLastPara="0" vert="horz" wrap="square" lIns="10160" tIns="10160" rIns="10160" bIns="10160" numCol="1" spcCol="1270" anchor="ctr" anchorCtr="0">
                  <a:noAutofit/>
                </a:bodyPr>
                <a:lstStyle/>
                <a:p>
                  <a:pPr lvl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fr-FR" sz="1600" b="1" kern="1200" dirty="0" err="1" smtClean="0">
                      <a:solidFill>
                        <a:schemeClr val="bg1"/>
                      </a:solidFill>
                    </a:rPr>
                    <a:t>Implement</a:t>
                  </a:r>
                  <a:r>
                    <a:rPr lang="fr-FR" sz="1600" b="1" kern="1200" dirty="0" smtClean="0">
                      <a:solidFill>
                        <a:schemeClr val="bg1"/>
                      </a:solidFill>
                    </a:rPr>
                    <a:t> the levers</a:t>
                  </a:r>
                  <a:endParaRPr lang="fr-FR" sz="1600" b="1" kern="12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53" name="Pentagone 52"/>
              <p:cNvSpPr/>
              <p:nvPr/>
            </p:nvSpPr>
            <p:spPr bwMode="auto">
              <a:xfrm>
                <a:off x="8604448" y="5301208"/>
                <a:ext cx="539552" cy="936104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 w="285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282575" marR="0" indent="-282575" algn="l" defTabSz="914400" rtl="0" eaLnBrk="0" fontAlgn="base" latinLnBrk="0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D7D29D"/>
                  </a:buClr>
                  <a:buSzPct val="55000"/>
                  <a:buNone/>
                  <a:tabLst/>
                </a:pPr>
                <a:r>
                  <a: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</a:rPr>
                  <a:t>4</a:t>
                </a:r>
              </a:p>
            </p:txBody>
          </p:sp>
          <p:cxnSp>
            <p:nvCxnSpPr>
              <p:cNvPr id="79" name="Forme 78"/>
              <p:cNvCxnSpPr>
                <a:endCxn id="67" idx="1"/>
              </p:cNvCxnSpPr>
              <p:nvPr/>
            </p:nvCxnSpPr>
            <p:spPr bwMode="auto">
              <a:xfrm rot="16200000" flipH="1">
                <a:off x="5796274" y="2492758"/>
                <a:ext cx="660012" cy="228240"/>
              </a:xfrm>
              <a:prstGeom prst="bentConnector2">
                <a:avLst/>
              </a:prstGeom>
              <a:solidFill>
                <a:schemeClr val="folHlink"/>
              </a:solidFill>
              <a:ln w="50800" cap="flat" cmpd="sng" algn="ctr">
                <a:solidFill>
                  <a:schemeClr val="tx2">
                    <a:lumMod val="75000"/>
                  </a:schemeClr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 bwMode="auto">
          <a:xfrm>
            <a:off x="3768953" y="1124744"/>
            <a:ext cx="864096" cy="511256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4462181" y="1124744"/>
            <a:ext cx="144016" cy="5112568"/>
          </a:xfrm>
          <a:prstGeom prst="rect">
            <a:avLst/>
          </a:prstGeom>
          <a:solidFill>
            <a:schemeClr val="tx1">
              <a:lumMod val="75000"/>
            </a:schemeClr>
          </a:solidFill>
          <a:ln w="31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TMCP BID Planning</a:t>
            </a:r>
            <a:br>
              <a:rPr lang="fr-FR" sz="2800" b="1" dirty="0" smtClean="0"/>
            </a:b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 bwMode="auto">
          <a:xfrm>
            <a:off x="2567395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onnecteur droit 9"/>
          <p:cNvCxnSpPr/>
          <p:nvPr/>
        </p:nvCxnSpPr>
        <p:spPr bwMode="auto">
          <a:xfrm>
            <a:off x="3359483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Connecteur droit 10"/>
          <p:cNvCxnSpPr/>
          <p:nvPr/>
        </p:nvCxnSpPr>
        <p:spPr bwMode="auto">
          <a:xfrm>
            <a:off x="4151571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cteur droit 11"/>
          <p:cNvCxnSpPr/>
          <p:nvPr/>
        </p:nvCxnSpPr>
        <p:spPr bwMode="auto">
          <a:xfrm>
            <a:off x="4943659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onnecteur droit 12"/>
          <p:cNvCxnSpPr/>
          <p:nvPr/>
        </p:nvCxnSpPr>
        <p:spPr bwMode="auto">
          <a:xfrm>
            <a:off x="5750230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cteur droit 13"/>
          <p:cNvCxnSpPr/>
          <p:nvPr/>
        </p:nvCxnSpPr>
        <p:spPr bwMode="auto">
          <a:xfrm>
            <a:off x="6527835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necteur droit 14"/>
          <p:cNvCxnSpPr/>
          <p:nvPr/>
        </p:nvCxnSpPr>
        <p:spPr bwMode="auto">
          <a:xfrm>
            <a:off x="7319923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cteur droit 15"/>
          <p:cNvCxnSpPr/>
          <p:nvPr/>
        </p:nvCxnSpPr>
        <p:spPr bwMode="auto">
          <a:xfrm>
            <a:off x="8112011" y="1052736"/>
            <a:ext cx="0" cy="5191892"/>
          </a:xfrm>
          <a:prstGeom prst="line">
            <a:avLst/>
          </a:prstGeom>
          <a:noFill/>
          <a:ln w="3175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ZoneTexte 16"/>
          <p:cNvSpPr txBox="1"/>
          <p:nvPr/>
        </p:nvSpPr>
        <p:spPr>
          <a:xfrm>
            <a:off x="2711411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Jun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03499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Jul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295587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Aug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087675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Sep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879763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Oct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648405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Nov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440493" y="764704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Dec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711411" y="7720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smtClean="0">
                <a:solidFill>
                  <a:srgbClr val="000000"/>
                </a:solidFill>
              </a:rPr>
              <a:t>Jun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503499" y="7720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Jul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295587" y="772020"/>
            <a:ext cx="6480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1800" dirty="0" err="1" smtClean="0">
                <a:solidFill>
                  <a:srgbClr val="000000"/>
                </a:solidFill>
              </a:rPr>
              <a:t>Aug</a:t>
            </a:r>
            <a:endParaRPr lang="fr-FR" sz="1800" dirty="0">
              <a:solidFill>
                <a:srgbClr val="000000"/>
              </a:solidFill>
            </a:endParaRPr>
          </a:p>
        </p:txBody>
      </p:sp>
      <p:sp>
        <p:nvSpPr>
          <p:cNvPr id="29" name="AutoShape 11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371652" y="5459025"/>
            <a:ext cx="327051" cy="346239"/>
          </a:xfrm>
          <a:prstGeom prst="flowChartDecision">
            <a:avLst/>
          </a:prstGeom>
          <a:solidFill>
            <a:srgbClr val="FF3300"/>
          </a:solidFill>
          <a:ln w="6350" algn="ctr">
            <a:solidFill>
              <a:srgbClr val="256885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1000" b="1">
                <a:solidFill>
                  <a:srgbClr val="000000"/>
                </a:solidFill>
              </a:rPr>
              <a:t>    </a:t>
            </a:r>
          </a:p>
        </p:txBody>
      </p:sp>
      <p:sp>
        <p:nvSpPr>
          <p:cNvPr id="30" name="Pentagone 29"/>
          <p:cNvSpPr/>
          <p:nvPr/>
        </p:nvSpPr>
        <p:spPr bwMode="auto">
          <a:xfrm>
            <a:off x="3359483" y="1340768"/>
            <a:ext cx="3096344" cy="360040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TMCP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bid</a:t>
            </a:r>
            <a:endParaRPr lang="fr-FR" sz="2800" dirty="0" smtClean="0">
              <a:solidFill>
                <a:schemeClr val="tx1"/>
              </a:solidFill>
            </a:endParaRPr>
          </a:p>
          <a:p>
            <a:pPr marL="282575" marR="0" indent="-28257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D7D29D"/>
              </a:buClr>
              <a:buSzPct val="55000"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Pentagone 31"/>
          <p:cNvSpPr/>
          <p:nvPr/>
        </p:nvSpPr>
        <p:spPr bwMode="auto">
          <a:xfrm>
            <a:off x="5735747" y="4342526"/>
            <a:ext cx="792088" cy="432048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endParaRPr lang="fr-FR" sz="300" dirty="0" smtClean="0">
              <a:solidFill>
                <a:schemeClr val="tx1"/>
              </a:solidFill>
            </a:endParaRPr>
          </a:p>
        </p:txBody>
      </p:sp>
      <p:sp>
        <p:nvSpPr>
          <p:cNvPr id="34" name="Rectangle 7"/>
          <p:cNvSpPr txBox="1">
            <a:spLocks/>
          </p:cNvSpPr>
          <p:nvPr/>
        </p:nvSpPr>
        <p:spPr bwMode="auto">
          <a:xfrm>
            <a:off x="492959" y="5583665"/>
            <a:ext cx="1584176" cy="2215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600" b="1" dirty="0" err="1" smtClean="0">
                <a:solidFill>
                  <a:schemeClr val="tx1"/>
                </a:solidFill>
              </a:rPr>
              <a:t>Firm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 err="1" smtClean="0">
                <a:solidFill>
                  <a:schemeClr val="tx1"/>
                </a:solidFill>
              </a:rPr>
              <a:t>offer</a:t>
            </a: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35" name="Rectangle 7"/>
          <p:cNvSpPr txBox="1">
            <a:spLocks/>
          </p:cNvSpPr>
          <p:nvPr/>
        </p:nvSpPr>
        <p:spPr bwMode="auto">
          <a:xfrm>
            <a:off x="506893" y="4486542"/>
            <a:ext cx="208823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Levers </a:t>
            </a:r>
            <a:r>
              <a:rPr lang="fr-FR" sz="1600" b="1" dirty="0" err="1" smtClean="0">
                <a:solidFill>
                  <a:schemeClr val="tx1"/>
                </a:solidFill>
              </a:rPr>
              <a:t>review</a:t>
            </a: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36" name="AutoShape 11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167795" y="4932391"/>
            <a:ext cx="327051" cy="346239"/>
          </a:xfrm>
          <a:prstGeom prst="flowChartDecision">
            <a:avLst/>
          </a:prstGeom>
          <a:solidFill>
            <a:srgbClr val="FF3300"/>
          </a:solidFill>
          <a:ln w="6350" algn="ctr">
            <a:solidFill>
              <a:srgbClr val="256885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1000" b="1">
                <a:solidFill>
                  <a:srgbClr val="000000"/>
                </a:solidFill>
              </a:rPr>
              <a:t>    </a:t>
            </a:r>
          </a:p>
        </p:txBody>
      </p:sp>
      <p:sp>
        <p:nvSpPr>
          <p:cNvPr id="37" name="Rectangle 7"/>
          <p:cNvSpPr txBox="1">
            <a:spLocks/>
          </p:cNvSpPr>
          <p:nvPr/>
        </p:nvSpPr>
        <p:spPr bwMode="auto">
          <a:xfrm>
            <a:off x="506893" y="5062606"/>
            <a:ext cx="1691680" cy="2215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600" b="1" dirty="0" err="1" smtClean="0">
                <a:solidFill>
                  <a:schemeClr val="tx1"/>
                </a:solidFill>
              </a:rPr>
              <a:t>Internal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 err="1" smtClean="0">
                <a:solidFill>
                  <a:schemeClr val="tx1"/>
                </a:solidFill>
              </a:rPr>
              <a:t>review</a:t>
            </a: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39" name="Pentagone 38"/>
          <p:cNvSpPr/>
          <p:nvPr/>
        </p:nvSpPr>
        <p:spPr bwMode="auto">
          <a:xfrm>
            <a:off x="3359483" y="2204864"/>
            <a:ext cx="432048" cy="216024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endParaRPr lang="fr-FR" sz="300" dirty="0" smtClean="0">
              <a:solidFill>
                <a:schemeClr val="tx1"/>
              </a:solidFill>
            </a:endParaRPr>
          </a:p>
        </p:txBody>
      </p:sp>
      <p:sp>
        <p:nvSpPr>
          <p:cNvPr id="40" name="Rectangle 7"/>
          <p:cNvSpPr txBox="1">
            <a:spLocks/>
          </p:cNvSpPr>
          <p:nvPr/>
        </p:nvSpPr>
        <p:spPr bwMode="auto">
          <a:xfrm>
            <a:off x="506893" y="2204864"/>
            <a:ext cx="2088232" cy="18866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400" b="1" dirty="0" err="1" smtClean="0">
                <a:solidFill>
                  <a:schemeClr val="tx1"/>
                </a:solidFill>
              </a:rPr>
              <a:t>Process</a:t>
            </a: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400" b="1" dirty="0" err="1" smtClean="0">
                <a:solidFill>
                  <a:schemeClr val="tx1"/>
                </a:solidFill>
              </a:rPr>
              <a:t>Specifications</a:t>
            </a: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400" b="1" dirty="0" err="1" smtClean="0">
                <a:solidFill>
                  <a:schemeClr val="tx1"/>
                </a:solidFill>
              </a:rPr>
              <a:t>Drawings</a:t>
            </a: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endParaRPr lang="fr-FR" sz="14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400" b="1" dirty="0" err="1" smtClean="0">
                <a:solidFill>
                  <a:schemeClr val="tx1"/>
                </a:solidFill>
              </a:rPr>
              <a:t>Inquiries</a:t>
            </a:r>
            <a:r>
              <a:rPr lang="fr-FR" sz="1400" b="1" dirty="0" smtClean="0">
                <a:solidFill>
                  <a:schemeClr val="tx1"/>
                </a:solidFill>
              </a:rPr>
              <a:t> </a:t>
            </a:r>
            <a:endParaRPr lang="fr-FR" sz="1600" b="1" dirty="0" smtClean="0">
              <a:solidFill>
                <a:schemeClr val="tx1"/>
              </a:solidFill>
            </a:endParaRPr>
          </a:p>
          <a:p>
            <a:pPr marL="185738" lvl="2" indent="-15875">
              <a:buNone/>
              <a:tabLst>
                <a:tab pos="174625" algn="l"/>
              </a:tabLst>
              <a:defRPr/>
            </a:pP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42" name="Pentagone 41"/>
          <p:cNvSpPr/>
          <p:nvPr/>
        </p:nvSpPr>
        <p:spPr bwMode="auto">
          <a:xfrm>
            <a:off x="3071451" y="2636912"/>
            <a:ext cx="720080" cy="216024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endParaRPr lang="fr-FR" sz="300" dirty="0" smtClean="0">
              <a:solidFill>
                <a:schemeClr val="tx1"/>
              </a:solidFill>
            </a:endParaRPr>
          </a:p>
        </p:txBody>
      </p:sp>
      <p:sp>
        <p:nvSpPr>
          <p:cNvPr id="43" name="Pentagone 42"/>
          <p:cNvSpPr/>
          <p:nvPr/>
        </p:nvSpPr>
        <p:spPr bwMode="auto">
          <a:xfrm>
            <a:off x="3600217" y="3140968"/>
            <a:ext cx="216024" cy="216024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endParaRPr lang="fr-FR" sz="300" dirty="0" smtClean="0">
              <a:solidFill>
                <a:schemeClr val="tx1"/>
              </a:solidFill>
            </a:endParaRPr>
          </a:p>
        </p:txBody>
      </p:sp>
      <p:sp>
        <p:nvSpPr>
          <p:cNvPr id="44" name="Pentagone 43"/>
          <p:cNvSpPr/>
          <p:nvPr/>
        </p:nvSpPr>
        <p:spPr bwMode="auto">
          <a:xfrm>
            <a:off x="4583619" y="3140968"/>
            <a:ext cx="360040" cy="216024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defTabSz="914400" latinLnBrk="0">
              <a:buNone/>
              <a:tabLst/>
            </a:pPr>
            <a:endParaRPr lang="fr-FR" sz="300" dirty="0" smtClean="0">
              <a:solidFill>
                <a:schemeClr val="tx1"/>
              </a:solidFill>
            </a:endParaRPr>
          </a:p>
        </p:txBody>
      </p:sp>
      <p:sp>
        <p:nvSpPr>
          <p:cNvPr id="46" name="Pentagone 45"/>
          <p:cNvSpPr/>
          <p:nvPr/>
        </p:nvSpPr>
        <p:spPr bwMode="auto">
          <a:xfrm>
            <a:off x="3791531" y="3573016"/>
            <a:ext cx="792088" cy="288032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algn="ctr" defTabSz="914400" latinLnBrk="0">
              <a:buNone/>
              <a:tabLst/>
            </a:pPr>
            <a:r>
              <a:rPr lang="fr-FR" sz="1400" b="1" dirty="0" smtClean="0">
                <a:solidFill>
                  <a:schemeClr val="bg1"/>
                </a:solidFill>
              </a:rPr>
              <a:t>BAHX</a:t>
            </a:r>
          </a:p>
        </p:txBody>
      </p:sp>
      <p:sp>
        <p:nvSpPr>
          <p:cNvPr id="47" name="Pentagone 46"/>
          <p:cNvSpPr/>
          <p:nvPr/>
        </p:nvSpPr>
        <p:spPr bwMode="auto">
          <a:xfrm>
            <a:off x="3359483" y="3883626"/>
            <a:ext cx="2376264" cy="288032"/>
          </a:xfrm>
          <a:prstGeom prst="homePlate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2575" marR="0" indent="-282575" algn="ctr" defTabSz="914400" latinLnBrk="0">
              <a:buNone/>
              <a:tabLst/>
            </a:pPr>
            <a:r>
              <a:rPr lang="fr-FR" sz="1400" b="1" dirty="0" smtClean="0">
                <a:solidFill>
                  <a:schemeClr val="bg1"/>
                </a:solidFill>
              </a:rPr>
              <a:t>WCS</a:t>
            </a:r>
          </a:p>
        </p:txBody>
      </p:sp>
      <p:sp>
        <p:nvSpPr>
          <p:cNvPr id="48" name="AutoShape 11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956706" y="5839131"/>
            <a:ext cx="327051" cy="346239"/>
          </a:xfrm>
          <a:prstGeom prst="flowChartDecision">
            <a:avLst/>
          </a:prstGeom>
          <a:solidFill>
            <a:srgbClr val="FF3300"/>
          </a:solidFill>
          <a:ln w="6350" algn="ctr">
            <a:solidFill>
              <a:srgbClr val="256885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1000" b="1">
                <a:solidFill>
                  <a:srgbClr val="000000"/>
                </a:solidFill>
              </a:rPr>
              <a:t>    </a:t>
            </a:r>
          </a:p>
        </p:txBody>
      </p:sp>
      <p:sp>
        <p:nvSpPr>
          <p:cNvPr id="49" name="Rectangle 7"/>
          <p:cNvSpPr txBox="1">
            <a:spLocks/>
          </p:cNvSpPr>
          <p:nvPr/>
        </p:nvSpPr>
        <p:spPr bwMode="auto">
          <a:xfrm>
            <a:off x="506893" y="6017014"/>
            <a:ext cx="1835696" cy="2215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600" b="1" dirty="0" err="1" smtClean="0">
                <a:solidFill>
                  <a:schemeClr val="tx1"/>
                </a:solidFill>
              </a:rPr>
              <a:t>Award</a:t>
            </a:r>
            <a:endParaRPr lang="fr-FR" sz="1600" b="1" dirty="0" smtClean="0">
              <a:solidFill>
                <a:schemeClr val="tx1"/>
              </a:solidFill>
            </a:endParaRPr>
          </a:p>
        </p:txBody>
      </p:sp>
      <p:sp>
        <p:nvSpPr>
          <p:cNvPr id="51" name="Rectangle 7"/>
          <p:cNvSpPr txBox="1">
            <a:spLocks/>
          </p:cNvSpPr>
          <p:nvPr/>
        </p:nvSpPr>
        <p:spPr bwMode="auto">
          <a:xfrm>
            <a:off x="506893" y="1196752"/>
            <a:ext cx="2051720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5738" lvl="2" indent="-15875">
              <a:buNone/>
              <a:tabLst>
                <a:tab pos="174625" algn="l"/>
              </a:tabLst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ESS Call for tender</a:t>
            </a:r>
          </a:p>
        </p:txBody>
      </p:sp>
      <p:sp>
        <p:nvSpPr>
          <p:cNvPr id="45" name="AutoShape 11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03848" y="1052736"/>
            <a:ext cx="327051" cy="346239"/>
          </a:xfrm>
          <a:prstGeom prst="flowChartDecision">
            <a:avLst/>
          </a:prstGeom>
          <a:solidFill>
            <a:srgbClr val="FF3300"/>
          </a:solidFill>
          <a:ln w="6350" algn="ctr">
            <a:solidFill>
              <a:srgbClr val="256885"/>
            </a:solidFill>
            <a:miter lim="800000"/>
            <a:headEnd/>
            <a:tailEnd/>
          </a:ln>
        </p:spPr>
        <p:txBody>
          <a:bodyPr wrap="none" lIns="72000" tIns="72000" rIns="72000" bIns="72000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1000" b="1">
                <a:solidFill>
                  <a:srgbClr val="000000"/>
                </a:solidFill>
              </a:rPr>
              <a:t>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ORS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9512" y="764704"/>
          <a:ext cx="8477612" cy="43965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8580"/>
                <a:gridCol w="1198880"/>
                <a:gridCol w="594015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dirty="0" smtClean="0"/>
                        <a:t>Qui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Deadline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quoi</a:t>
                      </a:r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rgbClr val="000000"/>
                          </a:solidFill>
                        </a:rPr>
                        <a:t>Anne-Lise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13/07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Etablir le PID (données d’entrée : Vincent)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Envoyer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consultation  des pots </a:t>
                      </a:r>
                      <a:r>
                        <a:rPr lang="fr-FR" baseline="0" dirty="0" err="1" smtClean="0">
                          <a:solidFill>
                            <a:srgbClr val="000000"/>
                          </a:solidFill>
                        </a:rPr>
                        <a:t>coalescers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et pot charbon à CNI23+</a:t>
                      </a:r>
                      <a:r>
                        <a:rPr lang="fr-FR" baseline="0" dirty="0" err="1" smtClean="0">
                          <a:solidFill>
                            <a:srgbClr val="000000"/>
                          </a:solidFill>
                        </a:rPr>
                        <a:t>Feramus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rgbClr val="000000"/>
                          </a:solidFill>
                        </a:rPr>
                        <a:t>Sebastien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20/07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Etablir un plan simplifié du </a:t>
                      </a:r>
                      <a:r>
                        <a:rPr lang="fr-FR" dirty="0" err="1" smtClean="0">
                          <a:solidFill>
                            <a:srgbClr val="000000"/>
                          </a:solidFill>
                        </a:rPr>
                        <a:t>planneau</a:t>
                      </a:r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 de vannes et pots sur châssis (données d’entrée : Vincent)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solidFill>
                            <a:srgbClr val="000000"/>
                          </a:solidFill>
                        </a:rPr>
                        <a:t>Anne-Lise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30/07</a:t>
                      </a:r>
                    </a:p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Etablir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la spécification de mise en </a:t>
                      </a:r>
                      <a:r>
                        <a:rPr lang="fr-FR" baseline="0" dirty="0" err="1" smtClean="0">
                          <a:solidFill>
                            <a:srgbClr val="000000"/>
                          </a:solidFill>
                        </a:rPr>
                        <a:t>skid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simplifiée (n’indiquer aucune donnée fonctionnelle)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30/07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Envoyer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consultation  de la mise en </a:t>
                      </a:r>
                      <a:r>
                        <a:rPr lang="fr-FR" baseline="0" dirty="0" err="1" smtClean="0">
                          <a:solidFill>
                            <a:srgbClr val="000000"/>
                          </a:solidFill>
                        </a:rPr>
                        <a:t>skid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des pots et panneau de vannes à CNI23+STE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adsorbeurs 80 et 20K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9512" y="764704"/>
          <a:ext cx="8477612" cy="43405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8580"/>
                <a:gridCol w="1198880"/>
                <a:gridCol w="594015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dirty="0" smtClean="0"/>
                        <a:t>Qui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Deadline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quoi</a:t>
                      </a:r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13/07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Etablir spécification simplifiée et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schéma de principe pour consultation (base JT60)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Envoyer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consultation  des 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adsorbeurs à 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CNI23+</a:t>
                      </a:r>
                      <a:r>
                        <a:rPr lang="fr-FR" baseline="0" dirty="0" err="1" smtClean="0">
                          <a:solidFill>
                            <a:srgbClr val="000000"/>
                          </a:solidFill>
                        </a:rPr>
                        <a:t>Feramus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capacité turbines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836712"/>
          <a:ext cx="8477612" cy="46148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8580"/>
                <a:gridCol w="1198880"/>
                <a:gridCol w="594015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dirty="0" smtClean="0"/>
                        <a:t>Qui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Deadline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quoi</a:t>
                      </a:r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Vincent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Définir  volume (environ 150L / turbine) et pression des capacités turbines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Sébastien</a:t>
                      </a:r>
                    </a:p>
                    <a:p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30/07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Intégrer la capacité (réalisée à partir de tuyauterie</a:t>
                      </a:r>
                      <a:r>
                        <a:rPr lang="fr-FR" sz="18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acier) </a:t>
                      </a:r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dans le modèle, ne doit pas dépasser du gabarit transport, doit pouvoir être livrée montée.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BAHX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836712"/>
          <a:ext cx="8477612" cy="46428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8580"/>
                <a:gridCol w="1198880"/>
                <a:gridCol w="594015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Qui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Deadline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quoi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Rawia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Donner les caractéristiques</a:t>
                      </a:r>
                      <a:r>
                        <a:rPr lang="fr-FR" sz="18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(DS simplifiée) de l’échangeur sur la base du pré-dimensionnement réalisé pour l’offre budget 35kW @15K</a:t>
                      </a:r>
                      <a:endParaRPr lang="fr-FR" sz="18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Golo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3/07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Donner les encombrements à 10/15% près des blocs</a:t>
                      </a:r>
                      <a:r>
                        <a:rPr lang="fr-FR" sz="18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d’échange en utilisant l’outil de pré-dimensionnement</a:t>
                      </a:r>
                      <a:endParaRPr lang="fr-FR" sz="18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Sébastien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6/07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Intégrer l’encombrement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 BAHX </a:t>
                      </a:r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dans le modèle</a:t>
                      </a:r>
                      <a:r>
                        <a:rPr lang="fr-FR" baseline="0" dirty="0" smtClean="0">
                          <a:solidFill>
                            <a:srgbClr val="000000"/>
                          </a:solidFill>
                        </a:rPr>
                        <a:t> selon les instructions de Vincent et les suggestions de Rémy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vannes </a:t>
            </a:r>
            <a:r>
              <a:rPr lang="fr-FR" sz="2800" b="1" dirty="0" err="1" smtClean="0"/>
              <a:t>cryo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548680"/>
          <a:ext cx="9144000" cy="64447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3800"/>
                <a:gridCol w="1293118"/>
                <a:gridCol w="640708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Qui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Deadline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quoi</a:t>
                      </a:r>
                      <a:endParaRPr lang="fr-FR" sz="1600" dirty="0"/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Rawia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Transmettre à Vincent le PFD préliminaire et la liste</a:t>
                      </a:r>
                      <a:r>
                        <a:rPr lang="fr-FR" sz="16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préliminaire de vannes et diamètres pris en compte pour le chiffrage budgétaire de TMCP</a:t>
                      </a:r>
                    </a:p>
                    <a:p>
                      <a:r>
                        <a:rPr lang="fr-FR" sz="16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Transmettre les données essentielles de la spécification ESS, faire le tri des impositions fonctionnelles (obligatoires, à dévier, négociables, à proposer en option)</a:t>
                      </a:r>
                      <a:endParaRPr lang="fr-FR" sz="16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Vincent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Transmettre à Emmanuel la spécification de base (enlever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 les spécificités liées à demandes particulières de clients qui ne sont pas exigées par ESS (voir avec Rawia)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Vincent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Identifier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 la grille des options à chiffrer par fournisseurs, de manière ensuite à pouvoir faire des choix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Emmanuel </a:t>
                      </a:r>
                    </a:p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Consulter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 WEKA/VELA N + TOKOVALEX + YAMATAKE (</a:t>
                      </a:r>
                      <a:r>
                        <a:rPr lang="fr-FR" sz="1600" b="0" i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groupe AZBIL) en utilisant la grille</a:t>
                      </a:r>
                      <a:r>
                        <a:rPr lang="fr-FR" sz="16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des options recommandées par Vincent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30/07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Positionner un RV avec 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WEKA/VELA N pour un brainstorming DTC à partir du 17/08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Vincent</a:t>
                      </a:r>
                      <a:endParaRPr lang="fr-FR" sz="16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28/08</a:t>
                      </a:r>
                      <a:endParaRPr lang="fr-FR" sz="16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Proposer</a:t>
                      </a:r>
                      <a:r>
                        <a:rPr lang="fr-FR" sz="16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une simplification (réduire le nb de vannes, le nombre d’actionneurs/positionneurs</a:t>
                      </a:r>
                      <a:r>
                        <a:rPr lang="fr-FR" sz="16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fr-FR" sz="16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94868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Vincent 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28/08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Proposer une spécification vannes </a:t>
                      </a:r>
                      <a:r>
                        <a:rPr lang="fr-FR" sz="1600" dirty="0" err="1" smtClean="0">
                          <a:solidFill>
                            <a:srgbClr val="000000"/>
                          </a:solidFill>
                        </a:rPr>
                        <a:t>cryo</a:t>
                      </a:r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simplifiée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28/08</a:t>
                      </a:r>
                    </a:p>
                    <a:p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000000"/>
                          </a:solidFill>
                        </a:rPr>
                        <a:t>Faire mettre à jour les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</a:rPr>
                        <a:t> offres des fournisseurs sur la base des spécifications et quantitatifs / options à jour</a:t>
                      </a:r>
                      <a:endParaRPr lang="fr-FR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architecture de BF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521176"/>
          <a:ext cx="9144000" cy="61811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3800"/>
                <a:gridCol w="1293118"/>
                <a:gridCol w="6407082"/>
              </a:tblGrid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Deadline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quoi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Emmanuel, Benoit, Vincent</a:t>
                      </a:r>
                    </a:p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Stéphane</a:t>
                      </a:r>
                    </a:p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Transmettre et expliquer à Sébastien les leviers qui ont été identifiés en brainstorming DTC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Sébastien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30/07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Créer 1 ou 2 modèles 3D en intégrant les leviers de simplification identifiés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et en permettant l’intégration en deux parties. Prendre en compte les suggestions de Rémy et les données d’entrée communiquées par Vincent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Benoit</a:t>
                      </a:r>
                    </a:p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Rémy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Être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l’interlocuteur privilégié de Sébastien : Vincent  tout le mois de Juillet, Emmanuel la semaine du 3 août, Benoit à partir du 17 août</a:t>
                      </a:r>
                    </a:p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+ Rémy pour apporter de nouvelles idées d’architecture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 rowSpan="4"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Rémy </a:t>
                      </a:r>
                      <a:r>
                        <a:rPr lang="fr-FR" sz="1400" dirty="0" err="1" smtClean="0">
                          <a:solidFill>
                            <a:srgbClr val="000000"/>
                          </a:solidFill>
                        </a:rPr>
                        <a:t>Kurtz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 heure par jour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Définir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plusieurs schémas d’architecture  (à la main), les proposer à Sébastien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 vMerge="1"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Schématiser (à la main) la gamme de fabrication associée  pour permettre un assemblage en deux parties, ne pas limiter aux outillages AL-AT existants sin nécessaire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060">
                <a:tc vMerge="1"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Transmettre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ses idées de simplification /construction de la BF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 vMerge="1"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Du 24 au 27 août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Participer à une revue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préliminaire de maquette 3D avec l’ensemble de l’équipe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Sébastien</a:t>
                      </a:r>
                    </a:p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28/08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Avoir finalisé une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maquette pour développer  les consultations en septembre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enceinte sous vide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548680"/>
          <a:ext cx="9143999" cy="5928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3800"/>
                <a:gridCol w="1293118"/>
                <a:gridCol w="6407081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Deadline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quoi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Sébastien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 s’appuyant sur Vincent,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transmettre à Emmanuel  le fichier  3D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Solid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works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de l’enceinte sous vide expurgé des tuyauteries et éléments internes BF, sur la base des plans JT 60, pour une première consultation (point de référence avec SIMIC)</a:t>
                      </a: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</a:p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Finaliser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la spécification simplifiée de l’enceinte (ne pas embrouiller avec plusieurs diamètres, réduire aux impositions strictement. Identifier les options à chiffrer séparément comme le respect du code ASME (pas nécessaire sous vide)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Emmanuel </a:t>
                      </a:r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</a:p>
                    <a:p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Etablir une grille de prix pour ensuite bien comprendre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et pouvoir comparer avec les prix SIMIC, identifier des leviers de réduction : fonds et brides, enveloppe, perçages, piquages, pièces usinées,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supportages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internes, externes, 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… Avertir les fournisseurs d’un travail de simplification en cours pour nouvelle consultation / projet ferme TMCP fin août</a:t>
                      </a: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Emmanuel </a:t>
                      </a:r>
                    </a:p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Consulter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CNI23 +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Feramus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sur la base du 3D +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spec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simplifiée + grille</a:t>
                      </a: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Sébastien 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17/08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Produire deux nouveaux modèles 3D (voir liste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d’actions « architecture de BF ») Revue maquette avec Rémy la semaine du 24 au 27 août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28/08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Finaliser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spécification simplifiée pour </a:t>
                      </a:r>
                      <a:r>
                        <a:rPr lang="fr-FR" sz="1400" baseline="0" dirty="0" err="1" smtClean="0">
                          <a:solidFill>
                            <a:srgbClr val="000000"/>
                          </a:solidFill>
                        </a:rPr>
                        <a:t>reconsultation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, en intégrant les choix d’options relatives à TMCP (voir avec Rawia)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28/08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Consulter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les fournisseurs CNI23 + SIMIC +autres à définir sur la base du nouveau modèle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TMCP scope / </a:t>
            </a:r>
            <a:r>
              <a:rPr lang="fr-FR" sz="2800" b="1" dirty="0" err="1" smtClean="0"/>
              <a:t>estimated</a:t>
            </a:r>
            <a:r>
              <a:rPr lang="fr-FR" sz="2800" b="1" dirty="0" smtClean="0"/>
              <a:t> budget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548680"/>
            <a:ext cx="8893496" cy="5904656"/>
          </a:xfrm>
        </p:spPr>
        <p:txBody>
          <a:bodyPr/>
          <a:lstStyle/>
          <a:p>
            <a:r>
              <a:rPr lang="en-US" dirty="0" smtClean="0"/>
              <a:t>Engineering, procurement, manufacturing,  transportation, installation supervision and commissioning and performance tests of :</a:t>
            </a:r>
          </a:p>
          <a:p>
            <a:pPr lvl="1"/>
            <a:r>
              <a:rPr lang="en-US" sz="1600" dirty="0" smtClean="0"/>
              <a:t>The compressor station based on </a:t>
            </a:r>
            <a:r>
              <a:rPr lang="en-US" sz="1600" dirty="0" err="1" smtClean="0"/>
              <a:t>Mycom</a:t>
            </a:r>
            <a:r>
              <a:rPr lang="en-US" sz="1600" dirty="0" smtClean="0"/>
              <a:t>/</a:t>
            </a:r>
            <a:r>
              <a:rPr lang="en-US" sz="1600" dirty="0" err="1" smtClean="0"/>
              <a:t>Aerzen</a:t>
            </a:r>
            <a:r>
              <a:rPr lang="en-US" sz="1600" dirty="0" smtClean="0"/>
              <a:t>/</a:t>
            </a:r>
            <a:r>
              <a:rPr lang="en-US" sz="1600" dirty="0" err="1" smtClean="0"/>
              <a:t>Howden</a:t>
            </a:r>
            <a:r>
              <a:rPr lang="en-US" sz="1600" dirty="0" smtClean="0"/>
              <a:t> compressors</a:t>
            </a:r>
          </a:p>
          <a:p>
            <a:pPr lvl="1"/>
            <a:r>
              <a:rPr lang="en-US" sz="1600" dirty="0" smtClean="0"/>
              <a:t>A vertical cold box for </a:t>
            </a:r>
            <a:r>
              <a:rPr lang="en-US" sz="1600" dirty="0" smtClean="0">
                <a:solidFill>
                  <a:srgbClr val="FF3300"/>
                </a:solidFill>
              </a:rPr>
              <a:t>35 kW at 17-20 K</a:t>
            </a:r>
            <a:r>
              <a:rPr lang="en-US" sz="1600" dirty="0" smtClean="0"/>
              <a:t>, including 2 HX, 1Ads 20K and 2 Turbines (approx. 6 m high) </a:t>
            </a:r>
          </a:p>
          <a:p>
            <a:pPr lvl="1"/>
            <a:r>
              <a:rPr lang="en-US" sz="1600" dirty="0" smtClean="0"/>
              <a:t>Heat exchanger for He-H</a:t>
            </a:r>
            <a:r>
              <a:rPr lang="en-US" sz="1600" baseline="-25000" dirty="0" smtClean="0"/>
              <a:t>2</a:t>
            </a:r>
            <a:endParaRPr lang="en-US" sz="1600" dirty="0" smtClean="0"/>
          </a:p>
          <a:p>
            <a:pPr lvl="1"/>
            <a:r>
              <a:rPr lang="en-US" sz="1600" dirty="0" smtClean="0"/>
              <a:t> Spare parts for the first year of operation</a:t>
            </a:r>
          </a:p>
          <a:p>
            <a:pPr lvl="1"/>
            <a:r>
              <a:rPr lang="en-US" sz="1600" dirty="0" smtClean="0"/>
              <a:t>2 Turbine cartridges (capital spares)</a:t>
            </a:r>
          </a:p>
          <a:p>
            <a:pPr lvl="1"/>
            <a:r>
              <a:rPr lang="en-US" sz="1600" dirty="0" smtClean="0"/>
              <a:t>Control PLC for the above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Estimated budget for the above : </a:t>
            </a:r>
            <a:r>
              <a:rPr lang="en-US" b="1" u="sng" dirty="0" smtClean="0"/>
              <a:t> 10.3 M€,</a:t>
            </a:r>
            <a:r>
              <a:rPr lang="en-US" dirty="0" smtClean="0"/>
              <a:t> DAP Lund, VAT excluded</a:t>
            </a:r>
          </a:p>
          <a:p>
            <a:pPr lvl="1">
              <a:buNone/>
            </a:pPr>
            <a:r>
              <a:rPr lang="en-US" sz="1600" dirty="0" smtClean="0"/>
              <a:t>Are excluded from the above budget :</a:t>
            </a:r>
          </a:p>
          <a:p>
            <a:pPr lvl="1"/>
            <a:r>
              <a:rPr lang="en-US" sz="1600" dirty="0" smtClean="0"/>
              <a:t>Unloading of equipment at site</a:t>
            </a:r>
          </a:p>
          <a:p>
            <a:pPr lvl="1"/>
            <a:r>
              <a:rPr lang="en-US" sz="1600" dirty="0" smtClean="0"/>
              <a:t>Skids positioning,  interconnections and connections to utilities at site (pipes, cables …)</a:t>
            </a:r>
          </a:p>
          <a:p>
            <a:pPr lvl="1"/>
            <a:r>
              <a:rPr lang="en-US" sz="1600" dirty="0" smtClean="0"/>
              <a:t>Transfer lines supporting equipment</a:t>
            </a:r>
          </a:p>
          <a:p>
            <a:pPr lvl="1"/>
            <a:r>
              <a:rPr lang="en-US" sz="1600" dirty="0" smtClean="0"/>
              <a:t>Consumables (He, … ) for commissioning and start-up</a:t>
            </a:r>
          </a:p>
          <a:p>
            <a:pPr lvl="1"/>
            <a:r>
              <a:rPr lang="en-US" sz="1600" dirty="0" smtClean="0"/>
              <a:t>All Interconnecting lines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panneau chaud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548680"/>
          <a:ext cx="9143999" cy="5806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3800"/>
                <a:gridCol w="1293118"/>
                <a:gridCol w="6407081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Deadline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quoi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Sébastien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Sur la base du modèle 3D JT60 et du PFD (TMCP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(voir avec Rawia)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préparer modèle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3D  du panneau chaud expurgé des vannes et instruments non applicables à TMCP</a:t>
                      </a: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Rédiger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spécification simplifiée indiquant les impositions utiles (CE 97/23, ASME ou EN, propreté, étanchéité…)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15/07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Expurger la liste d’organes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JT60 en ne conservant que les organes TMCP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15/07</a:t>
                      </a:r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Etablir une grille d’évaluation (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fee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sur gestion des achats d’organes sur liste AL, achat matière, MO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fab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contrôles, …)</a:t>
                      </a: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15/07</a:t>
                      </a:r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Consulter CNI23, STE sur cette base</a:t>
                      </a: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Prévoir revisite des fournisseurs en Chine avant mi septembre en présence Global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sourcing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platform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et de Rémy / objectif de converger sur la compréhension technique des besoins, derniers leviers pour dernier chiffrage gagnant</a:t>
                      </a: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Sébastien </a:t>
                      </a: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24/08</a:t>
                      </a:r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Proposer nouvelle conception du panneau chaud en ayant intégré l’ensemble des leviers associés, intégrer les suggestions de Rémy, rendre compatible avec la nouvelle architecture BF</a:t>
                      </a:r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</a:t>
                      </a: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28/08</a:t>
                      </a:r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Reconsulter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CNI23, STE sur la nouvelle base</a:t>
                      </a:r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Liste d’actions / compresseur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548680"/>
          <a:ext cx="9143999" cy="52346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3800"/>
                <a:gridCol w="1293118"/>
                <a:gridCol w="6407081"/>
              </a:tblGrid>
              <a:tr h="43204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Deadline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</a:rPr>
                        <a:t>quoi</a:t>
                      </a:r>
                      <a:endParaRPr lang="fr-FR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Vincent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Faire un choix de vis optimum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avec les fournisseurs (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Mycom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Aerzen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kobelco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 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30/06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Relancer ensuite les fournisseurs pour les prochaines étapes : fourniture d’un PID + G.A. simplifié + prix</a:t>
                      </a: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 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30/06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Positionner un RV avec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 les fournisseurs pour les prochaines 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étapes de réunion : cible de prix, </a:t>
                      </a:r>
                      <a:r>
                        <a:rPr lang="fr-FR" sz="1400" baseline="0" dirty="0" err="1" smtClean="0">
                          <a:solidFill>
                            <a:srgbClr val="000000"/>
                          </a:solidFill>
                        </a:rPr>
                        <a:t>spécifcation</a:t>
                      </a:r>
                      <a:r>
                        <a:rPr lang="fr-FR" sz="1400" baseline="0" dirty="0" smtClean="0">
                          <a:solidFill>
                            <a:srgbClr val="000000"/>
                          </a:solidFill>
                        </a:rPr>
                        <a:t>, must et options, schéma industriel</a:t>
                      </a:r>
                      <a:endParaRPr lang="fr-FR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0000"/>
                          </a:solidFill>
                        </a:rPr>
                        <a:t>Emmanuel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30/07</a:t>
                      </a:r>
                    </a:p>
                    <a:p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Reconsulter</a:t>
                      </a:r>
                      <a:r>
                        <a:rPr lang="fr-FR" sz="14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les 3 fournisseurs sur la base d’une nouvelle spécification simplifiée</a:t>
                      </a:r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12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TMCP </a:t>
            </a:r>
            <a:r>
              <a:rPr lang="fr-FR" sz="2800" b="1" dirty="0" err="1" smtClean="0"/>
              <a:t>preliminary</a:t>
            </a:r>
            <a:r>
              <a:rPr lang="fr-FR" sz="2800" b="1" dirty="0" smtClean="0"/>
              <a:t> PFD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64477" t="25591" r="18249" b="21706"/>
          <a:stretch>
            <a:fillRect/>
          </a:stretch>
        </p:blipFill>
        <p:spPr bwMode="auto">
          <a:xfrm>
            <a:off x="1547664" y="836712"/>
            <a:ext cx="5184576" cy="545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TMCP </a:t>
            </a:r>
            <a:r>
              <a:rPr lang="fr-FR" sz="2800" b="1" dirty="0" err="1" smtClean="0"/>
              <a:t>schedule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548680"/>
            <a:ext cx="8173416" cy="5904656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>
                <a:solidFill>
                  <a:srgbClr val="FF3300"/>
                </a:solidFill>
              </a:rPr>
              <a:t>Request for quotation			End of June 2015</a:t>
            </a:r>
            <a:endParaRPr lang="fr-FR" dirty="0" smtClean="0">
              <a:solidFill>
                <a:srgbClr val="FF3300"/>
              </a:solidFill>
            </a:endParaRPr>
          </a:p>
          <a:p>
            <a:r>
              <a:rPr lang="en-GB" dirty="0" smtClean="0">
                <a:solidFill>
                  <a:srgbClr val="FF3300"/>
                </a:solidFill>
              </a:rPr>
              <a:t>Return of tenders			October 2015</a:t>
            </a:r>
            <a:endParaRPr lang="fr-FR" dirty="0" smtClean="0">
              <a:solidFill>
                <a:srgbClr val="FF3300"/>
              </a:solidFill>
            </a:endParaRPr>
          </a:p>
          <a:p>
            <a:r>
              <a:rPr lang="en-GB" dirty="0" smtClean="0">
                <a:solidFill>
                  <a:srgbClr val="FF3300"/>
                </a:solidFill>
              </a:rPr>
              <a:t>Placement of order			December 2015</a:t>
            </a:r>
            <a:endParaRPr lang="fr-FR" dirty="0" smtClean="0">
              <a:solidFill>
                <a:srgbClr val="FF3300"/>
              </a:solidFill>
            </a:endParaRPr>
          </a:p>
          <a:p>
            <a:r>
              <a:rPr lang="en-GB" dirty="0" smtClean="0"/>
              <a:t>Delivery to ESS / Lund		October 2017</a:t>
            </a:r>
            <a:endParaRPr lang="fr-FR" dirty="0" smtClean="0"/>
          </a:p>
          <a:p>
            <a:r>
              <a:rPr lang="en-GB" dirty="0" smtClean="0"/>
              <a:t>Acceptance				September 2018</a:t>
            </a:r>
          </a:p>
          <a:p>
            <a:endParaRPr lang="en-GB" dirty="0" smtClean="0"/>
          </a:p>
          <a:p>
            <a:endParaRPr lang="fr-FR" dirty="0" smtClean="0"/>
          </a:p>
          <a:p>
            <a:pPr marL="271463" lvl="1" indent="-271463">
              <a:buNone/>
            </a:pPr>
            <a:endParaRPr lang="en-US" sz="2400" b="1" dirty="0" smtClean="0">
              <a:ea typeface="ＭＳ Ｐゴシック"/>
            </a:endParaRPr>
          </a:p>
          <a:p>
            <a:pPr marL="271463" lvl="1" indent="-271463">
              <a:buFont typeface="Arial" charset="0"/>
              <a:buChar char="■"/>
            </a:pPr>
            <a:endParaRPr lang="en-US" sz="2000" b="1" dirty="0" smtClean="0">
              <a:ea typeface="ＭＳ Ｐゴシック"/>
            </a:endParaRPr>
          </a:p>
          <a:p>
            <a:pPr marL="271463" lvl="1" indent="-271463">
              <a:buFont typeface="Arial" charset="0"/>
              <a:buChar char="■"/>
            </a:pPr>
            <a:endParaRPr lang="fr-FR" sz="1200" dirty="0" smtClean="0"/>
          </a:p>
          <a:p>
            <a:pPr lvl="1"/>
            <a:endParaRPr lang="fr-FR" sz="1200" dirty="0" smtClean="0"/>
          </a:p>
          <a:p>
            <a:endParaRPr lang="fr-FR" sz="1200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7668344" y="1052736"/>
            <a:ext cx="147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sz="2000" dirty="0" smtClean="0">
                <a:solidFill>
                  <a:srgbClr val="FF3300"/>
                </a:solidFill>
              </a:rPr>
              <a:t>To </a:t>
            </a:r>
            <a:r>
              <a:rPr lang="fr-FR" sz="2000" dirty="0" err="1" smtClean="0">
                <a:solidFill>
                  <a:srgbClr val="FF3300"/>
                </a:solidFill>
              </a:rPr>
              <a:t>be</a:t>
            </a:r>
            <a:r>
              <a:rPr lang="fr-FR" sz="2000" dirty="0" smtClean="0">
                <a:solidFill>
                  <a:srgbClr val="FF3300"/>
                </a:solidFill>
              </a:rPr>
              <a:t> </a:t>
            </a:r>
            <a:r>
              <a:rPr lang="fr-FR" sz="2000" dirty="0" err="1" smtClean="0">
                <a:solidFill>
                  <a:srgbClr val="FF3300"/>
                </a:solidFill>
              </a:rPr>
              <a:t>confirmed</a:t>
            </a:r>
            <a:endParaRPr lang="fr-FR" sz="2000" dirty="0">
              <a:solidFill>
                <a:srgbClr val="FF3300"/>
              </a:solidFill>
            </a:endParaRPr>
          </a:p>
        </p:txBody>
      </p:sp>
      <p:sp>
        <p:nvSpPr>
          <p:cNvPr id="6" name="Accolade fermante 5"/>
          <p:cNvSpPr/>
          <p:nvPr/>
        </p:nvSpPr>
        <p:spPr bwMode="auto">
          <a:xfrm>
            <a:off x="7092280" y="908720"/>
            <a:ext cx="504056" cy="1080120"/>
          </a:xfrm>
          <a:prstGeom prst="rightBrac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Principaux leviers DTC applicables TMCP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548680"/>
            <a:ext cx="8821488" cy="5904656"/>
          </a:xfrm>
        </p:spPr>
        <p:txBody>
          <a:bodyPr/>
          <a:lstStyle/>
          <a:p>
            <a:r>
              <a:rPr lang="fr-FR" sz="1800" dirty="0" smtClean="0"/>
              <a:t>Boite Froide :</a:t>
            </a:r>
          </a:p>
          <a:p>
            <a:pPr lvl="1"/>
            <a:r>
              <a:rPr lang="fr-FR" sz="1600" dirty="0" smtClean="0"/>
              <a:t>Enceinte : Benoit (projeteur : Sébastien Moine&gt; 6/07+  coordinateur technique ?)</a:t>
            </a:r>
          </a:p>
          <a:p>
            <a:pPr lvl="2"/>
            <a:r>
              <a:rPr lang="fr-FR" sz="1400" dirty="0" smtClean="0"/>
              <a:t>DTC SIMIC : simplifier plans et spécification (en particulier suppression d'une bride sur 2, forgés remplacés par réductions, simplification des pieds)</a:t>
            </a:r>
          </a:p>
          <a:p>
            <a:pPr lvl="2"/>
            <a:r>
              <a:rPr lang="fr-FR" sz="1400" dirty="0" smtClean="0"/>
              <a:t>conception en deux parties pour faciliter l'intégration (faire intervenir Rémi </a:t>
            </a:r>
            <a:r>
              <a:rPr lang="fr-FR" sz="1400" dirty="0" err="1" smtClean="0"/>
              <a:t>Kurtz</a:t>
            </a:r>
            <a:r>
              <a:rPr lang="fr-FR" sz="1400" dirty="0" smtClean="0"/>
              <a:t> de Hangzhou - expert architecture; Romain Bois - soudage; Guillaume </a:t>
            </a:r>
            <a:r>
              <a:rPr lang="fr-FR" sz="1400" dirty="0" err="1" smtClean="0"/>
              <a:t>Boye</a:t>
            </a:r>
            <a:r>
              <a:rPr lang="fr-FR" sz="1400" dirty="0" smtClean="0"/>
              <a:t> - calculs </a:t>
            </a:r>
            <a:r>
              <a:rPr lang="fr-FR" sz="1400" dirty="0" err="1" smtClean="0"/>
              <a:t>méca</a:t>
            </a:r>
            <a:r>
              <a:rPr lang="fr-FR" sz="1400" dirty="0" smtClean="0"/>
              <a:t>)</a:t>
            </a:r>
          </a:p>
          <a:p>
            <a:pPr lvl="2"/>
            <a:r>
              <a:rPr lang="fr-FR" sz="1400" dirty="0" smtClean="0"/>
              <a:t>consulter fabrication en Chine (Emmanuel)</a:t>
            </a:r>
          </a:p>
          <a:p>
            <a:pPr lvl="1"/>
            <a:r>
              <a:rPr lang="fr-FR" sz="1600" dirty="0" smtClean="0"/>
              <a:t>Panneaux chauds </a:t>
            </a:r>
          </a:p>
          <a:p>
            <a:pPr lvl="2"/>
            <a:r>
              <a:rPr lang="fr-FR" sz="1400" dirty="0" smtClean="0"/>
              <a:t>PID simplifié (vannes et </a:t>
            </a:r>
            <a:r>
              <a:rPr lang="fr-FR" sz="1400" dirty="0" err="1" smtClean="0"/>
              <a:t>instrum</a:t>
            </a:r>
            <a:r>
              <a:rPr lang="fr-FR" sz="1400" dirty="0" smtClean="0"/>
              <a:t>) : Vincent (avec Rawia)</a:t>
            </a:r>
          </a:p>
          <a:p>
            <a:pPr lvl="2"/>
            <a:r>
              <a:rPr lang="fr-FR" sz="1400" dirty="0" smtClean="0"/>
              <a:t>conception compacte pour transport et éviter montage sur site, inclure le montage des PAV/</a:t>
            </a:r>
            <a:r>
              <a:rPr lang="fr-FR" sz="1400" dirty="0" err="1" smtClean="0"/>
              <a:t>blowers</a:t>
            </a:r>
            <a:r>
              <a:rPr lang="fr-FR" sz="1400" dirty="0" smtClean="0"/>
              <a:t> et capa turbines: Benoit</a:t>
            </a:r>
          </a:p>
          <a:p>
            <a:pPr lvl="2"/>
            <a:r>
              <a:rPr lang="fr-FR" sz="1400" dirty="0" smtClean="0"/>
              <a:t>consulter fabrication du </a:t>
            </a:r>
            <a:r>
              <a:rPr lang="fr-FR" sz="1400" dirty="0" err="1" smtClean="0"/>
              <a:t>skid</a:t>
            </a:r>
            <a:r>
              <a:rPr lang="fr-FR" sz="1400" dirty="0" smtClean="0"/>
              <a:t> (</a:t>
            </a:r>
            <a:r>
              <a:rPr lang="fr-FR" sz="1400" dirty="0" err="1" smtClean="0"/>
              <a:t>Timeeast</a:t>
            </a:r>
            <a:r>
              <a:rPr lang="fr-FR" sz="1400" dirty="0" smtClean="0"/>
              <a:t>) en Chine (Emmanuel)</a:t>
            </a:r>
          </a:p>
          <a:p>
            <a:pPr lvl="1"/>
            <a:r>
              <a:rPr lang="fr-FR" sz="1600" dirty="0" smtClean="0"/>
              <a:t>Echangeur (BAHX)</a:t>
            </a:r>
          </a:p>
          <a:p>
            <a:pPr lvl="2"/>
            <a:r>
              <a:rPr lang="fr-FR" sz="1400" dirty="0" smtClean="0"/>
              <a:t>réduire surface d'échange bloc 300-80K (Laura/ Pierre </a:t>
            </a:r>
            <a:r>
              <a:rPr lang="fr-FR" sz="1400" dirty="0" err="1" smtClean="0"/>
              <a:t>Barjhoux</a:t>
            </a:r>
            <a:r>
              <a:rPr lang="fr-FR" sz="1400" dirty="0" smtClean="0"/>
              <a:t>)</a:t>
            </a:r>
          </a:p>
          <a:p>
            <a:pPr lvl="2"/>
            <a:r>
              <a:rPr lang="fr-FR" sz="1400" dirty="0" smtClean="0"/>
              <a:t>consulter </a:t>
            </a:r>
            <a:r>
              <a:rPr lang="fr-FR" sz="1400" dirty="0" err="1" smtClean="0"/>
              <a:t>Fives</a:t>
            </a:r>
            <a:r>
              <a:rPr lang="fr-FR" sz="1400" dirty="0" smtClean="0"/>
              <a:t> </a:t>
            </a:r>
            <a:r>
              <a:rPr lang="fr-FR" sz="1400" dirty="0" err="1" smtClean="0"/>
              <a:t>Suzhu</a:t>
            </a:r>
            <a:r>
              <a:rPr lang="fr-FR" sz="1400" dirty="0" smtClean="0"/>
              <a:t> + Sumitomo (Emmanuel + support Vincent)</a:t>
            </a:r>
          </a:p>
          <a:p>
            <a:pPr lvl="2"/>
            <a:r>
              <a:rPr lang="fr-FR" sz="1400" dirty="0" smtClean="0"/>
              <a:t>supprimer mise en batterie (fonction de la nouvelle architecture) (Benoit)</a:t>
            </a:r>
          </a:p>
          <a:p>
            <a:pPr lvl="1"/>
            <a:r>
              <a:rPr lang="fr-FR" sz="1600" dirty="0" smtClean="0"/>
              <a:t>Vannes </a:t>
            </a:r>
            <a:r>
              <a:rPr lang="fr-FR" sz="1600" dirty="0" err="1" smtClean="0"/>
              <a:t>cryo</a:t>
            </a:r>
            <a:endParaRPr lang="fr-FR" sz="1600" dirty="0" smtClean="0"/>
          </a:p>
          <a:p>
            <a:pPr lvl="2"/>
            <a:r>
              <a:rPr lang="fr-FR" sz="1400" dirty="0" smtClean="0"/>
              <a:t>minimiser nombre + nombre actionneurs et positionneurs (fonctions vendues : Vincent)</a:t>
            </a:r>
          </a:p>
          <a:p>
            <a:pPr lvl="2"/>
            <a:r>
              <a:rPr lang="fr-FR" sz="1400" dirty="0" smtClean="0"/>
              <a:t>simplifier la spé. --&gt; DTC </a:t>
            </a:r>
            <a:r>
              <a:rPr lang="fr-FR" sz="1400" dirty="0" err="1" smtClean="0"/>
              <a:t>Weka</a:t>
            </a:r>
            <a:r>
              <a:rPr lang="fr-FR" sz="1400" dirty="0" smtClean="0"/>
              <a:t> et/ ou VELA/FLOWSERVE (Emmanuel + support Vincent) en particulier les tests demandés</a:t>
            </a:r>
          </a:p>
          <a:p>
            <a:pPr lvl="2"/>
            <a:r>
              <a:rPr lang="fr-FR" sz="1400" dirty="0" smtClean="0"/>
              <a:t>supprimer assistance au montage et démontages transport et remontage sur site</a:t>
            </a:r>
          </a:p>
          <a:p>
            <a:pPr lvl="1"/>
            <a:r>
              <a:rPr lang="fr-FR" sz="1600" dirty="0" smtClean="0"/>
              <a:t>Appareils sous pression (adsorbeurs internes inox et capa turbines acier) : consulter en Chine (CNI23 + </a:t>
            </a:r>
            <a:r>
              <a:rPr lang="fr-FR" sz="1600" dirty="0" err="1" smtClean="0"/>
              <a:t>Feramus</a:t>
            </a:r>
            <a:r>
              <a:rPr lang="fr-FR" sz="1600" dirty="0" smtClean="0"/>
              <a:t>) (Emmanuel)</a:t>
            </a:r>
          </a:p>
          <a:p>
            <a:pPr marL="271463" lvl="1" indent="-271463">
              <a:buNone/>
            </a:pPr>
            <a:endParaRPr lang="en-US" sz="2400" b="1" dirty="0" smtClean="0">
              <a:ea typeface="ＭＳ Ｐゴシック"/>
            </a:endParaRPr>
          </a:p>
          <a:p>
            <a:pPr marL="271463" lvl="1" indent="-271463">
              <a:buFont typeface="Arial" charset="0"/>
              <a:buChar char="■"/>
            </a:pPr>
            <a:endParaRPr lang="en-US" sz="2000" b="1" dirty="0" smtClean="0">
              <a:ea typeface="ＭＳ Ｐゴシック"/>
            </a:endParaRPr>
          </a:p>
          <a:p>
            <a:pPr marL="271463" lvl="1" indent="-271463">
              <a:buFont typeface="Arial" charset="0"/>
              <a:buChar char="■"/>
            </a:pPr>
            <a:endParaRPr lang="fr-FR" sz="1200" dirty="0" smtClean="0"/>
          </a:p>
          <a:p>
            <a:pPr lvl="1"/>
            <a:endParaRPr lang="fr-FR" sz="1200" dirty="0" smtClean="0"/>
          </a:p>
          <a:p>
            <a:endParaRPr lang="fr-FR" sz="1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Principaux leviers DTC applicables TMCP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620688"/>
            <a:ext cx="8821488" cy="5904656"/>
          </a:xfrm>
        </p:spPr>
        <p:txBody>
          <a:bodyPr/>
          <a:lstStyle/>
          <a:p>
            <a:r>
              <a:rPr lang="fr-FR" dirty="0" smtClean="0"/>
              <a:t>Intégration enceinte BF / fabrication</a:t>
            </a:r>
          </a:p>
          <a:p>
            <a:pPr lvl="1"/>
            <a:r>
              <a:rPr lang="fr-FR" dirty="0" smtClean="0"/>
              <a:t>isolation : 2x15 au lieu  de 3x10 couches, matelas au lieu de bobineaux, raccords par matelas manchons, remplacement de l'alu par </a:t>
            </a:r>
            <a:r>
              <a:rPr lang="fr-FR" dirty="0" err="1" smtClean="0"/>
              <a:t>mylar</a:t>
            </a:r>
            <a:r>
              <a:rPr lang="fr-FR" dirty="0" smtClean="0"/>
              <a:t> et de l'intercalaire par </a:t>
            </a:r>
            <a:r>
              <a:rPr lang="fr-FR" dirty="0" err="1" smtClean="0"/>
              <a:t>Reemay</a:t>
            </a:r>
            <a:endParaRPr lang="fr-FR" dirty="0" smtClean="0"/>
          </a:p>
          <a:p>
            <a:pPr lvl="1"/>
            <a:r>
              <a:rPr lang="fr-FR" dirty="0" smtClean="0"/>
              <a:t>isométriques cintrés au lieu de soudés : consulter en Chine avec l'enceinte (CNI23)</a:t>
            </a:r>
          </a:p>
          <a:p>
            <a:pPr lvl="1"/>
            <a:r>
              <a:rPr lang="fr-FR" dirty="0" smtClean="0"/>
              <a:t>contrôles (X ray limités au code et 10% He dilué au lieu de 100% à 100%)</a:t>
            </a:r>
          </a:p>
          <a:p>
            <a:pPr lvl="1"/>
            <a:r>
              <a:rPr lang="fr-FR" dirty="0" smtClean="0"/>
              <a:t>intégration accélérée du fait e la nouvelle conception en 2 parties</a:t>
            </a:r>
          </a:p>
          <a:p>
            <a:endParaRPr lang="fr-FR" dirty="0" smtClean="0"/>
          </a:p>
          <a:p>
            <a:pPr lvl="1"/>
            <a:endParaRPr lang="fr-FR" sz="1200" dirty="0" smtClean="0"/>
          </a:p>
          <a:p>
            <a:endParaRPr lang="fr-FR" sz="1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Principaux leviers DTC applicables TMCP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620688"/>
            <a:ext cx="8821488" cy="5904656"/>
          </a:xfrm>
        </p:spPr>
        <p:txBody>
          <a:bodyPr/>
          <a:lstStyle/>
          <a:p>
            <a:r>
              <a:rPr lang="fr-FR" dirty="0" smtClean="0"/>
              <a:t>Compression (Vincent) : </a:t>
            </a:r>
          </a:p>
          <a:p>
            <a:pPr lvl="1"/>
            <a:r>
              <a:rPr lang="fr-FR" dirty="0" smtClean="0"/>
              <a:t>PID + spécification simplifiés (en particulier analyse de la valeur API) </a:t>
            </a:r>
          </a:p>
          <a:p>
            <a:pPr lvl="1"/>
            <a:r>
              <a:rPr lang="fr-FR" dirty="0" smtClean="0"/>
              <a:t>Fabrication du </a:t>
            </a:r>
            <a:r>
              <a:rPr lang="fr-FR" dirty="0" err="1" smtClean="0"/>
              <a:t>skid</a:t>
            </a:r>
            <a:r>
              <a:rPr lang="fr-FR" dirty="0" smtClean="0"/>
              <a:t> en Hongrie (</a:t>
            </a:r>
            <a:r>
              <a:rPr lang="fr-FR" dirty="0" err="1" smtClean="0"/>
              <a:t>Aerzen,Mycom</a:t>
            </a:r>
            <a:r>
              <a:rPr lang="fr-FR" dirty="0" smtClean="0"/>
              <a:t>) ou en Chine (</a:t>
            </a:r>
            <a:r>
              <a:rPr lang="fr-FR" dirty="0" err="1" smtClean="0"/>
              <a:t>Kobelco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choix de la vis à reboucler avec </a:t>
            </a:r>
            <a:r>
              <a:rPr lang="fr-FR" dirty="0" err="1" smtClean="0"/>
              <a:t>process</a:t>
            </a:r>
            <a:r>
              <a:rPr lang="fr-FR" dirty="0" smtClean="0"/>
              <a:t> et </a:t>
            </a:r>
            <a:r>
              <a:rPr lang="fr-FR" dirty="0" err="1" smtClean="0"/>
              <a:t>dim</a:t>
            </a:r>
            <a:r>
              <a:rPr lang="fr-FR" dirty="0" smtClean="0"/>
              <a:t> turbines</a:t>
            </a:r>
          </a:p>
          <a:p>
            <a:pPr lvl="1">
              <a:buNone/>
            </a:pPr>
            <a:endParaRPr lang="fr-FR" dirty="0" smtClean="0"/>
          </a:p>
          <a:p>
            <a:r>
              <a:rPr lang="fr-FR" dirty="0" smtClean="0"/>
              <a:t>ORS (Anne Lise </a:t>
            </a:r>
            <a:r>
              <a:rPr lang="fr-FR" dirty="0" err="1" smtClean="0"/>
              <a:t>Machefel</a:t>
            </a:r>
            <a:r>
              <a:rPr lang="fr-FR" dirty="0" smtClean="0"/>
              <a:t>) : </a:t>
            </a:r>
          </a:p>
          <a:p>
            <a:pPr lvl="1"/>
            <a:r>
              <a:rPr lang="fr-FR" dirty="0" smtClean="0"/>
              <a:t>PID + spécification + plans simplifiés </a:t>
            </a:r>
          </a:p>
          <a:p>
            <a:pPr lvl="1"/>
            <a:r>
              <a:rPr lang="fr-FR" dirty="0" smtClean="0"/>
              <a:t>fabrication des </a:t>
            </a:r>
            <a:r>
              <a:rPr lang="fr-FR" dirty="0" err="1" smtClean="0"/>
              <a:t>app</a:t>
            </a:r>
            <a:r>
              <a:rPr lang="fr-FR" dirty="0" smtClean="0"/>
              <a:t> pression (CNI23) et </a:t>
            </a:r>
            <a:r>
              <a:rPr lang="fr-FR" dirty="0" err="1" smtClean="0"/>
              <a:t>skid</a:t>
            </a:r>
            <a:r>
              <a:rPr lang="fr-FR" dirty="0" smtClean="0"/>
              <a:t> (</a:t>
            </a:r>
            <a:r>
              <a:rPr lang="fr-FR" dirty="0" err="1" smtClean="0"/>
              <a:t>Timeeast</a:t>
            </a:r>
            <a:r>
              <a:rPr lang="fr-FR" dirty="0" smtClean="0"/>
              <a:t>) en Chine</a:t>
            </a:r>
          </a:p>
          <a:p>
            <a:endParaRPr lang="fr-FR" dirty="0" smtClean="0"/>
          </a:p>
          <a:p>
            <a:r>
              <a:rPr lang="fr-FR" dirty="0" smtClean="0"/>
              <a:t>Turbines (2 turbines au lieu de 6 sur le 10kW à 4K)</a:t>
            </a:r>
          </a:p>
          <a:p>
            <a:pPr lvl="1"/>
            <a:r>
              <a:rPr lang="fr-FR" dirty="0" smtClean="0"/>
              <a:t>implantation verticale pour limiter le </a:t>
            </a:r>
            <a:r>
              <a:rPr lang="fr-FR" dirty="0" err="1" smtClean="0"/>
              <a:t>footprint</a:t>
            </a:r>
            <a:r>
              <a:rPr lang="fr-FR" dirty="0" smtClean="0"/>
              <a:t> (reproche ESS ASSP) et limiter encombrement pour transport + éviter montage sur site</a:t>
            </a:r>
          </a:p>
          <a:p>
            <a:pPr lvl="1"/>
            <a:r>
              <a:rPr lang="fr-FR" dirty="0" err="1" smtClean="0"/>
              <a:t>Opex</a:t>
            </a:r>
            <a:r>
              <a:rPr lang="fr-FR" dirty="0" smtClean="0"/>
              <a:t> et conséquences </a:t>
            </a:r>
            <a:r>
              <a:rPr lang="fr-FR" dirty="0" err="1" smtClean="0"/>
              <a:t>Capex</a:t>
            </a:r>
            <a:r>
              <a:rPr lang="fr-FR" dirty="0" smtClean="0"/>
              <a:t> : </a:t>
            </a:r>
            <a:r>
              <a:rPr lang="fr-FR" dirty="0" err="1" smtClean="0"/>
              <a:t>rebouclage</a:t>
            </a:r>
            <a:r>
              <a:rPr lang="fr-FR" dirty="0" smtClean="0"/>
              <a:t> avec </a:t>
            </a:r>
            <a:r>
              <a:rPr lang="fr-FR" dirty="0" err="1" smtClean="0"/>
              <a:t>process</a:t>
            </a:r>
            <a:r>
              <a:rPr lang="fr-FR" dirty="0" smtClean="0"/>
              <a:t> et vis compresseur</a:t>
            </a:r>
          </a:p>
          <a:p>
            <a:endParaRPr lang="fr-FR" dirty="0" smtClean="0"/>
          </a:p>
          <a:p>
            <a:pPr lvl="1"/>
            <a:endParaRPr lang="fr-FR" sz="1200" dirty="0" smtClean="0"/>
          </a:p>
          <a:p>
            <a:endParaRPr lang="fr-FR" sz="1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80720"/>
            <a:ext cx="8712968" cy="432048"/>
          </a:xfrm>
        </p:spPr>
        <p:txBody>
          <a:bodyPr/>
          <a:lstStyle/>
          <a:p>
            <a:r>
              <a:rPr lang="fr-FR" sz="2800" b="1" dirty="0" smtClean="0"/>
              <a:t>Principaux leviers DTC applicables TMCP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1032" y="620688"/>
            <a:ext cx="8821488" cy="5904656"/>
          </a:xfrm>
        </p:spPr>
        <p:txBody>
          <a:bodyPr/>
          <a:lstStyle/>
          <a:p>
            <a:r>
              <a:rPr lang="fr-FR" dirty="0" smtClean="0"/>
              <a:t>Heures engineering</a:t>
            </a:r>
          </a:p>
          <a:p>
            <a:pPr lvl="1"/>
            <a:r>
              <a:rPr lang="fr-FR" dirty="0" smtClean="0"/>
              <a:t>pas de commande &lt; 5000 </a:t>
            </a:r>
            <a:r>
              <a:rPr lang="fr-FR" dirty="0" err="1" smtClean="0"/>
              <a:t>eur</a:t>
            </a:r>
            <a:r>
              <a:rPr lang="fr-FR" dirty="0" smtClean="0"/>
              <a:t>, suppression du codage AX et des heures d'achat associés, contrôles internes et logistiques, achats groupés uniquement d'articles standards, faire acheter par </a:t>
            </a:r>
            <a:r>
              <a:rPr lang="fr-FR" dirty="0" err="1" smtClean="0"/>
              <a:t>skidders</a:t>
            </a:r>
            <a:r>
              <a:rPr lang="fr-FR" dirty="0" smtClean="0"/>
              <a:t> et adapter le niveau de suivi et inspection AL-AT, faire intervenir inspecteurs E&amp;C au plus près</a:t>
            </a:r>
          </a:p>
          <a:p>
            <a:pPr lvl="1"/>
            <a:r>
              <a:rPr lang="fr-FR" dirty="0" smtClean="0"/>
              <a:t>simplifier l'organisation projet (1 seul RP/ 1 seul responsable technique)</a:t>
            </a:r>
          </a:p>
          <a:p>
            <a:pPr lvl="1"/>
            <a:r>
              <a:rPr lang="fr-FR" dirty="0" smtClean="0"/>
              <a:t>dissocier les jalons de revue interne par package (compression, internes et externes de BF); dissocier les jalons clients</a:t>
            </a:r>
          </a:p>
          <a:p>
            <a:pPr lvl="1"/>
            <a:r>
              <a:rPr lang="fr-FR" dirty="0" smtClean="0"/>
              <a:t>réduire le temps d'exécution global</a:t>
            </a:r>
          </a:p>
          <a:p>
            <a:pPr lvl="1"/>
            <a:r>
              <a:rPr lang="fr-FR" dirty="0" smtClean="0"/>
              <a:t>hériter de documents standards produit : certains documents sont </a:t>
            </a:r>
            <a:r>
              <a:rPr lang="fr-FR" dirty="0" err="1" smtClean="0"/>
              <a:t>standardisables</a:t>
            </a:r>
            <a:r>
              <a:rPr lang="fr-FR" dirty="0" smtClean="0"/>
              <a:t> et utilisable même pour un 20K (compresseurs HP, ORS, adsorbeurs, conception enceinte, certaines spécifications de composants, ...) : les identifier en se basant sur la liste générale 4K</a:t>
            </a:r>
          </a:p>
          <a:p>
            <a:endParaRPr lang="fr-FR" dirty="0" smtClean="0"/>
          </a:p>
          <a:p>
            <a:pPr lvl="1"/>
            <a:endParaRPr lang="fr-FR" sz="1200" dirty="0" smtClean="0"/>
          </a:p>
          <a:p>
            <a:endParaRPr lang="fr-FR" sz="1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92568"/>
            <a:ext cx="8229600" cy="504056"/>
          </a:xfrm>
        </p:spPr>
        <p:txBody>
          <a:bodyPr/>
          <a:lstStyle/>
          <a:p>
            <a:r>
              <a:rPr lang="fr-FR" b="1" dirty="0" smtClean="0"/>
              <a:t>DTC </a:t>
            </a:r>
            <a:r>
              <a:rPr lang="fr-FR" b="1" dirty="0" err="1" smtClean="0"/>
              <a:t>Organization</a:t>
            </a:r>
            <a:r>
              <a:rPr lang="fr-FR" b="1" dirty="0" smtClean="0"/>
              <a:t> &amp; </a:t>
            </a:r>
            <a:r>
              <a:rPr lang="fr-FR" b="1" dirty="0" err="1" smtClean="0"/>
              <a:t>Governance</a:t>
            </a:r>
            <a:endParaRPr lang="en-US" b="1" dirty="0"/>
          </a:p>
        </p:txBody>
      </p:sp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1907705" y="4671795"/>
          <a:ext cx="6480719" cy="1637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9111"/>
                <a:gridCol w="783087"/>
                <a:gridCol w="848344"/>
                <a:gridCol w="913601"/>
                <a:gridCol w="913601"/>
                <a:gridCol w="978858"/>
                <a:gridCol w="1044117"/>
              </a:tblGrid>
              <a:tr h="360040"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Workgroup</a:t>
                      </a:r>
                      <a:r>
                        <a:rPr kumimoji="0" lang="fr-FR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Leader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19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Functional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analysis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Modularisation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Proposal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approach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Value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analysis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Warm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CompressionPurifier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&amp; 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Turbo-machines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Manufacturing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site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integration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Cold box &amp;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periphericals</a:t>
                      </a:r>
                      <a:endParaRPr kumimoji="0" lang="fr-FR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Project </a:t>
                      </a:r>
                      <a:r>
                        <a:rPr kumimoji="0" lang="fr-FR" sz="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strategy</a:t>
                      </a:r>
                      <a:r>
                        <a:rPr kumimoji="0" lang="fr-FR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&amp; management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2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WP7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1717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</a:p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900" dirty="0" err="1" smtClean="0">
                          <a:solidFill>
                            <a:srgbClr val="000000"/>
                          </a:solidFill>
                        </a:rPr>
                        <a:t>Héloin</a:t>
                      </a:r>
                      <a:endParaRPr lang="fr-FR" sz="9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Rawia</a:t>
                      </a:r>
                    </a:p>
                    <a:p>
                      <a:pPr algn="ctr"/>
                      <a:r>
                        <a:rPr lang="fr-FR" sz="900" baseline="0" dirty="0" smtClean="0">
                          <a:solidFill>
                            <a:srgbClr val="000000"/>
                          </a:solidFill>
                        </a:rPr>
                        <a:t> Ali </a:t>
                      </a:r>
                      <a:r>
                        <a:rPr lang="fr-FR" sz="900" baseline="0" dirty="0" err="1" smtClean="0">
                          <a:solidFill>
                            <a:srgbClr val="000000"/>
                          </a:solidFill>
                        </a:rPr>
                        <a:t>Said</a:t>
                      </a:r>
                      <a:endParaRPr lang="fr-FR" sz="9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Vincent  </a:t>
                      </a:r>
                      <a:r>
                        <a:rPr lang="fr-FR" sz="900" dirty="0" err="1" smtClean="0">
                          <a:solidFill>
                            <a:srgbClr val="000000"/>
                          </a:solidFill>
                        </a:rPr>
                        <a:t>Héloin</a:t>
                      </a:r>
                      <a:endParaRPr lang="fr-FR" sz="9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Franck Delcayre</a:t>
                      </a:r>
                      <a:endParaRPr lang="fr-FR" sz="9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Stéphane </a:t>
                      </a:r>
                      <a:r>
                        <a:rPr lang="fr-FR" sz="900" dirty="0" err="1" smtClean="0">
                          <a:solidFill>
                            <a:srgbClr val="000000"/>
                          </a:solidFill>
                        </a:rPr>
                        <a:t>Crevatin</a:t>
                      </a:r>
                      <a:endParaRPr lang="fr-FR" sz="9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</a:p>
                    <a:p>
                      <a:pPr algn="ctr"/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900" dirty="0" err="1" smtClean="0">
                          <a:solidFill>
                            <a:srgbClr val="000000"/>
                          </a:solidFill>
                        </a:rPr>
                        <a:t>Héloin</a:t>
                      </a:r>
                      <a:endParaRPr lang="fr-FR" sz="9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Pierre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</a:rPr>
                        <a:t>Roux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1" name="Connecteur en angle 30"/>
          <p:cNvCxnSpPr/>
          <p:nvPr/>
        </p:nvCxnSpPr>
        <p:spPr bwMode="auto">
          <a:xfrm rot="10800000">
            <a:off x="4355977" y="922196"/>
            <a:ext cx="648072" cy="288032"/>
          </a:xfrm>
          <a:prstGeom prst="bentConnector3">
            <a:avLst>
              <a:gd name="adj1" fmla="val 50000"/>
            </a:avLst>
          </a:prstGeom>
          <a:solidFill>
            <a:schemeClr val="folHlink"/>
          </a:solidFill>
          <a:ln w="31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Connecteur droit 184"/>
          <p:cNvCxnSpPr/>
          <p:nvPr/>
        </p:nvCxnSpPr>
        <p:spPr bwMode="auto">
          <a:xfrm>
            <a:off x="6804249" y="2074324"/>
            <a:ext cx="0" cy="432048"/>
          </a:xfrm>
          <a:prstGeom prst="line">
            <a:avLst/>
          </a:prstGeom>
          <a:solidFill>
            <a:schemeClr val="folHlink"/>
          </a:solidFill>
          <a:ln w="31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4788025" y="764704"/>
          <a:ext cx="4283967" cy="231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3967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Steering Committee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44022">
                <a:tc>
                  <a:txBody>
                    <a:bodyPr/>
                    <a:lstStyle/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Nicolas</a:t>
                      </a:r>
                      <a:r>
                        <a:rPr lang="en-GB" sz="12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Blanchard (G&amp;C BU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Véronique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Grabié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(Design Authority)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Jérôme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Beauvisage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(Proposition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Michel Santin (Manufacturing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Benoit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Rossignol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(Design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Vincent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Vonin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(Procurement &amp; Purchase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Olivier de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Cayeux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(Proc. Performance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Frédéric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Andrieu (ITER Program Operations Director)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endParaRPr lang="en-GB" sz="12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" name="Tableau 89"/>
          <p:cNvGraphicFramePr>
            <a:graphicFrameLocks noGrp="1"/>
          </p:cNvGraphicFramePr>
          <p:nvPr/>
        </p:nvGraphicFramePr>
        <p:xfrm>
          <a:off x="179512" y="1926845"/>
          <a:ext cx="4464496" cy="2094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496"/>
              </a:tblGrid>
              <a:tr h="2834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Validation </a:t>
                      </a:r>
                      <a:r>
                        <a:rPr kumimoji="0" lang="fr-FR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Commitee</a:t>
                      </a:r>
                      <a:endParaRPr kumimoji="0" lang="fr-FR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60720">
                <a:tc>
                  <a:txBody>
                    <a:bodyPr/>
                    <a:lstStyle/>
                    <a:p>
                      <a:pPr marL="0" marR="0" lvl="2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  <a:defRPr/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Nicolas</a:t>
                      </a:r>
                      <a:r>
                        <a:rPr lang="en-GB" sz="12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Blanchard (G&amp;C BU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Véronique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Grabié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(Design Authority)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Jérôme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Beauvisage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(Proposition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Jean Marc Bernhardt (Refrigeration Product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Michel Santin (Manufacturing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Benoit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Rossignol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(Design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Vincent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Vonin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(Procurement &amp; Purchase Manager)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Yannick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Rancon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(Sales, Marketing &amp; Services Director)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179512" y="764704"/>
          <a:ext cx="4464497" cy="733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64497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Sponsor / Business owner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45524">
                <a:tc>
                  <a:txBody>
                    <a:bodyPr/>
                    <a:lstStyle/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Xavier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Vigor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(AL-AT Director)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4811714" y="3198816"/>
          <a:ext cx="4260278" cy="1238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0278"/>
              </a:tblGrid>
              <a:tr h="3056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Core Team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46520">
                <a:tc>
                  <a:txBody>
                    <a:bodyPr/>
                    <a:lstStyle/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Pierre  Roux (Project Manager )</a:t>
                      </a:r>
                    </a:p>
                    <a:p>
                      <a:pPr marL="0" lvl="2" indent="-271463" algn="l" defTabSz="914400" rtl="0" eaLnBrk="1" latinLnBrk="0" hangingPunct="1">
                        <a:spcBef>
                          <a:spcPct val="20000"/>
                        </a:spcBef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</a:pP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Emmanuel </a:t>
                      </a:r>
                      <a:r>
                        <a:rPr lang="en-GB" sz="1200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Touzet</a:t>
                      </a:r>
                      <a:r>
                        <a:rPr lang="en-GB" sz="12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(Procurement)</a:t>
                      </a:r>
                    </a:p>
                    <a:p>
                      <a:pPr marL="0" marR="0" lvl="2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  <a:defRPr/>
                      </a:pP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Vincent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rgbClr val="000000"/>
                          </a:solidFill>
                        </a:rPr>
                        <a:t>Héloin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fr-FR" sz="1200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Product &amp; Project </a:t>
                      </a:r>
                      <a:r>
                        <a:rPr lang="fr-FR" sz="1200" baseline="0" dirty="0" err="1" smtClean="0">
                          <a:solidFill>
                            <a:srgbClr val="000000"/>
                          </a:solidFill>
                        </a:rPr>
                        <a:t>Engineer</a:t>
                      </a:r>
                      <a:r>
                        <a:rPr lang="fr-FR" sz="1200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GB" sz="1200" baseline="0" dirty="0" smtClean="0">
                        <a:solidFill>
                          <a:srgbClr val="000000"/>
                        </a:solidFill>
                      </a:endParaRPr>
                    </a:p>
                    <a:p>
                      <a:pPr marL="0" marR="0" lvl="2" indent="-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Pct val="110000"/>
                        <a:buFont typeface="Wingdings" pitchFamily="2" charset="2"/>
                        <a:buChar char="Ø"/>
                        <a:tabLst>
                          <a:tab pos="174625" algn="l"/>
                        </a:tabLst>
                        <a:defRPr/>
                      </a:pPr>
                      <a:r>
                        <a:rPr lang="en-GB" sz="12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Céline</a:t>
                      </a:r>
                      <a:r>
                        <a:rPr lang="en-GB" sz="12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Koffi</a:t>
                      </a:r>
                      <a:r>
                        <a:rPr lang="en-GB" sz="12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(DTC Manager)</a:t>
                      </a:r>
                      <a:endParaRPr lang="en-GB" sz="1200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5" name="Connecteur en angle 34"/>
          <p:cNvCxnSpPr/>
          <p:nvPr/>
        </p:nvCxnSpPr>
        <p:spPr bwMode="auto">
          <a:xfrm rot="16200000" flipV="1">
            <a:off x="4385243" y="2391621"/>
            <a:ext cx="661548" cy="144017"/>
          </a:xfrm>
          <a:prstGeom prst="bentConnector3">
            <a:avLst>
              <a:gd name="adj1" fmla="val 50000"/>
            </a:avLst>
          </a:prstGeom>
          <a:solidFill>
            <a:schemeClr val="folHlink"/>
          </a:solidFill>
          <a:ln w="31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XYQ9YYudE2w1IMouBb4Lw"/>
</p:tagLst>
</file>

<file path=ppt/theme/theme1.xml><?xml version="1.0" encoding="utf-8"?>
<a:theme xmlns:a="http://schemas.openxmlformats.org/drawingml/2006/main" name="mes masques">
  <a:themeElements>
    <a:clrScheme name="Titre &amp; Fin Visuel 6">
      <a:dk1>
        <a:srgbClr val="55555A"/>
      </a:dk1>
      <a:lt1>
        <a:srgbClr val="FFFFFF"/>
      </a:lt1>
      <a:dk2>
        <a:srgbClr val="4FB000"/>
      </a:dk2>
      <a:lt2>
        <a:srgbClr val="C1DEC0"/>
      </a:lt2>
      <a:accent1>
        <a:srgbClr val="CBDA90"/>
      </a:accent1>
      <a:accent2>
        <a:srgbClr val="E64B4B"/>
      </a:accent2>
      <a:accent3>
        <a:srgbClr val="FFFFFF"/>
      </a:accent3>
      <a:accent4>
        <a:srgbClr val="47474C"/>
      </a:accent4>
      <a:accent5>
        <a:srgbClr val="E2EAC6"/>
      </a:accent5>
      <a:accent6>
        <a:srgbClr val="D04343"/>
      </a:accent6>
      <a:hlink>
        <a:srgbClr val="BFBFAF"/>
      </a:hlink>
      <a:folHlink>
        <a:srgbClr val="6A9A6C"/>
      </a:folHlink>
    </a:clrScheme>
    <a:fontScheme name="Titre &amp; Fin Visu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17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re &amp; Fin Visuel 1">
        <a:dk1>
          <a:srgbClr val="55555A"/>
        </a:dk1>
        <a:lt1>
          <a:srgbClr val="FFFFFF"/>
        </a:lt1>
        <a:dk2>
          <a:srgbClr val="005FA0"/>
        </a:dk2>
        <a:lt2>
          <a:srgbClr val="A5AAAA"/>
        </a:lt2>
        <a:accent1>
          <a:srgbClr val="82CDF0"/>
        </a:accent1>
        <a:accent2>
          <a:srgbClr val="7D82B4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7175A3"/>
        </a:accent6>
        <a:hlink>
          <a:srgbClr val="87A578"/>
        </a:hlink>
        <a:folHlink>
          <a:srgbClr val="E1784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2">
        <a:dk1>
          <a:srgbClr val="55555A"/>
        </a:dk1>
        <a:lt1>
          <a:srgbClr val="FFFFFF"/>
        </a:lt1>
        <a:dk2>
          <a:srgbClr val="999B9D"/>
        </a:dk2>
        <a:lt2>
          <a:srgbClr val="BFD7CE"/>
        </a:lt2>
        <a:accent1>
          <a:srgbClr val="BEBCBD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DBDADB"/>
        </a:accent5>
        <a:accent6>
          <a:srgbClr val="D04343"/>
        </a:accent6>
        <a:hlink>
          <a:srgbClr val="ACC2D8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3">
        <a:dk1>
          <a:srgbClr val="55555A"/>
        </a:dk1>
        <a:lt1>
          <a:srgbClr val="FFFFFF"/>
        </a:lt1>
        <a:dk2>
          <a:srgbClr val="00B2DE"/>
        </a:dk2>
        <a:lt2>
          <a:srgbClr val="E1AF96"/>
        </a:lt2>
        <a:accent1>
          <a:srgbClr val="AFDEEE"/>
        </a:accent1>
        <a:accent2>
          <a:srgbClr val="A2C08E"/>
        </a:accent2>
        <a:accent3>
          <a:srgbClr val="FFFFFF"/>
        </a:accent3>
        <a:accent4>
          <a:srgbClr val="47474C"/>
        </a:accent4>
        <a:accent5>
          <a:srgbClr val="D4ECF5"/>
        </a:accent5>
        <a:accent6>
          <a:srgbClr val="92AE80"/>
        </a:accent6>
        <a:hlink>
          <a:srgbClr val="AACB2B"/>
        </a:hlink>
        <a:folHlink>
          <a:srgbClr val="E6551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4">
        <a:dk1>
          <a:srgbClr val="55555A"/>
        </a:dk1>
        <a:lt1>
          <a:srgbClr val="FFFFFF"/>
        </a:lt1>
        <a:dk2>
          <a:srgbClr val="AC0481"/>
        </a:dk2>
        <a:lt2>
          <a:srgbClr val="E1AF96"/>
        </a:lt2>
        <a:accent1>
          <a:srgbClr val="EA85AF"/>
        </a:accent1>
        <a:accent2>
          <a:srgbClr val="7DC3BE"/>
        </a:accent2>
        <a:accent3>
          <a:srgbClr val="FFFFFF"/>
        </a:accent3>
        <a:accent4>
          <a:srgbClr val="47474C"/>
        </a:accent4>
        <a:accent5>
          <a:srgbClr val="F3C2D4"/>
        </a:accent5>
        <a:accent6>
          <a:srgbClr val="71B0AC"/>
        </a:accent6>
        <a:hlink>
          <a:srgbClr val="5FB46E"/>
        </a:hlink>
        <a:folHlink>
          <a:srgbClr val="87A0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5">
        <a:dk1>
          <a:srgbClr val="55555A"/>
        </a:dk1>
        <a:lt1>
          <a:srgbClr val="FFFFFF"/>
        </a:lt1>
        <a:dk2>
          <a:srgbClr val="C4B200"/>
        </a:dk2>
        <a:lt2>
          <a:srgbClr val="D2D38A"/>
        </a:lt2>
        <a:accent1>
          <a:srgbClr val="EDDD7A"/>
        </a:accent1>
        <a:accent2>
          <a:srgbClr val="CF8C4B"/>
        </a:accent2>
        <a:accent3>
          <a:srgbClr val="FFFFFF"/>
        </a:accent3>
        <a:accent4>
          <a:srgbClr val="47474C"/>
        </a:accent4>
        <a:accent5>
          <a:srgbClr val="F4EBBE"/>
        </a:accent5>
        <a:accent6>
          <a:srgbClr val="BB7E43"/>
        </a:accent6>
        <a:hlink>
          <a:srgbClr val="F5AA00"/>
        </a:hlink>
        <a:folHlink>
          <a:srgbClr val="C6A4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6">
        <a:dk1>
          <a:srgbClr val="55555A"/>
        </a:dk1>
        <a:lt1>
          <a:srgbClr val="FFFFFF"/>
        </a:lt1>
        <a:dk2>
          <a:srgbClr val="4FB000"/>
        </a:dk2>
        <a:lt2>
          <a:srgbClr val="C1DEC0"/>
        </a:lt2>
        <a:accent1>
          <a:srgbClr val="CBDA90"/>
        </a:accent1>
        <a:accent2>
          <a:srgbClr val="E64B4B"/>
        </a:accent2>
        <a:accent3>
          <a:srgbClr val="FFFFFF"/>
        </a:accent3>
        <a:accent4>
          <a:srgbClr val="47474C"/>
        </a:accent4>
        <a:accent5>
          <a:srgbClr val="E2EAC6"/>
        </a:accent5>
        <a:accent6>
          <a:srgbClr val="D04343"/>
        </a:accent6>
        <a:hlink>
          <a:srgbClr val="BFBFAF"/>
        </a:hlink>
        <a:folHlink>
          <a:srgbClr val="6A9A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8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60A1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B6CD"/>
        </a:accent5>
        <a:accent6>
          <a:srgbClr val="002C6C"/>
        </a:accent6>
        <a:hlink>
          <a:srgbClr val="7D82B4"/>
        </a:hlink>
        <a:folHlink>
          <a:srgbClr val="55555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9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003278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AAADBE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0">
        <a:dk1>
          <a:srgbClr val="000000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000000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1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82CDF0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C1E3F6"/>
        </a:accent5>
        <a:accent6>
          <a:srgbClr val="002C6C"/>
        </a:accent6>
        <a:hlink>
          <a:srgbClr val="969BC8"/>
        </a:hlink>
        <a:folHlink>
          <a:srgbClr val="7D82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&amp; Fin Visuel 12">
        <a:dk1>
          <a:srgbClr val="55555A"/>
        </a:dk1>
        <a:lt1>
          <a:srgbClr val="FFFFFF"/>
        </a:lt1>
        <a:dk2>
          <a:srgbClr val="005BA1"/>
        </a:dk2>
        <a:lt2>
          <a:srgbClr val="808080"/>
        </a:lt2>
        <a:accent1>
          <a:srgbClr val="7D82B4"/>
        </a:accent1>
        <a:accent2>
          <a:srgbClr val="003278"/>
        </a:accent2>
        <a:accent3>
          <a:srgbClr val="FFFFFF"/>
        </a:accent3>
        <a:accent4>
          <a:srgbClr val="47474C"/>
        </a:accent4>
        <a:accent5>
          <a:srgbClr val="BFC1D6"/>
        </a:accent5>
        <a:accent6>
          <a:srgbClr val="002C6C"/>
        </a:accent6>
        <a:hlink>
          <a:srgbClr val="969BC8"/>
        </a:hlink>
        <a:folHlink>
          <a:srgbClr val="82CD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44234</TotalTime>
  <Words>1807</Words>
  <Application>Microsoft Office PowerPoint</Application>
  <PresentationFormat>Affichage à l'écran (4:3)</PresentationFormat>
  <Paragraphs>424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mes masques</vt:lpstr>
      <vt:lpstr>Diapositive 1</vt:lpstr>
      <vt:lpstr>TMCP scope / estimated budget</vt:lpstr>
      <vt:lpstr>TMCP preliminary PFD</vt:lpstr>
      <vt:lpstr>TMCP schedule</vt:lpstr>
      <vt:lpstr>Principaux leviers DTC applicables TMCP</vt:lpstr>
      <vt:lpstr>Principaux leviers DTC applicables TMCP</vt:lpstr>
      <vt:lpstr>Principaux leviers DTC applicables TMCP</vt:lpstr>
      <vt:lpstr>Principaux leviers DTC applicables TMCP</vt:lpstr>
      <vt:lpstr>DTC Organization &amp; Governance</vt:lpstr>
      <vt:lpstr>Principaux intervenants  directs TMCP + DTC</vt:lpstr>
      <vt:lpstr>DTC execution planning : 4 main phases</vt:lpstr>
      <vt:lpstr>TMCP BID Planning </vt:lpstr>
      <vt:lpstr>Liste d’actions / ORS</vt:lpstr>
      <vt:lpstr>Liste d’actions / adsorbeurs 80 et 20K</vt:lpstr>
      <vt:lpstr>Liste d’actions / capacité turbines</vt:lpstr>
      <vt:lpstr>Liste d’actions / BAHX</vt:lpstr>
      <vt:lpstr>Liste d’actions / vannes cryo</vt:lpstr>
      <vt:lpstr>Liste d’actions / architecture de BF</vt:lpstr>
      <vt:lpstr>Liste d’actions / enceinte sous vide</vt:lpstr>
      <vt:lpstr>Liste d’actions / panneau chaud</vt:lpstr>
      <vt:lpstr>Liste d’actions / compresseur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Gabriel Constantin</dc:creator>
  <cp:lastModifiedBy>pierre.roux</cp:lastModifiedBy>
  <cp:revision>909</cp:revision>
  <dcterms:created xsi:type="dcterms:W3CDTF">2004-09-22T12:54:51Z</dcterms:created>
  <dcterms:modified xsi:type="dcterms:W3CDTF">2015-06-26T14:49:00Z</dcterms:modified>
</cp:coreProperties>
</file>