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62" r:id="rId2"/>
    <p:sldMasterId id="2147483656" r:id="rId3"/>
    <p:sldMasterId id="2147485022" r:id="rId4"/>
    <p:sldMasterId id="2147485010" r:id="rId5"/>
  </p:sldMasterIdLst>
  <p:notesMasterIdLst>
    <p:notesMasterId r:id="rId12"/>
  </p:notesMasterIdLst>
  <p:handoutMasterIdLst>
    <p:handoutMasterId r:id="rId13"/>
  </p:handoutMasterIdLst>
  <p:sldIdLst>
    <p:sldId id="258" r:id="rId6"/>
    <p:sldId id="447" r:id="rId7"/>
    <p:sldId id="448" r:id="rId8"/>
    <p:sldId id="449" r:id="rId9"/>
    <p:sldId id="450" r:id="rId10"/>
    <p:sldId id="451" r:id="rId11"/>
  </p:sldIdLst>
  <p:sldSz cx="9144000" cy="6858000" type="screen4x3"/>
  <p:notesSz cx="6662738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AAAA"/>
    <a:srgbClr val="89CBE9"/>
    <a:srgbClr val="82CDF0"/>
    <a:srgbClr val="E7B119"/>
    <a:srgbClr val="0060A1"/>
    <a:srgbClr val="4B559B"/>
    <a:srgbClr val="508273"/>
    <a:srgbClr val="87A09B"/>
    <a:srgbClr val="55555A"/>
    <a:srgbClr val="BEAAA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13" autoAdjust="0"/>
    <p:restoredTop sz="95609" autoAdjust="0"/>
  </p:normalViewPr>
  <p:slideViewPr>
    <p:cSldViewPr>
      <p:cViewPr>
        <p:scale>
          <a:sx n="125" d="100"/>
          <a:sy n="125" d="100"/>
        </p:scale>
        <p:origin x="-894" y="7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49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1315"/>
    </p:cViewPr>
  </p:sorterViewPr>
  <p:notesViewPr>
    <p:cSldViewPr>
      <p:cViewPr varScale="1">
        <p:scale>
          <a:sx n="41" d="100"/>
          <a:sy n="41" d="100"/>
        </p:scale>
        <p:origin x="-2774" y="-86"/>
      </p:cViewPr>
      <p:guideLst>
        <p:guide orient="horz" pos="3127"/>
        <p:guide pos="209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3488" y="0"/>
            <a:ext cx="28876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8164"/>
            <a:ext cx="28876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7" rIns="91435" bIns="457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3488" y="9428164"/>
            <a:ext cx="288766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7" rIns="91435" bIns="457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5B83FE6-1CAC-4A7C-98C5-E9170DA339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3488" y="0"/>
            <a:ext cx="28876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0900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876"/>
            <a:ext cx="532923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164"/>
            <a:ext cx="28876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7" rIns="91435" bIns="457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3488" y="9428164"/>
            <a:ext cx="288766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7" rIns="91435" bIns="457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A77FF56-047F-46D8-A2B4-C082B418A42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5B81B3-7DE0-4E83-BA57-CAD554E0A417}" type="slidenum">
              <a:rPr lang="fr-FR" smtClean="0"/>
              <a:pPr/>
              <a:t>1</a:t>
            </a:fld>
            <a:endParaRPr lang="fr-F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0"/>
          <p:cNvGrpSpPr>
            <a:grpSpLocks/>
          </p:cNvGrpSpPr>
          <p:nvPr userDrawn="1"/>
        </p:nvGrpSpPr>
        <p:grpSpPr bwMode="auto">
          <a:xfrm>
            <a:off x="0" y="1052513"/>
            <a:ext cx="8532813" cy="5113337"/>
            <a:chOff x="0" y="663"/>
            <a:chExt cx="5375" cy="3221"/>
          </a:xfrm>
        </p:grpSpPr>
        <p:sp>
          <p:nvSpPr>
            <p:cNvPr id="5" name="Line 26"/>
            <p:cNvSpPr>
              <a:spLocks noChangeShapeType="1"/>
            </p:cNvSpPr>
            <p:nvPr userDrawn="1"/>
          </p:nvSpPr>
          <p:spPr bwMode="auto">
            <a:xfrm flipH="1">
              <a:off x="0" y="663"/>
              <a:ext cx="340" cy="0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6" name="Line 27"/>
            <p:cNvSpPr>
              <a:spLocks noChangeShapeType="1"/>
            </p:cNvSpPr>
            <p:nvPr userDrawn="1"/>
          </p:nvSpPr>
          <p:spPr bwMode="auto">
            <a:xfrm flipH="1">
              <a:off x="0" y="3884"/>
              <a:ext cx="5375" cy="0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" name="Line 28"/>
            <p:cNvSpPr>
              <a:spLocks noChangeShapeType="1"/>
            </p:cNvSpPr>
            <p:nvPr userDrawn="1"/>
          </p:nvSpPr>
          <p:spPr bwMode="auto">
            <a:xfrm>
              <a:off x="0" y="663"/>
              <a:ext cx="0" cy="3221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8" name="Line 29"/>
            <p:cNvSpPr>
              <a:spLocks noChangeShapeType="1"/>
            </p:cNvSpPr>
            <p:nvPr userDrawn="1"/>
          </p:nvSpPr>
          <p:spPr bwMode="auto">
            <a:xfrm>
              <a:off x="5375" y="1480"/>
              <a:ext cx="0" cy="2404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</p:grp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39750" y="549275"/>
            <a:ext cx="8604250" cy="1800225"/>
          </a:xfrm>
          <a:prstGeom prst="rect">
            <a:avLst/>
          </a:prstGeom>
          <a:solidFill>
            <a:srgbClr val="0060A1">
              <a:alpha val="89999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" name="Espace réservé du numéro de diapositive 5"/>
          <p:cNvSpPr>
            <a:spLocks/>
          </p:cNvSpPr>
          <p:nvPr userDrawn="1"/>
        </p:nvSpPr>
        <p:spPr bwMode="auto">
          <a:xfrm>
            <a:off x="250825" y="6438900"/>
            <a:ext cx="179388" cy="1793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57200">
              <a:defRPr/>
            </a:pPr>
            <a:fld id="{A0276AD6-714A-4368-9C65-3ABF00D6718A}" type="slidenum">
              <a:rPr lang="en-GB" sz="8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57200">
                <a:defRPr/>
              </a:pPr>
              <a:t>‹#›</a:t>
            </a:fld>
            <a:endParaRPr lang="en-GB" sz="800" b="1" dirty="0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11" name="Rectangle 44"/>
          <p:cNvSpPr>
            <a:spLocks noChangeArrowheads="1"/>
          </p:cNvSpPr>
          <p:nvPr userDrawn="1"/>
        </p:nvSpPr>
        <p:spPr bwMode="auto">
          <a:xfrm>
            <a:off x="3535363" y="6453188"/>
            <a:ext cx="409892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>
              <a:defRPr/>
            </a:pPr>
            <a:r>
              <a:rPr lang="en-GB" sz="800" b="1" dirty="0"/>
              <a:t>Air </a:t>
            </a:r>
            <a:r>
              <a:rPr lang="en-GB" sz="800" b="1" dirty="0" err="1"/>
              <a:t>Liquide</a:t>
            </a:r>
            <a:r>
              <a:rPr lang="en-GB" sz="800" b="1" dirty="0"/>
              <a:t>, world leader in gases for industry, health and the environment</a:t>
            </a:r>
          </a:p>
        </p:txBody>
      </p:sp>
      <p:grpSp>
        <p:nvGrpSpPr>
          <p:cNvPr id="12" name="Group 45"/>
          <p:cNvGrpSpPr>
            <a:grpSpLocks/>
          </p:cNvGrpSpPr>
          <p:nvPr userDrawn="1"/>
        </p:nvGrpSpPr>
        <p:grpSpPr bwMode="auto">
          <a:xfrm>
            <a:off x="250825" y="6391275"/>
            <a:ext cx="7378700" cy="277813"/>
            <a:chOff x="158" y="4026"/>
            <a:chExt cx="4648" cy="175"/>
          </a:xfrm>
        </p:grpSpPr>
        <p:sp>
          <p:nvSpPr>
            <p:cNvPr id="13" name="Line 46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4" name="Line 47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5" name="Line 48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6" name="Line 49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</p:grpSp>
      <p:sp>
        <p:nvSpPr>
          <p:cNvPr id="103428" name="Espace réservé du texte 2"/>
          <p:cNvSpPr>
            <a:spLocks noGrp="1"/>
          </p:cNvSpPr>
          <p:nvPr>
            <p:ph type="subTitle" idx="1"/>
          </p:nvPr>
        </p:nvSpPr>
        <p:spPr>
          <a:xfrm>
            <a:off x="1042988" y="1196975"/>
            <a:ext cx="7561262" cy="863600"/>
          </a:xfrm>
        </p:spPr>
        <p:txBody>
          <a:bodyPr anchor="ctr"/>
          <a:lstStyle>
            <a:lvl1pPr marL="0" indent="0">
              <a:lnSpc>
                <a:spcPct val="80000"/>
              </a:lnSpc>
              <a:spcBef>
                <a:spcPct val="0"/>
              </a:spcBef>
              <a:buFont typeface="Arial" charset="0"/>
              <a:buNone/>
              <a:defRPr sz="3500">
                <a:solidFill>
                  <a:srgbClr val="82CDF0"/>
                </a:solidFill>
              </a:defRPr>
            </a:lvl1pPr>
          </a:lstStyle>
          <a:p>
            <a:r>
              <a:rPr lang="en-GB"/>
              <a:t>Cliquez pour modifier le style des sous-titres du masque</a:t>
            </a:r>
          </a:p>
        </p:txBody>
      </p:sp>
      <p:sp>
        <p:nvSpPr>
          <p:cNvPr id="103429" name="Espace réservé du titre 1"/>
          <p:cNvSpPr>
            <a:spLocks noGrp="1"/>
          </p:cNvSpPr>
          <p:nvPr>
            <p:ph type="ctrTitle"/>
          </p:nvPr>
        </p:nvSpPr>
        <p:spPr>
          <a:xfrm>
            <a:off x="1042988" y="631825"/>
            <a:ext cx="7561262" cy="504825"/>
          </a:xfrm>
        </p:spPr>
        <p:txBody>
          <a:bodyPr/>
          <a:lstStyle>
            <a:lvl1pPr>
              <a:lnSpc>
                <a:spcPct val="90000"/>
              </a:lnSpc>
              <a:defRPr sz="3500"/>
            </a:lvl1pPr>
          </a:lstStyle>
          <a:p>
            <a:r>
              <a:rPr lang="en-GB"/>
              <a:t>Cliquez pour modifier le style du titre</a:t>
            </a:r>
          </a:p>
        </p:txBody>
      </p:sp>
      <p:sp>
        <p:nvSpPr>
          <p:cNvPr id="18" name="Rectangle 4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6B508-B79D-4CD9-AEED-2E041A49CDD9}" type="datetime1">
              <a:rPr lang="fr-FR" smtClean="0"/>
              <a:pPr>
                <a:defRPr/>
              </a:pPr>
              <a:t>04/05/2015</a:t>
            </a:fld>
            <a:endParaRPr lang="en-GB" dirty="0"/>
          </a:p>
        </p:txBody>
      </p:sp>
      <p:sp>
        <p:nvSpPr>
          <p:cNvPr id="19" name="Rectangle 5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/>
              <a:t>Qatar HeRU3 - </a:t>
            </a:r>
            <a:r>
              <a:rPr lang="en-GB" dirty="0" err="1" smtClean="0"/>
              <a:t>Barzan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C7C33-26F6-4351-87D5-92B28B68361A}" type="datetime1">
              <a:rPr lang="fr-FR" smtClean="0"/>
              <a:pPr>
                <a:defRPr/>
              </a:pPr>
              <a:t>04/05/2015</a:t>
            </a:fld>
            <a:endParaRPr lang="en-GB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792CCE-F312-42F3-AABC-CAF415EB884D}" type="datetime1">
              <a:rPr lang="fr-FR" smtClean="0"/>
              <a:pPr>
                <a:defRPr/>
              </a:pPr>
              <a:t>04/05/2015</a:t>
            </a:fld>
            <a:endParaRPr lang="en-GB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D251C-9D79-4737-A39F-7233313B9340}" type="datetime1">
              <a:rPr lang="fr-FR" smtClean="0"/>
              <a:pPr>
                <a:defRPr/>
              </a:pPr>
              <a:t>04/05/2015</a:t>
            </a:fld>
            <a:endParaRPr lang="en-GB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56388" y="257175"/>
            <a:ext cx="2058987" cy="590867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74663" y="257175"/>
            <a:ext cx="6029325" cy="59086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9DC3B-3D94-458F-A7C5-D054DAC81AB4}" type="datetime1">
              <a:rPr lang="fr-FR" smtClean="0"/>
              <a:pPr>
                <a:defRPr/>
              </a:pPr>
              <a:t>04/05/2015</a:t>
            </a:fld>
            <a:endParaRPr lang="en-GB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5775" y="257175"/>
            <a:ext cx="8229600" cy="585788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74663" y="1119188"/>
            <a:ext cx="4038600" cy="504666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65663" y="1119188"/>
            <a:ext cx="4038600" cy="504666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pied de page 5"/>
          <p:cNvSpPr>
            <a:spLocks noGrp="1"/>
          </p:cNvSpPr>
          <p:nvPr>
            <p:ph type="ftr" sz="quarter" idx="10"/>
          </p:nvPr>
        </p:nvSpPr>
        <p:spPr>
          <a:xfrm>
            <a:off x="1727200" y="6453188"/>
            <a:ext cx="1684338" cy="1444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5CD7C-E5C6-4996-A464-B36B31DC9B8D}" type="datetime1">
              <a:rPr lang="fr-FR" smtClean="0"/>
              <a:pPr>
                <a:defRPr/>
              </a:pPr>
              <a:t>04/05/2015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C6694-3483-4181-9B7C-31234E3AC73F}" type="datetime1">
              <a:rPr lang="fr-FR" smtClean="0"/>
              <a:pPr>
                <a:defRPr/>
              </a:pPr>
              <a:t>04/05/2015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E70A4-31B5-4C29-BFC0-69C5A8A94F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7B9D-4B1A-41B6-A3A4-B735227FB7CB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6F98A-E33F-4654-9D22-DE31A7D76E6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0BCF4-1CE6-4AC2-B5F2-E23208742315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6F98A-E33F-4654-9D22-DE31A7D76E6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6190B-FE36-4AD3-BD0C-B7DC96E9C899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6F98A-E33F-4654-9D22-DE31A7D76E6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AF94E-FEA5-4F55-A7CB-F91AC0D2BD17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6F98A-E33F-4654-9D22-DE31A7D76E6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4663" y="974626"/>
            <a:ext cx="8229600" cy="5046662"/>
          </a:xfrm>
        </p:spPr>
        <p:txBody>
          <a:bodyPr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/>
              <a:t>Qatar HeRU3 - </a:t>
            </a:r>
            <a:r>
              <a:rPr lang="en-GB" dirty="0" err="1" smtClean="0"/>
              <a:t>Barzan</a:t>
            </a:r>
            <a:endParaRPr lang="en-GB" dirty="0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dt" sz="half" idx="10"/>
          </p:nvPr>
        </p:nvSpPr>
        <p:spPr>
          <a:xfrm>
            <a:off x="468313" y="6453188"/>
            <a:ext cx="1101725" cy="1666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6B508-B79D-4CD9-AEED-2E041A49CDD9}" type="datetime1">
              <a:rPr lang="fr-FR" smtClean="0"/>
              <a:pPr>
                <a:defRPr/>
              </a:pPr>
              <a:t>04/05/2015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2021F-6C8E-4955-8167-BBB31D7F1CCF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6F98A-E33F-4654-9D22-DE31A7D76E6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393B-BED1-4518-B150-A08F029C43B0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6F98A-E33F-4654-9D22-DE31A7D76E6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7F89-A877-4CE6-B852-4122FF9DC69A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6F98A-E33F-4654-9D22-DE31A7D76E6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9763B-D7B5-45D7-ACE4-3ABF9BA0AADD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6F98A-E33F-4654-9D22-DE31A7D76E6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63CE-D338-4EB5-86BF-38009800CFD3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6F98A-E33F-4654-9D22-DE31A7D76E6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648D7-6930-4A36-ACC2-2B83430EF8F2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6F98A-E33F-4654-9D22-DE31A7D76E6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2731-2DD8-4C0B-B28B-698CE4D0FE24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6F98A-E33F-4654-9D22-DE31A7D76E6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0BCB2-D722-49BF-BEAA-750A2A8E2677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0AF7-98FF-40F5-870D-7577B7FB83B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BBFA-3C64-4AA8-AABF-76219DD935B1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0AF7-98FF-40F5-870D-7577B7FB83B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3B813-9B0E-4EC3-9CFA-A637C68E9EA4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0AF7-98FF-40F5-870D-7577B7FB83B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3" descr="fond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2279650"/>
            <a:ext cx="853440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39750" y="1762125"/>
            <a:ext cx="8604250" cy="1954213"/>
          </a:xfrm>
          <a:prstGeom prst="rect">
            <a:avLst/>
          </a:prstGeom>
          <a:solidFill>
            <a:srgbClr val="0060A1">
              <a:alpha val="89999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7828" name="Espace réservé du titre 1"/>
          <p:cNvSpPr>
            <a:spLocks noGrp="1"/>
          </p:cNvSpPr>
          <p:nvPr>
            <p:ph type="ctrTitle"/>
          </p:nvPr>
        </p:nvSpPr>
        <p:spPr>
          <a:xfrm>
            <a:off x="1042988" y="1882775"/>
            <a:ext cx="7561262" cy="504825"/>
          </a:xfrm>
        </p:spPr>
        <p:txBody>
          <a:bodyPr/>
          <a:lstStyle>
            <a:lvl1pPr>
              <a:lnSpc>
                <a:spcPct val="90000"/>
              </a:lnSpc>
              <a:defRPr sz="3500"/>
            </a:lvl1pPr>
          </a:lstStyle>
          <a:p>
            <a:r>
              <a:rPr lang="en-GB"/>
              <a:t>Cliquez pour modifier le style du titre</a:t>
            </a:r>
          </a:p>
        </p:txBody>
      </p:sp>
      <p:sp>
        <p:nvSpPr>
          <p:cNvPr id="77829" name="Espace réservé du texte 2"/>
          <p:cNvSpPr>
            <a:spLocks noGrp="1"/>
          </p:cNvSpPr>
          <p:nvPr>
            <p:ph type="subTitle" idx="1"/>
          </p:nvPr>
        </p:nvSpPr>
        <p:spPr>
          <a:xfrm>
            <a:off x="1042988" y="2409825"/>
            <a:ext cx="7561262" cy="947738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ct val="0"/>
              </a:spcBef>
              <a:buFont typeface="Arial" charset="0"/>
              <a:buNone/>
              <a:defRPr sz="3500">
                <a:solidFill>
                  <a:srgbClr val="82CDF0"/>
                </a:solidFill>
              </a:defRPr>
            </a:lvl1pPr>
          </a:lstStyle>
          <a:p>
            <a:r>
              <a:rPr lang="en-GB"/>
              <a:t>Cliquez pour modifier le style des sous-titres du masque</a:t>
            </a:r>
          </a:p>
        </p:txBody>
      </p:sp>
      <p:pic>
        <p:nvPicPr>
          <p:cNvPr id="7" name="Picture 31" descr="logo ALaB&amp;T"/>
          <p:cNvPicPr>
            <a:picLocks noChangeAspect="1" noChangeArrowheads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724525" y="476250"/>
            <a:ext cx="2879725" cy="831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476E-795A-453A-8264-EC65D8F8264D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0AF7-98FF-40F5-870D-7577B7FB83B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91850-CB2A-4271-8397-7009C46BFF5D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0AF7-98FF-40F5-870D-7577B7FB83B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7803-5A16-4B44-B358-D90591B390E3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0AF7-98FF-40F5-870D-7577B7FB83B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72780-9A9A-469E-B277-8AAF92BB245B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0AF7-98FF-40F5-870D-7577B7FB83B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4AD9F-C613-4ED2-901F-C3150CA63374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0AF7-98FF-40F5-870D-7577B7FB83B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B26D1-2EF4-4407-953D-0E8647494BE8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0AF7-98FF-40F5-870D-7577B7FB83B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3BEF-38AA-4500-9891-3DA76F27E95E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0AF7-98FF-40F5-870D-7577B7FB83B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2FE5C-BE3C-4B50-936D-47EAAADCD74E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0AF7-98FF-40F5-870D-7577B7FB83B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046662"/>
          </a:xfrm>
        </p:spPr>
        <p:txBody>
          <a:bodyPr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xfrm>
            <a:off x="467544" y="6453336"/>
            <a:ext cx="1101725" cy="166687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B5946-71CD-45FD-B283-ED46DBE731C4}" type="datetime1">
              <a:rPr lang="fr-FR" smtClean="0"/>
              <a:pPr>
                <a:defRPr/>
              </a:pPr>
              <a:t>04/05/2015</a:t>
            </a:fld>
            <a:endParaRPr lang="en-GB" dirty="0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A6B971-73C6-4833-AB9B-D4795AD0745E}" type="datetime1">
              <a:rPr lang="fr-FR" smtClean="0"/>
              <a:pPr>
                <a:defRPr/>
              </a:pPr>
              <a:t>04/05/2015</a:t>
            </a:fld>
            <a:endParaRPr lang="en-GB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4663" y="1119188"/>
            <a:ext cx="4038600" cy="5046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65663" y="1119188"/>
            <a:ext cx="4038600" cy="5046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5F452-8DE9-48BB-87E8-1F65CF4DFA71}" type="datetime1">
              <a:rPr lang="fr-FR" smtClean="0"/>
              <a:pPr>
                <a:defRPr/>
              </a:pPr>
              <a:t>04/05/2015</a:t>
            </a:fld>
            <a:endParaRPr lang="en-GB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552CE-96B6-47EE-913E-5F200F526252}" type="datetime1">
              <a:rPr lang="fr-FR" smtClean="0"/>
              <a:pPr>
                <a:defRPr/>
              </a:pPr>
              <a:t>04/05/2015</a:t>
            </a:fld>
            <a:endParaRPr lang="en-GB"/>
          </a:p>
        </p:txBody>
      </p:sp>
      <p:sp>
        <p:nvSpPr>
          <p:cNvPr id="8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B31F2-9507-410D-986B-A4BE54C99E75}" type="datetime1">
              <a:rPr lang="fr-FR" smtClean="0"/>
              <a:pPr>
                <a:defRPr/>
              </a:pPr>
              <a:t>04/05/2015</a:t>
            </a:fld>
            <a:endParaRPr lang="en-GB"/>
          </a:p>
        </p:txBody>
      </p:sp>
      <p:sp>
        <p:nvSpPr>
          <p:cNvPr id="4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7134A5-08FA-4C95-8E0D-79A50A6287CB}" type="datetime1">
              <a:rPr lang="fr-FR" smtClean="0"/>
              <a:pPr>
                <a:defRPr/>
              </a:pPr>
              <a:t>04/05/2015</a:t>
            </a:fld>
            <a:endParaRPr lang="en-GB"/>
          </a:p>
        </p:txBody>
      </p:sp>
      <p:sp>
        <p:nvSpPr>
          <p:cNvPr id="3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41300" y="250825"/>
            <a:ext cx="8902700" cy="5857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74663" y="1119188"/>
            <a:ext cx="8229600" cy="504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Cliquez</a:t>
            </a:r>
            <a:r>
              <a:rPr lang="en-GB" dirty="0" smtClean="0"/>
              <a:t> pour modifier les styles du </a:t>
            </a:r>
            <a:r>
              <a:rPr lang="en-GB" dirty="0" err="1" smtClean="0"/>
              <a:t>texte</a:t>
            </a:r>
            <a:r>
              <a:rPr lang="en-GB" dirty="0" smtClean="0"/>
              <a:t> du masque</a:t>
            </a:r>
          </a:p>
          <a:p>
            <a:pPr lvl="1"/>
            <a:r>
              <a:rPr lang="en-GB" dirty="0" err="1" smtClean="0"/>
              <a:t>Deuxième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  <a:p>
            <a:pPr lvl="2"/>
            <a:r>
              <a:rPr lang="en-GB" dirty="0" err="1" smtClean="0"/>
              <a:t>Troisième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  <a:p>
            <a:pPr lvl="3"/>
            <a:r>
              <a:rPr lang="en-GB" dirty="0" err="1" smtClean="0"/>
              <a:t>Quatrième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  <a:p>
            <a:pPr lvl="4"/>
            <a:r>
              <a:rPr lang="en-GB" dirty="0" err="1" smtClean="0"/>
              <a:t>Cinquième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</p:txBody>
      </p:sp>
      <p:sp>
        <p:nvSpPr>
          <p:cNvPr id="1028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85775" y="257175"/>
            <a:ext cx="82296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et modifiez le titre</a:t>
            </a:r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453188"/>
            <a:ext cx="1101725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pPr>
              <a:defRPr/>
            </a:pPr>
            <a:fld id="{6C4F76D2-E9AE-45BB-86A1-6631A5C67EEF}" type="datetime1">
              <a:rPr lang="fr-FR" smtClean="0"/>
              <a:pPr>
                <a:defRPr/>
              </a:pPr>
              <a:t>04/05/2015</a:t>
            </a:fld>
            <a:endParaRPr lang="en-GB" dirty="0"/>
          </a:p>
        </p:txBody>
      </p:sp>
      <p:sp>
        <p:nvSpPr>
          <p:cNvPr id="12" name="Espace réservé du numéro de diapositive 5"/>
          <p:cNvSpPr>
            <a:spLocks/>
          </p:cNvSpPr>
          <p:nvPr/>
        </p:nvSpPr>
        <p:spPr bwMode="auto">
          <a:xfrm>
            <a:off x="250825" y="6438900"/>
            <a:ext cx="179388" cy="1793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57200">
              <a:defRPr/>
            </a:pPr>
            <a:fld id="{0B116F57-61B4-4AED-B456-79BE3187B5A1}" type="slidenum">
              <a:rPr lang="en-GB" sz="800" b="1" smtClean="0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57200">
                <a:defRPr/>
              </a:pPr>
              <a:t>‹#›</a:t>
            </a:fld>
            <a:endParaRPr lang="en-GB" sz="800" b="1" dirty="0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102407" name="Rectangle 7"/>
          <p:cNvSpPr>
            <a:spLocks noChangeArrowheads="1"/>
          </p:cNvSpPr>
          <p:nvPr/>
        </p:nvSpPr>
        <p:spPr bwMode="auto">
          <a:xfrm>
            <a:off x="3535363" y="6453188"/>
            <a:ext cx="409892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>
              <a:defRPr/>
            </a:pPr>
            <a:r>
              <a:rPr lang="en-GB" sz="800" b="1" dirty="0"/>
              <a:t>Air </a:t>
            </a:r>
            <a:r>
              <a:rPr lang="en-GB" sz="800" b="1" dirty="0" err="1"/>
              <a:t>Liquide</a:t>
            </a:r>
            <a:r>
              <a:rPr lang="en-GB" sz="800" b="1" dirty="0"/>
              <a:t>, world leader in gases for industry, health and the environment</a:t>
            </a:r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250825" y="6391275"/>
            <a:ext cx="7378700" cy="277813"/>
            <a:chOff x="158" y="4026"/>
            <a:chExt cx="4648" cy="175"/>
          </a:xfrm>
        </p:grpSpPr>
        <p:sp>
          <p:nvSpPr>
            <p:cNvPr id="102409" name="Line 9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02410" name="Line 10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02411" name="Line 11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02412" name="Line 12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</p:grpSp>
      <p:sp>
        <p:nvSpPr>
          <p:cNvPr id="10241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08138" y="6453188"/>
            <a:ext cx="1584325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pPr>
              <a:defRPr/>
            </a:pPr>
            <a:r>
              <a:rPr lang="en-GB" dirty="0" smtClean="0"/>
              <a:t>Qatar HeRU3 - </a:t>
            </a:r>
            <a:r>
              <a:rPr lang="en-GB" dirty="0" err="1" smtClean="0"/>
              <a:t>Barzan</a:t>
            </a:r>
            <a:endParaRPr lang="en-GB" dirty="0"/>
          </a:p>
        </p:txBody>
      </p:sp>
      <p:pic>
        <p:nvPicPr>
          <p:cNvPr id="1034" name="Picture 16" descr="logo ALGroup"/>
          <p:cNvPicPr>
            <a:picLocks noChangeAspect="1" noChangeArrowheads="1"/>
          </p:cNvPicPr>
          <p:nvPr userDrawn="1"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7812088" y="6348413"/>
            <a:ext cx="1096962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004" r:id="rId1"/>
    <p:sldLayoutId id="2147484962" r:id="rId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9pPr>
    </p:titleStyle>
    <p:bodyStyle>
      <a:lvl1pPr marL="271463" indent="-271463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Arial" charset="0"/>
        <a:buChar char="■"/>
        <a:tabLst>
          <a:tab pos="174625" algn="l"/>
        </a:tabLs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8288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Wingdings 2" pitchFamily="18" charset="2"/>
        <a:buChar char="¦"/>
        <a:tabLst>
          <a:tab pos="174625" algn="l"/>
        </a:tabLst>
        <a:defRPr>
          <a:solidFill>
            <a:schemeClr val="tx1"/>
          </a:solidFill>
          <a:latin typeface="+mn-lt"/>
        </a:defRPr>
      </a:lvl2pPr>
      <a:lvl3pPr marL="107791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■"/>
        <a:tabLst>
          <a:tab pos="174625" algn="l"/>
        </a:tabLst>
        <a:defRPr sz="1600">
          <a:solidFill>
            <a:schemeClr val="tx1"/>
          </a:solidFill>
          <a:latin typeface="+mn-lt"/>
        </a:defRPr>
      </a:lvl3pPr>
      <a:lvl4pPr marL="1436688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4pPr>
      <a:lvl5pPr marL="179546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5pPr>
      <a:lvl6pPr marL="22526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6pPr>
      <a:lvl7pPr marL="27098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7pPr>
      <a:lvl8pPr marL="31670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8pPr>
      <a:lvl9pPr marL="36242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41300" y="250825"/>
            <a:ext cx="8902700" cy="5857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05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74663" y="1119188"/>
            <a:ext cx="8229600" cy="504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modifier les styles du texte du masque</a:t>
            </a:r>
          </a:p>
          <a:p>
            <a:pPr lvl="1"/>
            <a:r>
              <a:rPr lang="en-GB" smtClean="0"/>
              <a:t>Deuxième niveau</a:t>
            </a:r>
          </a:p>
          <a:p>
            <a:pPr lvl="2"/>
            <a:r>
              <a:rPr lang="en-GB" smtClean="0"/>
              <a:t>Troisième niveau</a:t>
            </a:r>
          </a:p>
          <a:p>
            <a:pPr lvl="3"/>
            <a:r>
              <a:rPr lang="en-GB" smtClean="0"/>
              <a:t>Quatrième niveau</a:t>
            </a:r>
          </a:p>
          <a:p>
            <a:pPr lvl="4"/>
            <a:r>
              <a:rPr lang="en-GB" smtClean="0"/>
              <a:t>Cinquième niveau</a:t>
            </a:r>
          </a:p>
        </p:txBody>
      </p:sp>
      <p:sp>
        <p:nvSpPr>
          <p:cNvPr id="205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85775" y="257175"/>
            <a:ext cx="82296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et modifiez le titre</a:t>
            </a:r>
          </a:p>
        </p:txBody>
      </p:sp>
      <p:sp>
        <p:nvSpPr>
          <p:cNvPr id="10446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453188"/>
            <a:ext cx="1101725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pPr>
              <a:defRPr/>
            </a:pPr>
            <a:fld id="{4D233496-A8DA-475B-9F10-B9AF17E1989D}" type="datetime1">
              <a:rPr lang="fr-FR" smtClean="0"/>
              <a:pPr>
                <a:defRPr/>
              </a:pPr>
              <a:t>04/05/2015</a:t>
            </a:fld>
            <a:endParaRPr lang="en-GB"/>
          </a:p>
        </p:txBody>
      </p:sp>
      <p:sp>
        <p:nvSpPr>
          <p:cNvPr id="12" name="Espace réservé du numéro de diapositive 5"/>
          <p:cNvSpPr>
            <a:spLocks/>
          </p:cNvSpPr>
          <p:nvPr userDrawn="1"/>
        </p:nvSpPr>
        <p:spPr bwMode="auto">
          <a:xfrm>
            <a:off x="250825" y="6438900"/>
            <a:ext cx="179388" cy="1793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57200">
              <a:defRPr/>
            </a:pPr>
            <a:fld id="{FBFF52E3-AA57-4D40-9C07-6983ED1EC08B}" type="slidenum">
              <a:rPr lang="en-GB" sz="8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57200">
                <a:defRPr/>
              </a:pPr>
              <a:t>‹#›</a:t>
            </a:fld>
            <a:endParaRPr lang="en-GB" sz="800" b="1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104466" name="Rectangle 18"/>
          <p:cNvSpPr>
            <a:spLocks noChangeArrowheads="1"/>
          </p:cNvSpPr>
          <p:nvPr userDrawn="1"/>
        </p:nvSpPr>
        <p:spPr bwMode="auto">
          <a:xfrm>
            <a:off x="3535363" y="6453188"/>
            <a:ext cx="409892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>
              <a:defRPr/>
            </a:pPr>
            <a:r>
              <a:rPr lang="en-GB" sz="800" b="1"/>
              <a:t>Air Liquide, world leader in gases for industry, health and the environment</a:t>
            </a:r>
          </a:p>
        </p:txBody>
      </p:sp>
      <p:grpSp>
        <p:nvGrpSpPr>
          <p:cNvPr id="2056" name="Group 19"/>
          <p:cNvGrpSpPr>
            <a:grpSpLocks/>
          </p:cNvGrpSpPr>
          <p:nvPr userDrawn="1"/>
        </p:nvGrpSpPr>
        <p:grpSpPr bwMode="auto">
          <a:xfrm>
            <a:off x="250825" y="6391275"/>
            <a:ext cx="7378700" cy="277813"/>
            <a:chOff x="158" y="4026"/>
            <a:chExt cx="4648" cy="175"/>
          </a:xfrm>
        </p:grpSpPr>
        <p:sp>
          <p:nvSpPr>
            <p:cNvPr id="104468" name="Line 20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04469" name="Line 21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04470" name="Line 22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04471" name="Line 23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</p:grpSp>
      <p:sp>
        <p:nvSpPr>
          <p:cNvPr id="10447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08138" y="6453188"/>
            <a:ext cx="1584325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  <p:pic>
        <p:nvPicPr>
          <p:cNvPr id="2058" name="Picture 25" descr="logo ALGroup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812088" y="6348413"/>
            <a:ext cx="1096962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9pPr>
    </p:titleStyle>
    <p:bodyStyle>
      <a:lvl1pPr marL="271463" indent="-271463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Arial" charset="0"/>
        <a:buChar char="■"/>
        <a:tabLst>
          <a:tab pos="174625" algn="l"/>
        </a:tabLs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8288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Wingdings 2" pitchFamily="18" charset="2"/>
        <a:buChar char="¦"/>
        <a:tabLst>
          <a:tab pos="174625" algn="l"/>
        </a:tabLst>
        <a:defRPr>
          <a:solidFill>
            <a:schemeClr val="tx1"/>
          </a:solidFill>
          <a:latin typeface="+mn-lt"/>
        </a:defRPr>
      </a:lvl2pPr>
      <a:lvl3pPr marL="107791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■"/>
        <a:tabLst>
          <a:tab pos="174625" algn="l"/>
        </a:tabLst>
        <a:defRPr sz="1600">
          <a:solidFill>
            <a:schemeClr val="tx1"/>
          </a:solidFill>
          <a:latin typeface="+mn-lt"/>
        </a:defRPr>
      </a:lvl3pPr>
      <a:lvl4pPr marL="1436688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4pPr>
      <a:lvl5pPr marL="179546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5pPr>
      <a:lvl6pPr marL="22526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6pPr>
      <a:lvl7pPr marL="27098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7pPr>
      <a:lvl8pPr marL="31670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8pPr>
      <a:lvl9pPr marL="36242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41300" y="250825"/>
            <a:ext cx="8902700" cy="5857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099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74663" y="1119188"/>
            <a:ext cx="8229600" cy="504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modifier les styles du texte du masque</a:t>
            </a:r>
          </a:p>
          <a:p>
            <a:pPr lvl="1"/>
            <a:r>
              <a:rPr lang="en-GB" smtClean="0"/>
              <a:t>Deuxième niveau</a:t>
            </a:r>
          </a:p>
          <a:p>
            <a:pPr lvl="2"/>
            <a:r>
              <a:rPr lang="en-GB" smtClean="0"/>
              <a:t>Troisième niveau</a:t>
            </a:r>
          </a:p>
          <a:p>
            <a:pPr lvl="3"/>
            <a:r>
              <a:rPr lang="en-GB" smtClean="0"/>
              <a:t>Quatrième niveau</a:t>
            </a:r>
          </a:p>
          <a:p>
            <a:pPr lvl="4"/>
            <a:r>
              <a:rPr lang="en-GB" smtClean="0"/>
              <a:t>Cinquième niveau</a:t>
            </a:r>
          </a:p>
        </p:txBody>
      </p:sp>
      <p:sp>
        <p:nvSpPr>
          <p:cNvPr id="410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85775" y="257175"/>
            <a:ext cx="82296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et modifiez le titre</a:t>
            </a:r>
          </a:p>
        </p:txBody>
      </p:sp>
      <p:sp>
        <p:nvSpPr>
          <p:cNvPr id="76829" name="Rectangle 2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453188"/>
            <a:ext cx="1101725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pPr>
              <a:defRPr/>
            </a:pPr>
            <a:fld id="{094F21ED-BD55-42C7-B9E8-CF3537908F9A}" type="datetime1">
              <a:rPr lang="fr-FR" smtClean="0"/>
              <a:pPr>
                <a:defRPr/>
              </a:pPr>
              <a:t>04/05/2015</a:t>
            </a:fld>
            <a:endParaRPr lang="en-GB"/>
          </a:p>
        </p:txBody>
      </p:sp>
      <p:sp>
        <p:nvSpPr>
          <p:cNvPr id="12" name="Espace réservé du numéro de diapositive 5"/>
          <p:cNvSpPr>
            <a:spLocks/>
          </p:cNvSpPr>
          <p:nvPr userDrawn="1"/>
        </p:nvSpPr>
        <p:spPr bwMode="auto">
          <a:xfrm>
            <a:off x="250825" y="6438900"/>
            <a:ext cx="179388" cy="1793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57200">
              <a:defRPr/>
            </a:pPr>
            <a:fld id="{88264413-2748-485A-B27F-F3E9193C7652}" type="slidenum">
              <a:rPr lang="en-GB" sz="8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57200">
                <a:defRPr/>
              </a:pPr>
              <a:t>‹#›</a:t>
            </a:fld>
            <a:endParaRPr lang="en-GB" sz="800" b="1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76831" name="Rectangle 31"/>
          <p:cNvSpPr>
            <a:spLocks noChangeArrowheads="1"/>
          </p:cNvSpPr>
          <p:nvPr userDrawn="1"/>
        </p:nvSpPr>
        <p:spPr bwMode="auto">
          <a:xfrm>
            <a:off x="3535363" y="6453188"/>
            <a:ext cx="409892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>
              <a:defRPr/>
            </a:pPr>
            <a:r>
              <a:rPr lang="en-GB" sz="800" b="1"/>
              <a:t>Air Liquide, world leader in gases for industry, health and the environment</a:t>
            </a:r>
          </a:p>
        </p:txBody>
      </p:sp>
      <p:grpSp>
        <p:nvGrpSpPr>
          <p:cNvPr id="4104" name="Group 32"/>
          <p:cNvGrpSpPr>
            <a:grpSpLocks/>
          </p:cNvGrpSpPr>
          <p:nvPr userDrawn="1"/>
        </p:nvGrpSpPr>
        <p:grpSpPr bwMode="auto">
          <a:xfrm>
            <a:off x="250825" y="6391275"/>
            <a:ext cx="7378700" cy="277813"/>
            <a:chOff x="158" y="4026"/>
            <a:chExt cx="4648" cy="175"/>
          </a:xfrm>
        </p:grpSpPr>
        <p:sp>
          <p:nvSpPr>
            <p:cNvPr id="76833" name="Line 33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6834" name="Line 34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6835" name="Line 35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6836" name="Line 36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</p:grpSp>
      <p:sp>
        <p:nvSpPr>
          <p:cNvPr id="76837" name="Rectangle 3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08138" y="6453188"/>
            <a:ext cx="1584325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  <p:pic>
        <p:nvPicPr>
          <p:cNvPr id="4106" name="Picture 38" descr="logo ALGroup"/>
          <p:cNvPicPr>
            <a:picLocks noChangeAspect="1" noChangeArrowheads="1"/>
          </p:cNvPicPr>
          <p:nvPr userDrawn="1"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7812088" y="6348413"/>
            <a:ext cx="1096962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007" r:id="rId1"/>
    <p:sldLayoutId id="2147484994" r:id="rId2"/>
    <p:sldLayoutId id="2147484995" r:id="rId3"/>
    <p:sldLayoutId id="2147484996" r:id="rId4"/>
    <p:sldLayoutId id="2147484997" r:id="rId5"/>
    <p:sldLayoutId id="2147484998" r:id="rId6"/>
    <p:sldLayoutId id="2147484999" r:id="rId7"/>
    <p:sldLayoutId id="2147485000" r:id="rId8"/>
    <p:sldLayoutId id="2147485001" r:id="rId9"/>
    <p:sldLayoutId id="2147485002" r:id="rId10"/>
    <p:sldLayoutId id="2147485003" r:id="rId11"/>
    <p:sldLayoutId id="2147485008" r:id="rId12"/>
    <p:sldLayoutId id="2147485009" r:id="rId13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9pPr>
    </p:titleStyle>
    <p:bodyStyle>
      <a:lvl1pPr marL="271463" indent="-271463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Arial" charset="0"/>
        <a:buChar char="■"/>
        <a:tabLst>
          <a:tab pos="174625" algn="l"/>
        </a:tabLs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8288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Wingdings 2" pitchFamily="18" charset="2"/>
        <a:buChar char="¦"/>
        <a:tabLst>
          <a:tab pos="174625" algn="l"/>
        </a:tabLst>
        <a:defRPr>
          <a:solidFill>
            <a:schemeClr val="tx1"/>
          </a:solidFill>
          <a:latin typeface="+mn-lt"/>
        </a:defRPr>
      </a:lvl2pPr>
      <a:lvl3pPr marL="107791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■"/>
        <a:tabLst>
          <a:tab pos="174625" algn="l"/>
        </a:tabLst>
        <a:defRPr sz="1600">
          <a:solidFill>
            <a:schemeClr val="tx1"/>
          </a:solidFill>
          <a:latin typeface="+mn-lt"/>
        </a:defRPr>
      </a:lvl3pPr>
      <a:lvl4pPr marL="1436688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4pPr>
      <a:lvl5pPr marL="179546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5pPr>
      <a:lvl6pPr marL="22526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6pPr>
      <a:lvl7pPr marL="27098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7pPr>
      <a:lvl8pPr marL="31670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8pPr>
      <a:lvl9pPr marL="36242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A73C7-E861-46B4-94DF-409648ED2430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6F98A-E33F-4654-9D22-DE31A7D76E66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23" r:id="rId1"/>
    <p:sldLayoutId id="2147485024" r:id="rId2"/>
    <p:sldLayoutId id="2147485025" r:id="rId3"/>
    <p:sldLayoutId id="2147485026" r:id="rId4"/>
    <p:sldLayoutId id="2147485027" r:id="rId5"/>
    <p:sldLayoutId id="2147485028" r:id="rId6"/>
    <p:sldLayoutId id="2147485029" r:id="rId7"/>
    <p:sldLayoutId id="2147485030" r:id="rId8"/>
    <p:sldLayoutId id="2147485031" r:id="rId9"/>
    <p:sldLayoutId id="2147485032" r:id="rId10"/>
    <p:sldLayoutId id="2147485033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3D402-AEEF-47FE-A354-AF1ABCD1EF21}" type="datetime1">
              <a:rPr lang="fr-FR" smtClean="0"/>
              <a:pPr/>
              <a:t>04/05/2015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C0AF7-98FF-40F5-870D-7577B7FB83B9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11" r:id="rId1"/>
    <p:sldLayoutId id="2147485012" r:id="rId2"/>
    <p:sldLayoutId id="2147485013" r:id="rId3"/>
    <p:sldLayoutId id="2147485014" r:id="rId4"/>
    <p:sldLayoutId id="2147485015" r:id="rId5"/>
    <p:sldLayoutId id="2147485016" r:id="rId6"/>
    <p:sldLayoutId id="2147485017" r:id="rId7"/>
    <p:sldLayoutId id="2147485018" r:id="rId8"/>
    <p:sldLayoutId id="2147485019" r:id="rId9"/>
    <p:sldLayoutId id="2147485020" r:id="rId10"/>
    <p:sldLayoutId id="2147485021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Large Helium Refrigeration</a:t>
            </a:r>
            <a:endParaRPr lang="en-GB" dirty="0" smtClean="0"/>
          </a:p>
        </p:txBody>
      </p:sp>
      <p:sp>
        <p:nvSpPr>
          <p:cNvPr id="9219" name="Rectangle 10"/>
          <p:cNvSpPr>
            <a:spLocks noGrp="1"/>
          </p:cNvSpPr>
          <p:nvPr>
            <p:ph type="subTitle" idx="1"/>
          </p:nvPr>
        </p:nvSpPr>
        <p:spPr>
          <a:xfrm>
            <a:off x="1042988" y="2409825"/>
            <a:ext cx="7489452" cy="659135"/>
          </a:xfrm>
        </p:spPr>
        <p:txBody>
          <a:bodyPr/>
          <a:lstStyle/>
          <a:p>
            <a:r>
              <a:rPr lang="en-GB" sz="3200" dirty="0" smtClean="0"/>
              <a:t>Oil Flooded Screw Compressors</a:t>
            </a:r>
          </a:p>
        </p:txBody>
      </p:sp>
      <p:sp>
        <p:nvSpPr>
          <p:cNvPr id="6" name="Espace réservé de la date 3"/>
          <p:cNvSpPr txBox="1">
            <a:spLocks/>
          </p:cNvSpPr>
          <p:nvPr/>
        </p:nvSpPr>
        <p:spPr>
          <a:xfrm>
            <a:off x="622945" y="6430665"/>
            <a:ext cx="1101725" cy="1666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5360F18-C454-4D38-BD36-3D8CCCB188B3}" type="datetime1">
              <a: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04/05/2015</a:t>
            </a:fld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Espace réservé du pied de page 4"/>
          <p:cNvSpPr txBox="1">
            <a:spLocks/>
          </p:cNvSpPr>
          <p:nvPr/>
        </p:nvSpPr>
        <p:spPr>
          <a:xfrm>
            <a:off x="1763539" y="6430517"/>
            <a:ext cx="1584325" cy="1666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Warm Compression Station </a:t>
            </a:r>
            <a:r>
              <a:rPr lang="fr-FR" dirty="0" err="1" smtClean="0"/>
              <a:t>Overview</a:t>
            </a:r>
            <a:endParaRPr lang="fr-FR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360F18-C454-4D38-BD36-3D8CCCB188B3}" type="datetime1">
              <a:rPr lang="fr-FR" smtClean="0"/>
              <a:pPr>
                <a:defRPr/>
              </a:pPr>
              <a:t>04/05/2015</a:t>
            </a:fld>
            <a:endParaRPr lang="en-GB" dirty="0"/>
          </a:p>
        </p:txBody>
      </p:sp>
      <p:sp>
        <p:nvSpPr>
          <p:cNvPr id="6" name="Espace réservé du pied de page 4"/>
          <p:cNvSpPr txBox="1">
            <a:spLocks/>
          </p:cNvSpPr>
          <p:nvPr/>
        </p:nvSpPr>
        <p:spPr>
          <a:xfrm>
            <a:off x="4055963" y="6340575"/>
            <a:ext cx="1584325" cy="1666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0" y="908720"/>
            <a:ext cx="86409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warm compression system is used to compress pure helium from 1,05 bar abs to around 20 bars, and is composed of :</a:t>
            </a:r>
          </a:p>
          <a:p>
            <a:endParaRPr lang="en-US" dirty="0"/>
          </a:p>
        </p:txBody>
      </p:sp>
      <p:sp>
        <p:nvSpPr>
          <p:cNvPr id="121" name="Rectangle 2"/>
          <p:cNvSpPr>
            <a:spLocks noChangeArrowheads="1"/>
          </p:cNvSpPr>
          <p:nvPr/>
        </p:nvSpPr>
        <p:spPr bwMode="auto">
          <a:xfrm>
            <a:off x="3923928" y="1891258"/>
            <a:ext cx="5074096" cy="1524000"/>
          </a:xfrm>
          <a:prstGeom prst="rect">
            <a:avLst/>
          </a:prstGeom>
          <a:solidFill>
            <a:srgbClr val="808080">
              <a:alpha val="10001"/>
            </a:srgbClr>
          </a:solidFill>
          <a:ln w="9525">
            <a:solidFill>
              <a:srgbClr val="000000"/>
            </a:solidFill>
            <a:prstDash val="dashDot"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122" name="Group 3"/>
          <p:cNvGrpSpPr>
            <a:grpSpLocks/>
          </p:cNvGrpSpPr>
          <p:nvPr/>
        </p:nvGrpSpPr>
        <p:grpSpPr bwMode="auto">
          <a:xfrm>
            <a:off x="6864424" y="4581414"/>
            <a:ext cx="1163760" cy="915057"/>
            <a:chOff x="1056" y="2566"/>
            <a:chExt cx="953" cy="794"/>
          </a:xfrm>
        </p:grpSpPr>
        <p:sp>
          <p:nvSpPr>
            <p:cNvPr id="123" name="Rectangle 4"/>
            <p:cNvSpPr>
              <a:spLocks noChangeArrowheads="1"/>
            </p:cNvSpPr>
            <p:nvPr/>
          </p:nvSpPr>
          <p:spPr bwMode="auto">
            <a:xfrm>
              <a:off x="1056" y="2736"/>
              <a:ext cx="953" cy="624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4" name="Text Box 5"/>
            <p:cNvSpPr txBox="1">
              <a:spLocks noChangeArrowheads="1"/>
            </p:cNvSpPr>
            <p:nvPr/>
          </p:nvSpPr>
          <p:spPr bwMode="auto">
            <a:xfrm>
              <a:off x="1361" y="2566"/>
              <a:ext cx="432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ORS</a:t>
              </a:r>
            </a:p>
          </p:txBody>
        </p:sp>
        <p:grpSp>
          <p:nvGrpSpPr>
            <p:cNvPr id="125" name="Group 6"/>
            <p:cNvGrpSpPr>
              <a:grpSpLocks/>
            </p:cNvGrpSpPr>
            <p:nvPr/>
          </p:nvGrpSpPr>
          <p:grpSpPr bwMode="auto">
            <a:xfrm>
              <a:off x="1104" y="2784"/>
              <a:ext cx="720" cy="528"/>
              <a:chOff x="3840" y="2400"/>
              <a:chExt cx="1392" cy="960"/>
            </a:xfrm>
          </p:grpSpPr>
          <p:sp>
            <p:nvSpPr>
              <p:cNvPr id="126" name="AutoShape 7" descr="Treillis blanc"/>
              <p:cNvSpPr>
                <a:spLocks noChangeArrowheads="1"/>
              </p:cNvSpPr>
              <p:nvPr/>
            </p:nvSpPr>
            <p:spPr bwMode="auto">
              <a:xfrm>
                <a:off x="3840" y="2400"/>
                <a:ext cx="192" cy="960"/>
              </a:xfrm>
              <a:prstGeom prst="roundRect">
                <a:avLst>
                  <a:gd name="adj" fmla="val 16667"/>
                </a:avLst>
              </a:prstGeom>
              <a:pattFill prst="openDmnd">
                <a:fgClr>
                  <a:srgbClr val="00000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27" name="AutoShape 8" descr="Treillis blanc"/>
              <p:cNvSpPr>
                <a:spLocks noChangeArrowheads="1"/>
              </p:cNvSpPr>
              <p:nvPr/>
            </p:nvSpPr>
            <p:spPr bwMode="auto">
              <a:xfrm>
                <a:off x="4080" y="2400"/>
                <a:ext cx="192" cy="960"/>
              </a:xfrm>
              <a:prstGeom prst="roundRect">
                <a:avLst>
                  <a:gd name="adj" fmla="val 16667"/>
                </a:avLst>
              </a:prstGeom>
              <a:pattFill prst="openDmnd">
                <a:fgClr>
                  <a:srgbClr val="00000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28" name="AutoShape 9" descr="Treillis blanc"/>
              <p:cNvSpPr>
                <a:spLocks noChangeArrowheads="1"/>
              </p:cNvSpPr>
              <p:nvPr/>
            </p:nvSpPr>
            <p:spPr bwMode="auto">
              <a:xfrm>
                <a:off x="4320" y="2400"/>
                <a:ext cx="192" cy="960"/>
              </a:xfrm>
              <a:prstGeom prst="roundRect">
                <a:avLst>
                  <a:gd name="adj" fmla="val 16667"/>
                </a:avLst>
              </a:prstGeom>
              <a:pattFill prst="openDmnd">
                <a:fgClr>
                  <a:srgbClr val="00000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29" name="AutoShape 10" descr="Grands confettis"/>
              <p:cNvSpPr>
                <a:spLocks noChangeArrowheads="1"/>
              </p:cNvSpPr>
              <p:nvPr/>
            </p:nvSpPr>
            <p:spPr bwMode="auto">
              <a:xfrm>
                <a:off x="4608" y="2400"/>
                <a:ext cx="624" cy="960"/>
              </a:xfrm>
              <a:prstGeom prst="roundRect">
                <a:avLst>
                  <a:gd name="adj" fmla="val 16667"/>
                </a:avLst>
              </a:prstGeom>
              <a:pattFill prst="lgConfetti">
                <a:fgClr>
                  <a:srgbClr val="00000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130" name="Group 11"/>
          <p:cNvGrpSpPr>
            <a:grpSpLocks/>
          </p:cNvGrpSpPr>
          <p:nvPr/>
        </p:nvGrpSpPr>
        <p:grpSpPr bwMode="auto">
          <a:xfrm>
            <a:off x="4762872" y="4310608"/>
            <a:ext cx="457200" cy="466725"/>
            <a:chOff x="2448" y="576"/>
            <a:chExt cx="384" cy="384"/>
          </a:xfrm>
        </p:grpSpPr>
        <p:sp>
          <p:nvSpPr>
            <p:cNvPr id="131" name="Oval 12"/>
            <p:cNvSpPr>
              <a:spLocks noChangeArrowheads="1"/>
            </p:cNvSpPr>
            <p:nvPr/>
          </p:nvSpPr>
          <p:spPr bwMode="auto">
            <a:xfrm>
              <a:off x="2448" y="576"/>
              <a:ext cx="384" cy="38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2" name="AutoShape 13"/>
            <p:cNvSpPr>
              <a:spLocks noChangeArrowheads="1"/>
            </p:cNvSpPr>
            <p:nvPr/>
          </p:nvSpPr>
          <p:spPr bwMode="auto">
            <a:xfrm rot="5400000">
              <a:off x="2544" y="624"/>
              <a:ext cx="288" cy="288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33" name="Group 14"/>
          <p:cNvGrpSpPr>
            <a:grpSpLocks/>
          </p:cNvGrpSpPr>
          <p:nvPr/>
        </p:nvGrpSpPr>
        <p:grpSpPr bwMode="auto">
          <a:xfrm>
            <a:off x="6067499" y="4310608"/>
            <a:ext cx="457200" cy="466725"/>
            <a:chOff x="2448" y="576"/>
            <a:chExt cx="384" cy="384"/>
          </a:xfrm>
        </p:grpSpPr>
        <p:sp>
          <p:nvSpPr>
            <p:cNvPr id="134" name="Oval 15"/>
            <p:cNvSpPr>
              <a:spLocks noChangeArrowheads="1"/>
            </p:cNvSpPr>
            <p:nvPr/>
          </p:nvSpPr>
          <p:spPr bwMode="auto">
            <a:xfrm>
              <a:off x="2448" y="576"/>
              <a:ext cx="384" cy="38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5" name="AutoShape 16"/>
            <p:cNvSpPr>
              <a:spLocks noChangeArrowheads="1"/>
            </p:cNvSpPr>
            <p:nvPr/>
          </p:nvSpPr>
          <p:spPr bwMode="auto">
            <a:xfrm rot="5400000">
              <a:off x="2544" y="624"/>
              <a:ext cx="288" cy="288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cxnSp>
        <p:nvCxnSpPr>
          <p:cNvPr id="136" name="AutoShape 17"/>
          <p:cNvCxnSpPr>
            <a:cxnSpLocks noChangeShapeType="1"/>
            <a:stCxn id="132" idx="0"/>
            <a:endCxn id="134" idx="2"/>
          </p:cNvCxnSpPr>
          <p:nvPr/>
        </p:nvCxnSpPr>
        <p:spPr bwMode="auto">
          <a:xfrm>
            <a:off x="5220072" y="4543971"/>
            <a:ext cx="847427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137" name="AutoShape 18"/>
          <p:cNvCxnSpPr>
            <a:cxnSpLocks noChangeShapeType="1"/>
            <a:stCxn id="155" idx="1"/>
            <a:endCxn id="223" idx="1"/>
          </p:cNvCxnSpPr>
          <p:nvPr/>
        </p:nvCxnSpPr>
        <p:spPr bwMode="auto">
          <a:xfrm rot="10800000">
            <a:off x="4305672" y="4542108"/>
            <a:ext cx="1994520" cy="1484901"/>
          </a:xfrm>
          <a:prstGeom prst="bentConnector3">
            <a:avLst>
              <a:gd name="adj1" fmla="val 111461"/>
            </a:avLst>
          </a:prstGeom>
          <a:noFill/>
          <a:ln w="28575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38" name="AutoShape 19"/>
          <p:cNvCxnSpPr>
            <a:cxnSpLocks noChangeShapeType="1"/>
            <a:stCxn id="135" idx="0"/>
            <a:endCxn id="126" idx="0"/>
          </p:cNvCxnSpPr>
          <p:nvPr/>
        </p:nvCxnSpPr>
        <p:spPr bwMode="auto">
          <a:xfrm>
            <a:off x="6524699" y="4543971"/>
            <a:ext cx="458788" cy="288925"/>
          </a:xfrm>
          <a:prstGeom prst="bentConnector2">
            <a:avLst/>
          </a:prstGeom>
          <a:noFill/>
          <a:ln w="28575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39" name="AutoShape 20"/>
          <p:cNvCxnSpPr>
            <a:cxnSpLocks noChangeShapeType="1"/>
            <a:stCxn id="123" idx="3"/>
            <a:endCxn id="152" idx="3"/>
          </p:cNvCxnSpPr>
          <p:nvPr/>
        </p:nvCxnSpPr>
        <p:spPr bwMode="auto">
          <a:xfrm>
            <a:off x="8028384" y="5136902"/>
            <a:ext cx="253008" cy="829146"/>
          </a:xfrm>
          <a:prstGeom prst="bentConnector3">
            <a:avLst>
              <a:gd name="adj1" fmla="val 190353"/>
            </a:avLst>
          </a:prstGeom>
          <a:noFill/>
          <a:ln w="28575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40" name="AutoShape 21"/>
          <p:cNvCxnSpPr>
            <a:cxnSpLocks noChangeShapeType="1"/>
            <a:stCxn id="132" idx="0"/>
            <a:endCxn id="168" idx="3"/>
          </p:cNvCxnSpPr>
          <p:nvPr/>
        </p:nvCxnSpPr>
        <p:spPr bwMode="auto">
          <a:xfrm flipV="1">
            <a:off x="5220072" y="2977108"/>
            <a:ext cx="432048" cy="1566863"/>
          </a:xfrm>
          <a:prstGeom prst="bentConnector3">
            <a:avLst>
              <a:gd name="adj1" fmla="val 152911"/>
            </a:avLst>
          </a:prstGeom>
          <a:noFill/>
          <a:ln w="28575">
            <a:solidFill>
              <a:srgbClr val="000000"/>
            </a:solidFill>
            <a:prstDash val="sysDot"/>
            <a:miter lim="800000"/>
            <a:headEnd/>
            <a:tailEnd type="triangle" w="med" len="med"/>
          </a:ln>
          <a:effectLst/>
        </p:spPr>
      </p:cxnSp>
      <p:cxnSp>
        <p:nvCxnSpPr>
          <p:cNvPr id="141" name="AutoShape 22"/>
          <p:cNvCxnSpPr>
            <a:cxnSpLocks noChangeShapeType="1"/>
            <a:stCxn id="179" idx="2"/>
            <a:endCxn id="131" idx="2"/>
          </p:cNvCxnSpPr>
          <p:nvPr/>
        </p:nvCxnSpPr>
        <p:spPr bwMode="auto">
          <a:xfrm rot="10800000" flipV="1">
            <a:off x="4762872" y="3007587"/>
            <a:ext cx="52268" cy="1536383"/>
          </a:xfrm>
          <a:prstGeom prst="bentConnector3">
            <a:avLst>
              <a:gd name="adj1" fmla="val 537361"/>
            </a:avLst>
          </a:prstGeom>
          <a:noFill/>
          <a:ln w="28575">
            <a:solidFill>
              <a:srgbClr val="000000"/>
            </a:solidFill>
            <a:prstDash val="sysDot"/>
            <a:miter lim="800000"/>
            <a:headEnd/>
            <a:tailEnd type="triangle" w="med" len="med"/>
          </a:ln>
          <a:effectLst/>
        </p:spPr>
      </p:cxnSp>
      <p:cxnSp>
        <p:nvCxnSpPr>
          <p:cNvPr id="142" name="AutoShape 23"/>
          <p:cNvCxnSpPr>
            <a:cxnSpLocks noChangeShapeType="1"/>
            <a:stCxn id="123" idx="3"/>
            <a:endCxn id="208" idx="3"/>
          </p:cNvCxnSpPr>
          <p:nvPr/>
        </p:nvCxnSpPr>
        <p:spPr bwMode="auto">
          <a:xfrm flipH="1" flipV="1">
            <a:off x="6864424" y="2977108"/>
            <a:ext cx="1163960" cy="2159794"/>
          </a:xfrm>
          <a:prstGeom prst="bentConnector3">
            <a:avLst>
              <a:gd name="adj1" fmla="val -19640"/>
            </a:avLst>
          </a:prstGeom>
          <a:noFill/>
          <a:ln w="28575">
            <a:solidFill>
              <a:srgbClr val="000000"/>
            </a:solidFill>
            <a:prstDash val="sysDot"/>
            <a:miter lim="800000"/>
            <a:headEnd/>
            <a:tailEnd type="triangle" w="med" len="med"/>
          </a:ln>
          <a:effectLst/>
        </p:spPr>
      </p:cxnSp>
      <p:cxnSp>
        <p:nvCxnSpPr>
          <p:cNvPr id="143" name="AutoShape 24"/>
          <p:cNvCxnSpPr>
            <a:cxnSpLocks noChangeShapeType="1"/>
            <a:stCxn id="215" idx="2"/>
            <a:endCxn id="168" idx="3"/>
          </p:cNvCxnSpPr>
          <p:nvPr/>
        </p:nvCxnSpPr>
        <p:spPr bwMode="auto">
          <a:xfrm rot="10800000">
            <a:off x="5652120" y="2977109"/>
            <a:ext cx="375324" cy="2095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000000"/>
            </a:solidFill>
            <a:prstDash val="sysDot"/>
            <a:miter lim="800000"/>
            <a:headEnd/>
            <a:tailEnd type="triangle" w="med" len="med"/>
          </a:ln>
          <a:effectLst/>
        </p:spPr>
      </p:cxnSp>
      <p:cxnSp>
        <p:nvCxnSpPr>
          <p:cNvPr id="144" name="AutoShape 25"/>
          <p:cNvCxnSpPr>
            <a:cxnSpLocks noChangeShapeType="1"/>
            <a:stCxn id="123" idx="3"/>
            <a:endCxn id="186" idx="3"/>
          </p:cNvCxnSpPr>
          <p:nvPr/>
        </p:nvCxnSpPr>
        <p:spPr bwMode="auto">
          <a:xfrm flipH="1" flipV="1">
            <a:off x="5652120" y="2577058"/>
            <a:ext cx="2376264" cy="2559844"/>
          </a:xfrm>
          <a:prstGeom prst="bentConnector3">
            <a:avLst>
              <a:gd name="adj1" fmla="val -9620"/>
            </a:avLst>
          </a:prstGeom>
          <a:noFill/>
          <a:ln w="28575">
            <a:solidFill>
              <a:srgbClr val="000000"/>
            </a:solidFill>
            <a:prstDash val="sysDot"/>
            <a:miter lim="800000"/>
            <a:headEnd/>
            <a:tailEnd type="triangle" w="med" len="med"/>
          </a:ln>
          <a:effectLst/>
        </p:spPr>
      </p:cxnSp>
      <p:cxnSp>
        <p:nvCxnSpPr>
          <p:cNvPr id="145" name="AutoShape 26"/>
          <p:cNvCxnSpPr>
            <a:cxnSpLocks noChangeShapeType="1"/>
            <a:stCxn id="193" idx="2"/>
            <a:endCxn id="223" idx="1"/>
          </p:cNvCxnSpPr>
          <p:nvPr/>
        </p:nvCxnSpPr>
        <p:spPr bwMode="auto">
          <a:xfrm rot="10800000" flipV="1">
            <a:off x="4305672" y="2598013"/>
            <a:ext cx="509468" cy="1944094"/>
          </a:xfrm>
          <a:prstGeom prst="bentConnector3">
            <a:avLst>
              <a:gd name="adj1" fmla="val 144870"/>
            </a:avLst>
          </a:prstGeom>
          <a:noFill/>
          <a:ln w="28575">
            <a:solidFill>
              <a:srgbClr val="000000"/>
            </a:solidFill>
            <a:prstDash val="sysDot"/>
            <a:miter lim="800000"/>
            <a:headEnd/>
            <a:tailEnd type="triangle" w="med" len="med"/>
          </a:ln>
          <a:effectLst/>
        </p:spPr>
      </p:cxnSp>
      <p:cxnSp>
        <p:nvCxnSpPr>
          <p:cNvPr id="146" name="AutoShape 27"/>
          <p:cNvCxnSpPr>
            <a:cxnSpLocks noChangeShapeType="1"/>
            <a:stCxn id="154" idx="1"/>
            <a:endCxn id="134" idx="2"/>
          </p:cNvCxnSpPr>
          <p:nvPr/>
        </p:nvCxnSpPr>
        <p:spPr bwMode="auto">
          <a:xfrm rot="10800000">
            <a:off x="6067500" y="4543972"/>
            <a:ext cx="232693" cy="1239197"/>
          </a:xfrm>
          <a:prstGeom prst="bentConnector3">
            <a:avLst>
              <a:gd name="adj1" fmla="val 198241"/>
            </a:avLst>
          </a:prstGeom>
          <a:noFill/>
          <a:ln w="28575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grpSp>
        <p:nvGrpSpPr>
          <p:cNvPr id="147" name="Group 28"/>
          <p:cNvGrpSpPr>
            <a:grpSpLocks/>
          </p:cNvGrpSpPr>
          <p:nvPr/>
        </p:nvGrpSpPr>
        <p:grpSpPr bwMode="auto">
          <a:xfrm>
            <a:off x="6300192" y="5661248"/>
            <a:ext cx="1981200" cy="609600"/>
            <a:chOff x="3024" y="3744"/>
            <a:chExt cx="1392" cy="480"/>
          </a:xfrm>
        </p:grpSpPr>
        <p:graphicFrame>
          <p:nvGraphicFramePr>
            <p:cNvPr id="148" name="Object 29"/>
            <p:cNvGraphicFramePr>
              <a:graphicFrameLocks noChangeAspect="1"/>
            </p:cNvGraphicFramePr>
            <p:nvPr/>
          </p:nvGraphicFramePr>
          <p:xfrm>
            <a:off x="3072" y="4012"/>
            <a:ext cx="576" cy="182"/>
          </p:xfrm>
          <a:graphic>
            <a:graphicData uri="http://schemas.openxmlformats.org/presentationml/2006/ole">
              <p:oleObj spid="_x0000_s1027" name="Picture" r:id="rId3" imgW="11795760" imgH="3678936" progId="Word.Picture.8">
                <p:embed/>
              </p:oleObj>
            </a:graphicData>
          </a:graphic>
        </p:graphicFrame>
        <p:sp>
          <p:nvSpPr>
            <p:cNvPr id="149" name="Text Box 30"/>
            <p:cNvSpPr txBox="1">
              <a:spLocks noChangeArrowheads="1"/>
            </p:cNvSpPr>
            <p:nvPr/>
          </p:nvSpPr>
          <p:spPr bwMode="auto">
            <a:xfrm>
              <a:off x="3504" y="3744"/>
              <a:ext cx="912" cy="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1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Refrigerator</a:t>
              </a:r>
            </a:p>
          </p:txBody>
        </p:sp>
        <p:sp>
          <p:nvSpPr>
            <p:cNvPr id="150" name="Rectangle 31"/>
            <p:cNvSpPr>
              <a:spLocks noChangeArrowheads="1"/>
            </p:cNvSpPr>
            <p:nvPr/>
          </p:nvSpPr>
          <p:spPr bwMode="auto">
            <a:xfrm>
              <a:off x="3024" y="3744"/>
              <a:ext cx="1392" cy="4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1" name="Rectangle 32"/>
            <p:cNvSpPr>
              <a:spLocks noChangeArrowheads="1"/>
            </p:cNvSpPr>
            <p:nvPr/>
          </p:nvSpPr>
          <p:spPr bwMode="auto">
            <a:xfrm>
              <a:off x="3024" y="3744"/>
              <a:ext cx="24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2" name="Rectangle 33"/>
            <p:cNvSpPr>
              <a:spLocks noChangeArrowheads="1"/>
            </p:cNvSpPr>
            <p:nvPr/>
          </p:nvSpPr>
          <p:spPr bwMode="auto">
            <a:xfrm>
              <a:off x="4176" y="3744"/>
              <a:ext cx="24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3" name="Rectangle 34"/>
            <p:cNvSpPr>
              <a:spLocks noChangeArrowheads="1"/>
            </p:cNvSpPr>
            <p:nvPr/>
          </p:nvSpPr>
          <p:spPr bwMode="auto">
            <a:xfrm>
              <a:off x="3024" y="3744"/>
              <a:ext cx="24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4" name="Rectangle 35"/>
            <p:cNvSpPr>
              <a:spLocks noChangeArrowheads="1"/>
            </p:cNvSpPr>
            <p:nvPr/>
          </p:nvSpPr>
          <p:spPr bwMode="auto">
            <a:xfrm>
              <a:off x="3024" y="3792"/>
              <a:ext cx="48" cy="9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5" name="Rectangle 36"/>
            <p:cNvSpPr>
              <a:spLocks noChangeArrowheads="1"/>
            </p:cNvSpPr>
            <p:nvPr/>
          </p:nvSpPr>
          <p:spPr bwMode="auto">
            <a:xfrm>
              <a:off x="3024" y="3984"/>
              <a:ext cx="48" cy="9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56" name="Group 37"/>
          <p:cNvGrpSpPr>
            <a:grpSpLocks/>
          </p:cNvGrpSpPr>
          <p:nvPr/>
        </p:nvGrpSpPr>
        <p:grpSpPr bwMode="auto">
          <a:xfrm rot="16200000" flipH="1">
            <a:off x="4730824" y="1967458"/>
            <a:ext cx="152400" cy="152400"/>
            <a:chOff x="4466" y="2674"/>
            <a:chExt cx="230" cy="216"/>
          </a:xfrm>
        </p:grpSpPr>
        <p:sp>
          <p:nvSpPr>
            <p:cNvPr id="157" name="Oval 38"/>
            <p:cNvSpPr>
              <a:spLocks noChangeArrowheads="1"/>
            </p:cNvSpPr>
            <p:nvPr/>
          </p:nvSpPr>
          <p:spPr bwMode="auto">
            <a:xfrm rot="16200000" flipH="1">
              <a:off x="4451" y="2699"/>
              <a:ext cx="173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8" name="Rectangle 39"/>
            <p:cNvSpPr>
              <a:spLocks noChangeArrowheads="1"/>
            </p:cNvSpPr>
            <p:nvPr/>
          </p:nvSpPr>
          <p:spPr bwMode="auto">
            <a:xfrm rot="10800000" flipH="1">
              <a:off x="4520" y="2674"/>
              <a:ext cx="136" cy="2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9" name="AutoShape 40"/>
            <p:cNvSpPr>
              <a:spLocks noChangeArrowheads="1"/>
            </p:cNvSpPr>
            <p:nvPr/>
          </p:nvSpPr>
          <p:spPr bwMode="auto">
            <a:xfrm rot="10800000" flipH="1">
              <a:off x="4600" y="2675"/>
              <a:ext cx="96" cy="192"/>
            </a:xfrm>
            <a:prstGeom prst="flowChartCollat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0" name="Line 41"/>
            <p:cNvSpPr>
              <a:spLocks noChangeShapeType="1"/>
            </p:cNvSpPr>
            <p:nvPr/>
          </p:nvSpPr>
          <p:spPr bwMode="auto">
            <a:xfrm rot="10800000" flipH="1">
              <a:off x="4473" y="2772"/>
              <a:ext cx="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cxnSp>
        <p:nvCxnSpPr>
          <p:cNvPr id="161" name="AutoShape 42"/>
          <p:cNvCxnSpPr>
            <a:cxnSpLocks noChangeShapeType="1"/>
            <a:stCxn id="186" idx="1"/>
            <a:endCxn id="159" idx="0"/>
          </p:cNvCxnSpPr>
          <p:nvPr/>
        </p:nvCxnSpPr>
        <p:spPr bwMode="auto">
          <a:xfrm rot="10800000">
            <a:off x="4866998" y="2088054"/>
            <a:ext cx="708923" cy="48900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000000"/>
            </a:solidFill>
            <a:prstDash val="sysDot"/>
            <a:miter lim="800000"/>
            <a:headEnd/>
            <a:tailEnd type="triangle" w="med" len="med"/>
          </a:ln>
          <a:effectLst/>
        </p:spPr>
      </p:cxnSp>
      <p:cxnSp>
        <p:nvCxnSpPr>
          <p:cNvPr id="162" name="AutoShape 43"/>
          <p:cNvCxnSpPr>
            <a:cxnSpLocks noChangeShapeType="1"/>
            <a:stCxn id="159" idx="2"/>
            <a:endCxn id="223" idx="1"/>
          </p:cNvCxnSpPr>
          <p:nvPr/>
        </p:nvCxnSpPr>
        <p:spPr bwMode="auto">
          <a:xfrm rot="10800000" flipV="1">
            <a:off x="4305672" y="2088053"/>
            <a:ext cx="425858" cy="2454054"/>
          </a:xfrm>
          <a:prstGeom prst="bentConnector3">
            <a:avLst>
              <a:gd name="adj1" fmla="val 153680"/>
            </a:avLst>
          </a:prstGeom>
          <a:noFill/>
          <a:ln w="28575">
            <a:solidFill>
              <a:srgbClr val="000000"/>
            </a:solidFill>
            <a:prstDash val="sysDot"/>
            <a:miter lim="800000"/>
            <a:headEnd/>
            <a:tailEnd type="triangle" w="med" len="med"/>
          </a:ln>
          <a:effectLst/>
        </p:spPr>
      </p:cxnSp>
      <p:grpSp>
        <p:nvGrpSpPr>
          <p:cNvPr id="163" name="Group 44"/>
          <p:cNvGrpSpPr>
            <a:grpSpLocks/>
          </p:cNvGrpSpPr>
          <p:nvPr/>
        </p:nvGrpSpPr>
        <p:grpSpPr bwMode="auto">
          <a:xfrm>
            <a:off x="4813920" y="2824708"/>
            <a:ext cx="838200" cy="304800"/>
            <a:chOff x="1488" y="2112"/>
            <a:chExt cx="528" cy="192"/>
          </a:xfrm>
        </p:grpSpPr>
        <p:grpSp>
          <p:nvGrpSpPr>
            <p:cNvPr id="164" name="Group 45"/>
            <p:cNvGrpSpPr>
              <a:grpSpLocks/>
            </p:cNvGrpSpPr>
            <p:nvPr/>
          </p:nvGrpSpPr>
          <p:grpSpPr bwMode="auto">
            <a:xfrm rot="16200000" flipH="1">
              <a:off x="1502" y="2104"/>
              <a:ext cx="138" cy="166"/>
              <a:chOff x="4466" y="2674"/>
              <a:chExt cx="230" cy="216"/>
            </a:xfrm>
          </p:grpSpPr>
          <p:sp>
            <p:nvSpPr>
              <p:cNvPr id="177" name="Oval 46"/>
              <p:cNvSpPr>
                <a:spLocks noChangeArrowheads="1"/>
              </p:cNvSpPr>
              <p:nvPr/>
            </p:nvSpPr>
            <p:spPr bwMode="auto">
              <a:xfrm rot="16200000" flipH="1">
                <a:off x="4451" y="2699"/>
                <a:ext cx="173" cy="144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8" name="Rectangle 47"/>
              <p:cNvSpPr>
                <a:spLocks noChangeArrowheads="1"/>
              </p:cNvSpPr>
              <p:nvPr/>
            </p:nvSpPr>
            <p:spPr bwMode="auto">
              <a:xfrm rot="10800000" flipH="1">
                <a:off x="4520" y="2674"/>
                <a:ext cx="136" cy="21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9" name="AutoShape 48"/>
              <p:cNvSpPr>
                <a:spLocks noChangeArrowheads="1"/>
              </p:cNvSpPr>
              <p:nvPr/>
            </p:nvSpPr>
            <p:spPr bwMode="auto">
              <a:xfrm rot="10800000" flipH="1">
                <a:off x="4600" y="2675"/>
                <a:ext cx="96" cy="192"/>
              </a:xfrm>
              <a:prstGeom prst="flowChartCollat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0" name="Line 49"/>
              <p:cNvSpPr>
                <a:spLocks noChangeShapeType="1"/>
              </p:cNvSpPr>
              <p:nvPr/>
            </p:nvSpPr>
            <p:spPr bwMode="auto">
              <a:xfrm rot="10800000" flipH="1">
                <a:off x="4473" y="2772"/>
                <a:ext cx="1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165" name="Group 50"/>
            <p:cNvGrpSpPr>
              <a:grpSpLocks/>
            </p:cNvGrpSpPr>
            <p:nvPr/>
          </p:nvGrpSpPr>
          <p:grpSpPr bwMode="auto">
            <a:xfrm rot="16200000" flipH="1">
              <a:off x="1502" y="2098"/>
              <a:ext cx="138" cy="166"/>
              <a:chOff x="4466" y="2674"/>
              <a:chExt cx="230" cy="216"/>
            </a:xfrm>
          </p:grpSpPr>
          <p:sp>
            <p:nvSpPr>
              <p:cNvPr id="173" name="Oval 51"/>
              <p:cNvSpPr>
                <a:spLocks noChangeArrowheads="1"/>
              </p:cNvSpPr>
              <p:nvPr/>
            </p:nvSpPr>
            <p:spPr bwMode="auto">
              <a:xfrm rot="16200000" flipH="1">
                <a:off x="4451" y="2699"/>
                <a:ext cx="173" cy="144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4" name="Rectangle 52"/>
              <p:cNvSpPr>
                <a:spLocks noChangeArrowheads="1"/>
              </p:cNvSpPr>
              <p:nvPr/>
            </p:nvSpPr>
            <p:spPr bwMode="auto">
              <a:xfrm rot="10800000" flipH="1">
                <a:off x="4520" y="2674"/>
                <a:ext cx="136" cy="21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5" name="AutoShape 53"/>
              <p:cNvSpPr>
                <a:spLocks noChangeArrowheads="1"/>
              </p:cNvSpPr>
              <p:nvPr/>
            </p:nvSpPr>
            <p:spPr bwMode="auto">
              <a:xfrm rot="10800000" flipH="1">
                <a:off x="4600" y="2675"/>
                <a:ext cx="96" cy="192"/>
              </a:xfrm>
              <a:prstGeom prst="flowChartCollat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6" name="Line 54"/>
              <p:cNvSpPr>
                <a:spLocks noChangeShapeType="1"/>
              </p:cNvSpPr>
              <p:nvPr/>
            </p:nvSpPr>
            <p:spPr bwMode="auto">
              <a:xfrm rot="10800000" flipH="1">
                <a:off x="4473" y="2772"/>
                <a:ext cx="1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166" name="Group 55"/>
            <p:cNvGrpSpPr>
              <a:grpSpLocks/>
            </p:cNvGrpSpPr>
            <p:nvPr/>
          </p:nvGrpSpPr>
          <p:grpSpPr bwMode="auto">
            <a:xfrm>
              <a:off x="1968" y="2112"/>
              <a:ext cx="48" cy="192"/>
              <a:chOff x="432" y="2640"/>
              <a:chExt cx="48" cy="336"/>
            </a:xfrm>
          </p:grpSpPr>
          <p:sp>
            <p:nvSpPr>
              <p:cNvPr id="169" name="Line 56"/>
              <p:cNvSpPr>
                <a:spLocks noChangeShapeType="1"/>
              </p:cNvSpPr>
              <p:nvPr/>
            </p:nvSpPr>
            <p:spPr bwMode="auto">
              <a:xfrm>
                <a:off x="480" y="2640"/>
                <a:ext cx="0" cy="3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0" name="Line 57"/>
              <p:cNvSpPr>
                <a:spLocks noChangeShapeType="1"/>
              </p:cNvSpPr>
              <p:nvPr/>
            </p:nvSpPr>
            <p:spPr bwMode="auto">
              <a:xfrm>
                <a:off x="432" y="2640"/>
                <a:ext cx="0" cy="3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1" name="Line 58"/>
              <p:cNvSpPr>
                <a:spLocks noChangeShapeType="1"/>
              </p:cNvSpPr>
              <p:nvPr/>
            </p:nvSpPr>
            <p:spPr bwMode="auto">
              <a:xfrm>
                <a:off x="456" y="2640"/>
                <a:ext cx="0" cy="9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2" name="Line 59"/>
              <p:cNvSpPr>
                <a:spLocks noChangeShapeType="1"/>
              </p:cNvSpPr>
              <p:nvPr/>
            </p:nvSpPr>
            <p:spPr bwMode="auto">
              <a:xfrm>
                <a:off x="456" y="2880"/>
                <a:ext cx="0" cy="9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67" name="Line 60"/>
            <p:cNvSpPr>
              <a:spLocks noChangeShapeType="1"/>
            </p:cNvSpPr>
            <p:nvPr/>
          </p:nvSpPr>
          <p:spPr bwMode="auto">
            <a:xfrm flipH="1">
              <a:off x="1632" y="2224"/>
              <a:ext cx="33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8" name="Rectangle 61"/>
            <p:cNvSpPr>
              <a:spLocks noChangeArrowheads="1"/>
            </p:cNvSpPr>
            <p:nvPr/>
          </p:nvSpPr>
          <p:spPr bwMode="auto">
            <a:xfrm>
              <a:off x="1968" y="2112"/>
              <a:ext cx="4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81" name="Group 62"/>
          <p:cNvGrpSpPr>
            <a:grpSpLocks/>
          </p:cNvGrpSpPr>
          <p:nvPr/>
        </p:nvGrpSpPr>
        <p:grpSpPr bwMode="auto">
          <a:xfrm>
            <a:off x="4813920" y="2424658"/>
            <a:ext cx="838200" cy="304800"/>
            <a:chOff x="1488" y="2112"/>
            <a:chExt cx="528" cy="192"/>
          </a:xfrm>
        </p:grpSpPr>
        <p:grpSp>
          <p:nvGrpSpPr>
            <p:cNvPr id="182" name="Group 63"/>
            <p:cNvGrpSpPr>
              <a:grpSpLocks/>
            </p:cNvGrpSpPr>
            <p:nvPr/>
          </p:nvGrpSpPr>
          <p:grpSpPr bwMode="auto">
            <a:xfrm rot="16200000" flipH="1">
              <a:off x="1502" y="2104"/>
              <a:ext cx="138" cy="166"/>
              <a:chOff x="4466" y="2674"/>
              <a:chExt cx="230" cy="216"/>
            </a:xfrm>
          </p:grpSpPr>
          <p:sp>
            <p:nvSpPr>
              <p:cNvPr id="195" name="Oval 64"/>
              <p:cNvSpPr>
                <a:spLocks noChangeArrowheads="1"/>
              </p:cNvSpPr>
              <p:nvPr/>
            </p:nvSpPr>
            <p:spPr bwMode="auto">
              <a:xfrm rot="16200000" flipH="1">
                <a:off x="4451" y="2699"/>
                <a:ext cx="173" cy="144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96" name="Rectangle 65"/>
              <p:cNvSpPr>
                <a:spLocks noChangeArrowheads="1"/>
              </p:cNvSpPr>
              <p:nvPr/>
            </p:nvSpPr>
            <p:spPr bwMode="auto">
              <a:xfrm rot="10800000" flipH="1">
                <a:off x="4520" y="2674"/>
                <a:ext cx="136" cy="21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97" name="AutoShape 66"/>
              <p:cNvSpPr>
                <a:spLocks noChangeArrowheads="1"/>
              </p:cNvSpPr>
              <p:nvPr/>
            </p:nvSpPr>
            <p:spPr bwMode="auto">
              <a:xfrm rot="10800000" flipH="1">
                <a:off x="4600" y="2675"/>
                <a:ext cx="96" cy="192"/>
              </a:xfrm>
              <a:prstGeom prst="flowChartCollat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98" name="Line 67"/>
              <p:cNvSpPr>
                <a:spLocks noChangeShapeType="1"/>
              </p:cNvSpPr>
              <p:nvPr/>
            </p:nvSpPr>
            <p:spPr bwMode="auto">
              <a:xfrm rot="10800000" flipH="1">
                <a:off x="4473" y="2772"/>
                <a:ext cx="1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183" name="Group 68"/>
            <p:cNvGrpSpPr>
              <a:grpSpLocks/>
            </p:cNvGrpSpPr>
            <p:nvPr/>
          </p:nvGrpSpPr>
          <p:grpSpPr bwMode="auto">
            <a:xfrm rot="16200000" flipH="1">
              <a:off x="1502" y="2098"/>
              <a:ext cx="138" cy="166"/>
              <a:chOff x="4466" y="2674"/>
              <a:chExt cx="230" cy="216"/>
            </a:xfrm>
          </p:grpSpPr>
          <p:sp>
            <p:nvSpPr>
              <p:cNvPr id="191" name="Oval 69"/>
              <p:cNvSpPr>
                <a:spLocks noChangeArrowheads="1"/>
              </p:cNvSpPr>
              <p:nvPr/>
            </p:nvSpPr>
            <p:spPr bwMode="auto">
              <a:xfrm rot="16200000" flipH="1">
                <a:off x="4451" y="2699"/>
                <a:ext cx="173" cy="144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92" name="Rectangle 70"/>
              <p:cNvSpPr>
                <a:spLocks noChangeArrowheads="1"/>
              </p:cNvSpPr>
              <p:nvPr/>
            </p:nvSpPr>
            <p:spPr bwMode="auto">
              <a:xfrm rot="10800000" flipH="1">
                <a:off x="4520" y="2674"/>
                <a:ext cx="136" cy="21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93" name="AutoShape 71"/>
              <p:cNvSpPr>
                <a:spLocks noChangeArrowheads="1"/>
              </p:cNvSpPr>
              <p:nvPr/>
            </p:nvSpPr>
            <p:spPr bwMode="auto">
              <a:xfrm rot="10800000" flipH="1">
                <a:off x="4600" y="2675"/>
                <a:ext cx="96" cy="192"/>
              </a:xfrm>
              <a:prstGeom prst="flowChartCollat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94" name="Line 72"/>
              <p:cNvSpPr>
                <a:spLocks noChangeShapeType="1"/>
              </p:cNvSpPr>
              <p:nvPr/>
            </p:nvSpPr>
            <p:spPr bwMode="auto">
              <a:xfrm rot="10800000" flipH="1">
                <a:off x="4473" y="2772"/>
                <a:ext cx="1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184" name="Group 73"/>
            <p:cNvGrpSpPr>
              <a:grpSpLocks/>
            </p:cNvGrpSpPr>
            <p:nvPr/>
          </p:nvGrpSpPr>
          <p:grpSpPr bwMode="auto">
            <a:xfrm>
              <a:off x="1968" y="2112"/>
              <a:ext cx="48" cy="192"/>
              <a:chOff x="432" y="2640"/>
              <a:chExt cx="48" cy="336"/>
            </a:xfrm>
          </p:grpSpPr>
          <p:sp>
            <p:nvSpPr>
              <p:cNvPr id="187" name="Line 74"/>
              <p:cNvSpPr>
                <a:spLocks noChangeShapeType="1"/>
              </p:cNvSpPr>
              <p:nvPr/>
            </p:nvSpPr>
            <p:spPr bwMode="auto">
              <a:xfrm>
                <a:off x="480" y="2640"/>
                <a:ext cx="0" cy="3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8" name="Line 75"/>
              <p:cNvSpPr>
                <a:spLocks noChangeShapeType="1"/>
              </p:cNvSpPr>
              <p:nvPr/>
            </p:nvSpPr>
            <p:spPr bwMode="auto">
              <a:xfrm>
                <a:off x="432" y="2640"/>
                <a:ext cx="0" cy="3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9" name="Line 76"/>
              <p:cNvSpPr>
                <a:spLocks noChangeShapeType="1"/>
              </p:cNvSpPr>
              <p:nvPr/>
            </p:nvSpPr>
            <p:spPr bwMode="auto">
              <a:xfrm>
                <a:off x="456" y="2640"/>
                <a:ext cx="0" cy="9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90" name="Line 77"/>
              <p:cNvSpPr>
                <a:spLocks noChangeShapeType="1"/>
              </p:cNvSpPr>
              <p:nvPr/>
            </p:nvSpPr>
            <p:spPr bwMode="auto">
              <a:xfrm>
                <a:off x="456" y="2880"/>
                <a:ext cx="0" cy="9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85" name="Line 78"/>
            <p:cNvSpPr>
              <a:spLocks noChangeShapeType="1"/>
            </p:cNvSpPr>
            <p:nvPr/>
          </p:nvSpPr>
          <p:spPr bwMode="auto">
            <a:xfrm flipH="1">
              <a:off x="1632" y="2224"/>
              <a:ext cx="33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6" name="Rectangle 79"/>
            <p:cNvSpPr>
              <a:spLocks noChangeArrowheads="1"/>
            </p:cNvSpPr>
            <p:nvPr/>
          </p:nvSpPr>
          <p:spPr bwMode="auto">
            <a:xfrm>
              <a:off x="1968" y="2112"/>
              <a:ext cx="4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99" name="Text Box 80"/>
          <p:cNvSpPr txBox="1">
            <a:spLocks noChangeArrowheads="1"/>
          </p:cNvSpPr>
          <p:nvPr/>
        </p:nvSpPr>
        <p:spPr bwMode="auto">
          <a:xfrm>
            <a:off x="4211960" y="4797152"/>
            <a:ext cx="1600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LP</a:t>
            </a:r>
          </a:p>
        </p:txBody>
      </p:sp>
      <p:sp>
        <p:nvSpPr>
          <p:cNvPr id="200" name="Text Box 81"/>
          <p:cNvSpPr txBox="1">
            <a:spLocks noChangeArrowheads="1"/>
          </p:cNvSpPr>
          <p:nvPr/>
        </p:nvSpPr>
        <p:spPr bwMode="auto">
          <a:xfrm>
            <a:off x="5492824" y="4786858"/>
            <a:ext cx="1600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HP</a:t>
            </a:r>
          </a:p>
        </p:txBody>
      </p:sp>
      <p:sp>
        <p:nvSpPr>
          <p:cNvPr id="201" name="Text Box 82"/>
          <p:cNvSpPr txBox="1">
            <a:spLocks noChangeArrowheads="1"/>
          </p:cNvSpPr>
          <p:nvPr/>
        </p:nvSpPr>
        <p:spPr bwMode="auto">
          <a:xfrm>
            <a:off x="7093024" y="1910308"/>
            <a:ext cx="190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Pressure Control Panel</a:t>
            </a:r>
          </a:p>
        </p:txBody>
      </p:sp>
      <p:cxnSp>
        <p:nvCxnSpPr>
          <p:cNvPr id="202" name="AutoShape 83"/>
          <p:cNvCxnSpPr>
            <a:cxnSpLocks noChangeShapeType="1"/>
            <a:endCxn id="131" idx="2"/>
          </p:cNvCxnSpPr>
          <p:nvPr/>
        </p:nvCxnSpPr>
        <p:spPr bwMode="auto">
          <a:xfrm>
            <a:off x="4458072" y="4542383"/>
            <a:ext cx="304800" cy="1588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grpSp>
        <p:nvGrpSpPr>
          <p:cNvPr id="203" name="Group 84"/>
          <p:cNvGrpSpPr>
            <a:grpSpLocks/>
          </p:cNvGrpSpPr>
          <p:nvPr/>
        </p:nvGrpSpPr>
        <p:grpSpPr bwMode="auto">
          <a:xfrm>
            <a:off x="6026224" y="2824708"/>
            <a:ext cx="838200" cy="304800"/>
            <a:chOff x="1488" y="2112"/>
            <a:chExt cx="528" cy="192"/>
          </a:xfrm>
        </p:grpSpPr>
        <p:grpSp>
          <p:nvGrpSpPr>
            <p:cNvPr id="204" name="Group 85"/>
            <p:cNvGrpSpPr>
              <a:grpSpLocks/>
            </p:cNvGrpSpPr>
            <p:nvPr/>
          </p:nvGrpSpPr>
          <p:grpSpPr bwMode="auto">
            <a:xfrm rot="16200000" flipH="1">
              <a:off x="1502" y="2104"/>
              <a:ext cx="138" cy="166"/>
              <a:chOff x="4466" y="2674"/>
              <a:chExt cx="230" cy="216"/>
            </a:xfrm>
          </p:grpSpPr>
          <p:sp>
            <p:nvSpPr>
              <p:cNvPr id="217" name="Oval 86"/>
              <p:cNvSpPr>
                <a:spLocks noChangeArrowheads="1"/>
              </p:cNvSpPr>
              <p:nvPr/>
            </p:nvSpPr>
            <p:spPr bwMode="auto">
              <a:xfrm rot="16200000" flipH="1">
                <a:off x="4451" y="2699"/>
                <a:ext cx="173" cy="144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8" name="Rectangle 87"/>
              <p:cNvSpPr>
                <a:spLocks noChangeArrowheads="1"/>
              </p:cNvSpPr>
              <p:nvPr/>
            </p:nvSpPr>
            <p:spPr bwMode="auto">
              <a:xfrm rot="10800000" flipH="1">
                <a:off x="4520" y="2674"/>
                <a:ext cx="136" cy="21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9" name="AutoShape 88"/>
              <p:cNvSpPr>
                <a:spLocks noChangeArrowheads="1"/>
              </p:cNvSpPr>
              <p:nvPr/>
            </p:nvSpPr>
            <p:spPr bwMode="auto">
              <a:xfrm rot="10800000" flipH="1">
                <a:off x="4600" y="2675"/>
                <a:ext cx="96" cy="192"/>
              </a:xfrm>
              <a:prstGeom prst="flowChartCollat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0" name="Line 89"/>
              <p:cNvSpPr>
                <a:spLocks noChangeShapeType="1"/>
              </p:cNvSpPr>
              <p:nvPr/>
            </p:nvSpPr>
            <p:spPr bwMode="auto">
              <a:xfrm rot="10800000" flipH="1">
                <a:off x="4473" y="2772"/>
                <a:ext cx="1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205" name="Group 90"/>
            <p:cNvGrpSpPr>
              <a:grpSpLocks/>
            </p:cNvGrpSpPr>
            <p:nvPr/>
          </p:nvGrpSpPr>
          <p:grpSpPr bwMode="auto">
            <a:xfrm rot="16200000" flipH="1">
              <a:off x="1502" y="2098"/>
              <a:ext cx="138" cy="166"/>
              <a:chOff x="4466" y="2674"/>
              <a:chExt cx="230" cy="216"/>
            </a:xfrm>
          </p:grpSpPr>
          <p:sp>
            <p:nvSpPr>
              <p:cNvPr id="213" name="Oval 91"/>
              <p:cNvSpPr>
                <a:spLocks noChangeArrowheads="1"/>
              </p:cNvSpPr>
              <p:nvPr/>
            </p:nvSpPr>
            <p:spPr bwMode="auto">
              <a:xfrm rot="16200000" flipH="1">
                <a:off x="4451" y="2699"/>
                <a:ext cx="173" cy="144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4" name="Rectangle 92"/>
              <p:cNvSpPr>
                <a:spLocks noChangeArrowheads="1"/>
              </p:cNvSpPr>
              <p:nvPr/>
            </p:nvSpPr>
            <p:spPr bwMode="auto">
              <a:xfrm rot="10800000" flipH="1">
                <a:off x="4520" y="2674"/>
                <a:ext cx="136" cy="21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5" name="AutoShape 93"/>
              <p:cNvSpPr>
                <a:spLocks noChangeArrowheads="1"/>
              </p:cNvSpPr>
              <p:nvPr/>
            </p:nvSpPr>
            <p:spPr bwMode="auto">
              <a:xfrm rot="10800000" flipH="1">
                <a:off x="4600" y="2675"/>
                <a:ext cx="96" cy="192"/>
              </a:xfrm>
              <a:prstGeom prst="flowChartCollat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6" name="Line 94"/>
              <p:cNvSpPr>
                <a:spLocks noChangeShapeType="1"/>
              </p:cNvSpPr>
              <p:nvPr/>
            </p:nvSpPr>
            <p:spPr bwMode="auto">
              <a:xfrm rot="10800000" flipH="1">
                <a:off x="4473" y="2772"/>
                <a:ext cx="1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206" name="Group 95"/>
            <p:cNvGrpSpPr>
              <a:grpSpLocks/>
            </p:cNvGrpSpPr>
            <p:nvPr/>
          </p:nvGrpSpPr>
          <p:grpSpPr bwMode="auto">
            <a:xfrm>
              <a:off x="1968" y="2112"/>
              <a:ext cx="48" cy="192"/>
              <a:chOff x="432" y="2640"/>
              <a:chExt cx="48" cy="336"/>
            </a:xfrm>
          </p:grpSpPr>
          <p:sp>
            <p:nvSpPr>
              <p:cNvPr id="209" name="Line 96"/>
              <p:cNvSpPr>
                <a:spLocks noChangeShapeType="1"/>
              </p:cNvSpPr>
              <p:nvPr/>
            </p:nvSpPr>
            <p:spPr bwMode="auto">
              <a:xfrm>
                <a:off x="480" y="2640"/>
                <a:ext cx="0" cy="3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0" name="Line 97"/>
              <p:cNvSpPr>
                <a:spLocks noChangeShapeType="1"/>
              </p:cNvSpPr>
              <p:nvPr/>
            </p:nvSpPr>
            <p:spPr bwMode="auto">
              <a:xfrm>
                <a:off x="432" y="2640"/>
                <a:ext cx="0" cy="3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1" name="Line 98"/>
              <p:cNvSpPr>
                <a:spLocks noChangeShapeType="1"/>
              </p:cNvSpPr>
              <p:nvPr/>
            </p:nvSpPr>
            <p:spPr bwMode="auto">
              <a:xfrm>
                <a:off x="456" y="2640"/>
                <a:ext cx="0" cy="9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2" name="Line 99"/>
              <p:cNvSpPr>
                <a:spLocks noChangeShapeType="1"/>
              </p:cNvSpPr>
              <p:nvPr/>
            </p:nvSpPr>
            <p:spPr bwMode="auto">
              <a:xfrm>
                <a:off x="456" y="2880"/>
                <a:ext cx="0" cy="9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207" name="Line 100"/>
            <p:cNvSpPr>
              <a:spLocks noChangeShapeType="1"/>
            </p:cNvSpPr>
            <p:nvPr/>
          </p:nvSpPr>
          <p:spPr bwMode="auto">
            <a:xfrm flipH="1">
              <a:off x="1632" y="2224"/>
              <a:ext cx="33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8" name="Rectangle 101"/>
            <p:cNvSpPr>
              <a:spLocks noChangeArrowheads="1"/>
            </p:cNvSpPr>
            <p:nvPr/>
          </p:nvSpPr>
          <p:spPr bwMode="auto">
            <a:xfrm>
              <a:off x="1968" y="2112"/>
              <a:ext cx="4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21" name="Group 102"/>
          <p:cNvGrpSpPr>
            <a:grpSpLocks/>
          </p:cNvGrpSpPr>
          <p:nvPr/>
        </p:nvGrpSpPr>
        <p:grpSpPr bwMode="auto">
          <a:xfrm>
            <a:off x="4305672" y="4482058"/>
            <a:ext cx="152400" cy="138113"/>
            <a:chOff x="576" y="2832"/>
            <a:chExt cx="96" cy="69"/>
          </a:xfrm>
        </p:grpSpPr>
        <p:grpSp>
          <p:nvGrpSpPr>
            <p:cNvPr id="222" name="Group 103"/>
            <p:cNvGrpSpPr>
              <a:grpSpLocks/>
            </p:cNvGrpSpPr>
            <p:nvPr/>
          </p:nvGrpSpPr>
          <p:grpSpPr bwMode="auto">
            <a:xfrm>
              <a:off x="576" y="2832"/>
              <a:ext cx="96" cy="69"/>
              <a:chOff x="414" y="2208"/>
              <a:chExt cx="210" cy="165"/>
            </a:xfrm>
          </p:grpSpPr>
          <p:sp>
            <p:nvSpPr>
              <p:cNvPr id="224" name="Line 104"/>
              <p:cNvSpPr>
                <a:spLocks noChangeShapeType="1"/>
              </p:cNvSpPr>
              <p:nvPr/>
            </p:nvSpPr>
            <p:spPr bwMode="auto">
              <a:xfrm>
                <a:off x="432" y="2208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5" name="Line 105"/>
              <p:cNvSpPr>
                <a:spLocks noChangeShapeType="1"/>
              </p:cNvSpPr>
              <p:nvPr/>
            </p:nvSpPr>
            <p:spPr bwMode="auto">
              <a:xfrm flipH="1">
                <a:off x="432" y="2208"/>
                <a:ext cx="192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6" name="Oval 106"/>
              <p:cNvSpPr>
                <a:spLocks noChangeArrowheads="1"/>
              </p:cNvSpPr>
              <p:nvPr/>
            </p:nvSpPr>
            <p:spPr bwMode="auto">
              <a:xfrm>
                <a:off x="414" y="2325"/>
                <a:ext cx="48" cy="4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7" name="Line 107"/>
              <p:cNvSpPr>
                <a:spLocks noChangeShapeType="1"/>
              </p:cNvSpPr>
              <p:nvPr/>
            </p:nvSpPr>
            <p:spPr bwMode="auto">
              <a:xfrm>
                <a:off x="624" y="2208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223" name="Rectangle 108"/>
            <p:cNvSpPr>
              <a:spLocks noChangeArrowheads="1"/>
            </p:cNvSpPr>
            <p:nvPr/>
          </p:nvSpPr>
          <p:spPr bwMode="auto">
            <a:xfrm>
              <a:off x="576" y="2832"/>
              <a:ext cx="96" cy="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28" name="TextBox 227"/>
          <p:cNvSpPr txBox="1"/>
          <p:nvPr/>
        </p:nvSpPr>
        <p:spPr>
          <a:xfrm>
            <a:off x="4096519" y="4725144"/>
            <a:ext cx="79208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smtClean="0">
                <a:solidFill>
                  <a:srgbClr val="FF0000"/>
                </a:solidFill>
              </a:rPr>
              <a:t>1,05 bar abs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6516216" y="4149080"/>
            <a:ext cx="1800200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smtClean="0">
                <a:solidFill>
                  <a:srgbClr val="FF0000"/>
                </a:solidFill>
              </a:rPr>
              <a:t>~20 bar abs,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[oil] = 100 </a:t>
            </a:r>
            <a:r>
              <a:rPr lang="en-US" sz="1100" dirty="0" err="1" smtClean="0">
                <a:solidFill>
                  <a:srgbClr val="FF0000"/>
                </a:solidFill>
              </a:rPr>
              <a:t>ppm</a:t>
            </a:r>
            <a:r>
              <a:rPr lang="en-US" sz="1100" dirty="0" smtClean="0">
                <a:solidFill>
                  <a:srgbClr val="FF0000"/>
                </a:solidFill>
              </a:rPr>
              <a:t> 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5220072" y="4293096"/>
            <a:ext cx="79208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smtClean="0">
                <a:solidFill>
                  <a:srgbClr val="FF0000"/>
                </a:solidFill>
              </a:rPr>
              <a:t>~4 bar abs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8243900" y="4941168"/>
            <a:ext cx="9001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smtClean="0">
                <a:solidFill>
                  <a:srgbClr val="FF0000"/>
                </a:solidFill>
              </a:rPr>
              <a:t>,[oil] &lt; 10 ppb 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179512" y="2348880"/>
            <a:ext cx="34563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Typical WCS:</a:t>
            </a:r>
            <a:endParaRPr lang="en-US" sz="1600" dirty="0" smtClean="0"/>
          </a:p>
          <a:p>
            <a:pPr>
              <a:buFontTx/>
              <a:buChar char="-"/>
            </a:pPr>
            <a:r>
              <a:rPr lang="en-US" sz="1600" dirty="0" smtClean="0"/>
              <a:t> x LP Compressors</a:t>
            </a:r>
          </a:p>
          <a:p>
            <a:pPr>
              <a:buFontTx/>
              <a:buChar char="-"/>
            </a:pPr>
            <a:r>
              <a:rPr lang="en-US" sz="1600" dirty="0" smtClean="0"/>
              <a:t> x HP Compressors</a:t>
            </a:r>
          </a:p>
          <a:p>
            <a:pPr>
              <a:buFontTx/>
              <a:buChar char="-"/>
            </a:pPr>
            <a:r>
              <a:rPr lang="en-US" sz="1600" dirty="0" smtClean="0"/>
              <a:t> An Oil Removal System (</a:t>
            </a:r>
            <a:r>
              <a:rPr lang="en-US" sz="1600" dirty="0" err="1" smtClean="0"/>
              <a:t>coalescers</a:t>
            </a:r>
            <a:r>
              <a:rPr lang="en-US" sz="1600" dirty="0" smtClean="0"/>
              <a:t> + charcoal tower)</a:t>
            </a:r>
          </a:p>
          <a:p>
            <a:pPr>
              <a:buFontTx/>
              <a:buChar char="-"/>
            </a:pPr>
            <a:r>
              <a:rPr lang="en-US" sz="1600" dirty="0" smtClean="0"/>
              <a:t> A Pressure Control Panel</a:t>
            </a:r>
          </a:p>
          <a:p>
            <a:pPr>
              <a:buFontTx/>
              <a:buChar char="-"/>
            </a:pPr>
            <a:endParaRPr lang="en-US" sz="1600" dirty="0" smtClean="0"/>
          </a:p>
        </p:txBody>
      </p:sp>
      <p:sp>
        <p:nvSpPr>
          <p:cNvPr id="240" name="TextBox 239"/>
          <p:cNvSpPr txBox="1"/>
          <p:nvPr/>
        </p:nvSpPr>
        <p:spPr>
          <a:xfrm>
            <a:off x="179512" y="4221088"/>
            <a:ext cx="3672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Option :</a:t>
            </a:r>
          </a:p>
          <a:p>
            <a:pPr>
              <a:buFontTx/>
              <a:buChar char="-"/>
            </a:pPr>
            <a:r>
              <a:rPr lang="en-US" sz="1600" dirty="0" smtClean="0"/>
              <a:t> a sub atmospheric stage (VLP-&gt;LP)</a:t>
            </a:r>
          </a:p>
          <a:p>
            <a:pPr>
              <a:buFontTx/>
              <a:buChar char="-"/>
            </a:pPr>
            <a:r>
              <a:rPr lang="en-US" sz="1600" dirty="0" smtClean="0"/>
              <a:t> a dryer after </a:t>
            </a:r>
            <a:r>
              <a:rPr lang="en-US" sz="1600" dirty="0" err="1" smtClean="0"/>
              <a:t>coalescers</a:t>
            </a:r>
            <a:r>
              <a:rPr lang="en-US" sz="1600" dirty="0" smtClean="0"/>
              <a:t>. </a:t>
            </a:r>
          </a:p>
          <a:p>
            <a:pPr>
              <a:buFontTx/>
              <a:buChar char="-"/>
            </a:pPr>
            <a:r>
              <a:rPr lang="en-US" sz="1600" dirty="0" smtClean="0"/>
              <a:t> only a single stage (3,4 bar -&gt; 20 bars) instead of LP &amp; HP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Input Data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360F18-C454-4D38-BD36-3D8CCCB188B3}" type="datetime1">
              <a:rPr lang="fr-FR" smtClean="0"/>
              <a:pPr>
                <a:defRPr/>
              </a:pPr>
              <a:t>04/05/2015</a:t>
            </a:fld>
            <a:endParaRPr lang="en-GB" dirty="0"/>
          </a:p>
        </p:txBody>
      </p:sp>
      <p:sp>
        <p:nvSpPr>
          <p:cNvPr id="6" name="Espace réservé du pied de page 4"/>
          <p:cNvSpPr txBox="1">
            <a:spLocks/>
          </p:cNvSpPr>
          <p:nvPr/>
        </p:nvSpPr>
        <p:spPr>
          <a:xfrm>
            <a:off x="4055963" y="6340575"/>
            <a:ext cx="1584325" cy="1666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284984"/>
            <a:ext cx="9144000" cy="1572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" name="TextBox 121"/>
          <p:cNvSpPr txBox="1"/>
          <p:nvPr/>
        </p:nvSpPr>
        <p:spPr>
          <a:xfrm>
            <a:off x="251520" y="980728"/>
            <a:ext cx="871296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the next months we will have to work on multiple refrigerator/liquefiers 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4 plants 10kW @ 4,5K eq.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2 plants below 5 kW @ 4,5K eq.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1 plant 25kW@ 4,5K eq.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1 plant of 35kW@ 15K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dirty="0" smtClean="0"/>
              <a:t>The table below gives a quick estimation of the potential required flow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Process</a:t>
            </a:r>
            <a:r>
              <a:rPr lang="fr-FR" dirty="0" smtClean="0"/>
              <a:t> </a:t>
            </a:r>
            <a:r>
              <a:rPr lang="fr-FR" dirty="0" err="1" smtClean="0"/>
              <a:t>Optimization</a:t>
            </a:r>
            <a:r>
              <a:rPr lang="fr-FR" dirty="0" smtClean="0"/>
              <a:t> / </a:t>
            </a:r>
            <a:r>
              <a:rPr lang="fr-FR" dirty="0" err="1" smtClean="0"/>
              <a:t>Screws</a:t>
            </a:r>
            <a:r>
              <a:rPr lang="fr-FR" dirty="0" smtClean="0"/>
              <a:t> </a:t>
            </a:r>
            <a:r>
              <a:rPr lang="fr-FR" dirty="0" err="1" smtClean="0"/>
              <a:t>Selection</a:t>
            </a:r>
            <a:endParaRPr lang="fr-FR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360F18-C454-4D38-BD36-3D8CCCB188B3}" type="datetime1">
              <a:rPr lang="fr-FR" smtClean="0"/>
              <a:pPr>
                <a:defRPr/>
              </a:pPr>
              <a:t>04/05/2015</a:t>
            </a:fld>
            <a:endParaRPr lang="en-GB" dirty="0"/>
          </a:p>
        </p:txBody>
      </p:sp>
      <p:sp>
        <p:nvSpPr>
          <p:cNvPr id="6" name="Espace réservé du pied de page 4"/>
          <p:cNvSpPr txBox="1">
            <a:spLocks/>
          </p:cNvSpPr>
          <p:nvPr/>
        </p:nvSpPr>
        <p:spPr>
          <a:xfrm>
            <a:off x="4055963" y="6340575"/>
            <a:ext cx="1584325" cy="1666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251520" y="980728"/>
            <a:ext cx="871296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order to optimize the number of compressors and the associated power consumption, we need to be able to select accurately the screws.</a:t>
            </a:r>
          </a:p>
          <a:p>
            <a:endParaRPr lang="en-US" dirty="0" smtClean="0"/>
          </a:p>
          <a:p>
            <a:r>
              <a:rPr lang="en-US" dirty="0" smtClean="0"/>
              <a:t>Today : We supply a process datasheet and try to fits vendors screws to it.</a:t>
            </a:r>
          </a:p>
          <a:p>
            <a:endParaRPr lang="en-US" dirty="0" smtClean="0"/>
          </a:p>
          <a:p>
            <a:r>
              <a:rPr lang="en-US" dirty="0" smtClean="0"/>
              <a:t>Tomorrow: We want to pre-select efficiently the screws and converge our process to them.</a:t>
            </a:r>
          </a:p>
          <a:p>
            <a:endParaRPr lang="en-US" dirty="0" smtClean="0"/>
          </a:p>
          <a:p>
            <a:r>
              <a:rPr lang="en-US" dirty="0" smtClean="0"/>
              <a:t>To develop an efficient process, we need: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The capacity of helium screw displacement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Their volumetric efficiency (as the example)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The isothermal efficiency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 maximum delta P for each screw size.</a:t>
            </a:r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2852936"/>
            <a:ext cx="287228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6156176" y="4221088"/>
            <a:ext cx="29878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Example of volumetric efficiency evolution VS pressure ratio</a:t>
            </a:r>
            <a:endParaRPr lang="en-US" sz="1100" dirty="0"/>
          </a:p>
        </p:txBody>
      </p:sp>
      <p:pic>
        <p:nvPicPr>
          <p:cNvPr id="532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5" y="4581128"/>
            <a:ext cx="2855293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6156176" y="6021288"/>
            <a:ext cx="29878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Example of Isothermal efficiency evolution VS pressure ratio</a:t>
            </a:r>
            <a:endParaRPr lang="en-US" sz="11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Cost</a:t>
            </a:r>
            <a:r>
              <a:rPr lang="fr-FR" dirty="0" smtClean="0"/>
              <a:t> </a:t>
            </a:r>
            <a:r>
              <a:rPr lang="fr-FR" dirty="0" err="1" smtClean="0"/>
              <a:t>Reduction</a:t>
            </a:r>
            <a:r>
              <a:rPr lang="fr-FR" dirty="0" smtClean="0"/>
              <a:t> / </a:t>
            </a:r>
            <a:r>
              <a:rPr lang="fr-FR" smtClean="0"/>
              <a:t>Package Optimisation</a:t>
            </a:r>
            <a:endParaRPr lang="fr-FR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360F18-C454-4D38-BD36-3D8CCCB188B3}" type="datetime1">
              <a:rPr lang="fr-FR" smtClean="0"/>
              <a:pPr>
                <a:defRPr/>
              </a:pPr>
              <a:t>04/05/2015</a:t>
            </a:fld>
            <a:endParaRPr lang="en-GB" dirty="0"/>
          </a:p>
        </p:txBody>
      </p:sp>
      <p:sp>
        <p:nvSpPr>
          <p:cNvPr id="6" name="Espace réservé du pied de page 4"/>
          <p:cNvSpPr txBox="1">
            <a:spLocks/>
          </p:cNvSpPr>
          <p:nvPr/>
        </p:nvSpPr>
        <p:spPr>
          <a:xfrm>
            <a:off x="4055963" y="6340575"/>
            <a:ext cx="1584325" cy="1666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251520" y="980728"/>
            <a:ext cx="871296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intend to systematize the compressor package and be as close as possible to a standard equipment.</a:t>
            </a:r>
          </a:p>
          <a:p>
            <a:endParaRPr lang="en-US" dirty="0" smtClean="0"/>
          </a:p>
          <a:p>
            <a:r>
              <a:rPr lang="en-US" dirty="0" smtClean="0"/>
              <a:t>We would like to review with you all majors requests that impact the cost and clarify accordingly our specification.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</a:p>
          <a:p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Cost</a:t>
            </a:r>
            <a:r>
              <a:rPr lang="fr-FR" dirty="0" smtClean="0"/>
              <a:t> </a:t>
            </a:r>
            <a:r>
              <a:rPr lang="fr-FR" dirty="0" err="1" smtClean="0"/>
              <a:t>Reduction</a:t>
            </a:r>
            <a:r>
              <a:rPr lang="fr-FR" dirty="0" smtClean="0"/>
              <a:t> / </a:t>
            </a:r>
            <a:r>
              <a:rPr lang="fr-FR" smtClean="0"/>
              <a:t>Package Optimisation</a:t>
            </a:r>
            <a:endParaRPr lang="fr-FR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360F18-C454-4D38-BD36-3D8CCCB188B3}" type="datetime1">
              <a:rPr lang="fr-FR" smtClean="0"/>
              <a:pPr>
                <a:defRPr/>
              </a:pPr>
              <a:t>04/05/2015</a:t>
            </a:fld>
            <a:endParaRPr lang="en-GB" dirty="0"/>
          </a:p>
        </p:txBody>
      </p:sp>
      <p:sp>
        <p:nvSpPr>
          <p:cNvPr id="6" name="Espace réservé du pied de page 4"/>
          <p:cNvSpPr txBox="1">
            <a:spLocks/>
          </p:cNvSpPr>
          <p:nvPr/>
        </p:nvSpPr>
        <p:spPr>
          <a:xfrm>
            <a:off x="4055963" y="6340575"/>
            <a:ext cx="1584325" cy="1666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5787" y="980728"/>
            <a:ext cx="4288213" cy="2446470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268760"/>
            <a:ext cx="3324585" cy="5243594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titre &amp; Slide Visuel">
  <a:themeElements>
    <a:clrScheme name="Intertitre &amp; Slide Visuel 12">
      <a:dk1>
        <a:srgbClr val="55555A"/>
      </a:dk1>
      <a:lt1>
        <a:srgbClr val="FFFFFF"/>
      </a:lt1>
      <a:dk2>
        <a:srgbClr val="005BA1"/>
      </a:dk2>
      <a:lt2>
        <a:srgbClr val="808080"/>
      </a:lt2>
      <a:accent1>
        <a:srgbClr val="7D82B4"/>
      </a:accent1>
      <a:accent2>
        <a:srgbClr val="003278"/>
      </a:accent2>
      <a:accent3>
        <a:srgbClr val="FFFFFF"/>
      </a:accent3>
      <a:accent4>
        <a:srgbClr val="47474C"/>
      </a:accent4>
      <a:accent5>
        <a:srgbClr val="BFC1D6"/>
      </a:accent5>
      <a:accent6>
        <a:srgbClr val="002C6C"/>
      </a:accent6>
      <a:hlink>
        <a:srgbClr val="969BC8"/>
      </a:hlink>
      <a:folHlink>
        <a:srgbClr val="82CDF0"/>
      </a:folHlink>
    </a:clrScheme>
    <a:fontScheme name="Intertitre &amp; Slide Visu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ntertitre &amp; Slide Visuel 1">
        <a:dk1>
          <a:srgbClr val="55555A"/>
        </a:dk1>
        <a:lt1>
          <a:srgbClr val="FFFFFF"/>
        </a:lt1>
        <a:dk2>
          <a:srgbClr val="005FA0"/>
        </a:dk2>
        <a:lt2>
          <a:srgbClr val="A5AAAA"/>
        </a:lt2>
        <a:accent1>
          <a:srgbClr val="82CDF0"/>
        </a:accent1>
        <a:accent2>
          <a:srgbClr val="7D82B4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7175A3"/>
        </a:accent6>
        <a:hlink>
          <a:srgbClr val="87A578"/>
        </a:hlink>
        <a:folHlink>
          <a:srgbClr val="E178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2">
        <a:dk1>
          <a:srgbClr val="55555A"/>
        </a:dk1>
        <a:lt1>
          <a:srgbClr val="FFFFFF"/>
        </a:lt1>
        <a:dk2>
          <a:srgbClr val="999B9D"/>
        </a:dk2>
        <a:lt2>
          <a:srgbClr val="BFD7CE"/>
        </a:lt2>
        <a:accent1>
          <a:srgbClr val="BEBCBD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DBDADB"/>
        </a:accent5>
        <a:accent6>
          <a:srgbClr val="D04343"/>
        </a:accent6>
        <a:hlink>
          <a:srgbClr val="ACC2D8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3">
        <a:dk1>
          <a:srgbClr val="55555A"/>
        </a:dk1>
        <a:lt1>
          <a:srgbClr val="FFFFFF"/>
        </a:lt1>
        <a:dk2>
          <a:srgbClr val="00B2DE"/>
        </a:dk2>
        <a:lt2>
          <a:srgbClr val="E1AF96"/>
        </a:lt2>
        <a:accent1>
          <a:srgbClr val="AFDEEE"/>
        </a:accent1>
        <a:accent2>
          <a:srgbClr val="A2C08E"/>
        </a:accent2>
        <a:accent3>
          <a:srgbClr val="FFFFFF"/>
        </a:accent3>
        <a:accent4>
          <a:srgbClr val="47474C"/>
        </a:accent4>
        <a:accent5>
          <a:srgbClr val="D4ECF5"/>
        </a:accent5>
        <a:accent6>
          <a:srgbClr val="92AE80"/>
        </a:accent6>
        <a:hlink>
          <a:srgbClr val="AACB2B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4">
        <a:dk1>
          <a:srgbClr val="55555A"/>
        </a:dk1>
        <a:lt1>
          <a:srgbClr val="FFFFFF"/>
        </a:lt1>
        <a:dk2>
          <a:srgbClr val="AC0481"/>
        </a:dk2>
        <a:lt2>
          <a:srgbClr val="E1AF96"/>
        </a:lt2>
        <a:accent1>
          <a:srgbClr val="EA85AF"/>
        </a:accent1>
        <a:accent2>
          <a:srgbClr val="7DC3BE"/>
        </a:accent2>
        <a:accent3>
          <a:srgbClr val="FFFFFF"/>
        </a:accent3>
        <a:accent4>
          <a:srgbClr val="47474C"/>
        </a:accent4>
        <a:accent5>
          <a:srgbClr val="F3C2D4"/>
        </a:accent5>
        <a:accent6>
          <a:srgbClr val="71B0AC"/>
        </a:accent6>
        <a:hlink>
          <a:srgbClr val="5FB46E"/>
        </a:hlink>
        <a:folHlink>
          <a:srgbClr val="87A0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5">
        <a:dk1>
          <a:srgbClr val="55555A"/>
        </a:dk1>
        <a:lt1>
          <a:srgbClr val="FFFFFF"/>
        </a:lt1>
        <a:dk2>
          <a:srgbClr val="C4B200"/>
        </a:dk2>
        <a:lt2>
          <a:srgbClr val="D2D38A"/>
        </a:lt2>
        <a:accent1>
          <a:srgbClr val="EDDD7A"/>
        </a:accent1>
        <a:accent2>
          <a:srgbClr val="CF8C4B"/>
        </a:accent2>
        <a:accent3>
          <a:srgbClr val="FFFFFF"/>
        </a:accent3>
        <a:accent4>
          <a:srgbClr val="47474C"/>
        </a:accent4>
        <a:accent5>
          <a:srgbClr val="F4EBBE"/>
        </a:accent5>
        <a:accent6>
          <a:srgbClr val="BB7E43"/>
        </a:accent6>
        <a:hlink>
          <a:srgbClr val="F5AA00"/>
        </a:hlink>
        <a:folHlink>
          <a:srgbClr val="C6A4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6">
        <a:dk1>
          <a:srgbClr val="55555A"/>
        </a:dk1>
        <a:lt1>
          <a:srgbClr val="FFFFFF"/>
        </a:lt1>
        <a:dk2>
          <a:srgbClr val="4FB000"/>
        </a:dk2>
        <a:lt2>
          <a:srgbClr val="C1DEC0"/>
        </a:lt2>
        <a:accent1>
          <a:srgbClr val="CBDA90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E2EAC6"/>
        </a:accent5>
        <a:accent6>
          <a:srgbClr val="D04343"/>
        </a:accent6>
        <a:hlink>
          <a:srgbClr val="BFBFAF"/>
        </a:hlink>
        <a:folHlink>
          <a:srgbClr val="6A9A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8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9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3278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ADBE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10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11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12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7D82B4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BFC1D6"/>
        </a:accent5>
        <a:accent6>
          <a:srgbClr val="002C6C"/>
        </a:accent6>
        <a:hlink>
          <a:srgbClr val="969BC8"/>
        </a:hlink>
        <a:folHlink>
          <a:srgbClr val="82CD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tertitre &amp; Slide Filet">
  <a:themeElements>
    <a:clrScheme name="Intertitre &amp; Slide Filet 6">
      <a:dk1>
        <a:srgbClr val="55555A"/>
      </a:dk1>
      <a:lt1>
        <a:srgbClr val="FFFFFF"/>
      </a:lt1>
      <a:dk2>
        <a:srgbClr val="4FB000"/>
      </a:dk2>
      <a:lt2>
        <a:srgbClr val="C1DEC0"/>
      </a:lt2>
      <a:accent1>
        <a:srgbClr val="CBDA90"/>
      </a:accent1>
      <a:accent2>
        <a:srgbClr val="E64B4B"/>
      </a:accent2>
      <a:accent3>
        <a:srgbClr val="FFFFFF"/>
      </a:accent3>
      <a:accent4>
        <a:srgbClr val="47474C"/>
      </a:accent4>
      <a:accent5>
        <a:srgbClr val="E2EAC6"/>
      </a:accent5>
      <a:accent6>
        <a:srgbClr val="D04343"/>
      </a:accent6>
      <a:hlink>
        <a:srgbClr val="BFBFAF"/>
      </a:hlink>
      <a:folHlink>
        <a:srgbClr val="6A9A6C"/>
      </a:folHlink>
    </a:clrScheme>
    <a:fontScheme name="Intertitre &amp; Slide Fil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ntertitre &amp; Slide Filet 1">
        <a:dk1>
          <a:srgbClr val="55555A"/>
        </a:dk1>
        <a:lt1>
          <a:srgbClr val="FFFFFF"/>
        </a:lt1>
        <a:dk2>
          <a:srgbClr val="005FA0"/>
        </a:dk2>
        <a:lt2>
          <a:srgbClr val="A5AAAA"/>
        </a:lt2>
        <a:accent1>
          <a:srgbClr val="82CDF0"/>
        </a:accent1>
        <a:accent2>
          <a:srgbClr val="7D82B4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7175A3"/>
        </a:accent6>
        <a:hlink>
          <a:srgbClr val="87A578"/>
        </a:hlink>
        <a:folHlink>
          <a:srgbClr val="E178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2">
        <a:dk1>
          <a:srgbClr val="55555A"/>
        </a:dk1>
        <a:lt1>
          <a:srgbClr val="FFFFFF"/>
        </a:lt1>
        <a:dk2>
          <a:srgbClr val="999B9D"/>
        </a:dk2>
        <a:lt2>
          <a:srgbClr val="BFD7CE"/>
        </a:lt2>
        <a:accent1>
          <a:srgbClr val="BEBCBD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DBDADB"/>
        </a:accent5>
        <a:accent6>
          <a:srgbClr val="D04343"/>
        </a:accent6>
        <a:hlink>
          <a:srgbClr val="ACC2D8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3">
        <a:dk1>
          <a:srgbClr val="55555A"/>
        </a:dk1>
        <a:lt1>
          <a:srgbClr val="FFFFFF"/>
        </a:lt1>
        <a:dk2>
          <a:srgbClr val="00B2DE"/>
        </a:dk2>
        <a:lt2>
          <a:srgbClr val="E1AF96"/>
        </a:lt2>
        <a:accent1>
          <a:srgbClr val="AFDEEE"/>
        </a:accent1>
        <a:accent2>
          <a:srgbClr val="A2C08E"/>
        </a:accent2>
        <a:accent3>
          <a:srgbClr val="FFFFFF"/>
        </a:accent3>
        <a:accent4>
          <a:srgbClr val="47474C"/>
        </a:accent4>
        <a:accent5>
          <a:srgbClr val="D4ECF5"/>
        </a:accent5>
        <a:accent6>
          <a:srgbClr val="92AE80"/>
        </a:accent6>
        <a:hlink>
          <a:srgbClr val="AACB2B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4">
        <a:dk1>
          <a:srgbClr val="55555A"/>
        </a:dk1>
        <a:lt1>
          <a:srgbClr val="FFFFFF"/>
        </a:lt1>
        <a:dk2>
          <a:srgbClr val="AC0481"/>
        </a:dk2>
        <a:lt2>
          <a:srgbClr val="E1AF96"/>
        </a:lt2>
        <a:accent1>
          <a:srgbClr val="EA85AF"/>
        </a:accent1>
        <a:accent2>
          <a:srgbClr val="7DC3BE"/>
        </a:accent2>
        <a:accent3>
          <a:srgbClr val="FFFFFF"/>
        </a:accent3>
        <a:accent4>
          <a:srgbClr val="47474C"/>
        </a:accent4>
        <a:accent5>
          <a:srgbClr val="F3C2D4"/>
        </a:accent5>
        <a:accent6>
          <a:srgbClr val="71B0AC"/>
        </a:accent6>
        <a:hlink>
          <a:srgbClr val="5FB46E"/>
        </a:hlink>
        <a:folHlink>
          <a:srgbClr val="87A0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5">
        <a:dk1>
          <a:srgbClr val="55555A"/>
        </a:dk1>
        <a:lt1>
          <a:srgbClr val="FFFFFF"/>
        </a:lt1>
        <a:dk2>
          <a:srgbClr val="C4B200"/>
        </a:dk2>
        <a:lt2>
          <a:srgbClr val="D2D38A"/>
        </a:lt2>
        <a:accent1>
          <a:srgbClr val="EDDD7A"/>
        </a:accent1>
        <a:accent2>
          <a:srgbClr val="CF8C4B"/>
        </a:accent2>
        <a:accent3>
          <a:srgbClr val="FFFFFF"/>
        </a:accent3>
        <a:accent4>
          <a:srgbClr val="47474C"/>
        </a:accent4>
        <a:accent5>
          <a:srgbClr val="F4EBBE"/>
        </a:accent5>
        <a:accent6>
          <a:srgbClr val="BB7E43"/>
        </a:accent6>
        <a:hlink>
          <a:srgbClr val="F5AA00"/>
        </a:hlink>
        <a:folHlink>
          <a:srgbClr val="C6A4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6">
        <a:dk1>
          <a:srgbClr val="55555A"/>
        </a:dk1>
        <a:lt1>
          <a:srgbClr val="FFFFFF"/>
        </a:lt1>
        <a:dk2>
          <a:srgbClr val="4FB000"/>
        </a:dk2>
        <a:lt2>
          <a:srgbClr val="C1DEC0"/>
        </a:lt2>
        <a:accent1>
          <a:srgbClr val="CBDA90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E2EAC6"/>
        </a:accent5>
        <a:accent6>
          <a:srgbClr val="D04343"/>
        </a:accent6>
        <a:hlink>
          <a:srgbClr val="BFBFAF"/>
        </a:hlink>
        <a:folHlink>
          <a:srgbClr val="6A9A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8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9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3278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ADBE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10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11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12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7D82B4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BFC1D6"/>
        </a:accent5>
        <a:accent6>
          <a:srgbClr val="002C6C"/>
        </a:accent6>
        <a:hlink>
          <a:srgbClr val="969BC8"/>
        </a:hlink>
        <a:folHlink>
          <a:srgbClr val="82CD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re &amp; Fin Visuel">
  <a:themeElements>
    <a:clrScheme name="Titre &amp; Fin Visuel 6">
      <a:dk1>
        <a:srgbClr val="55555A"/>
      </a:dk1>
      <a:lt1>
        <a:srgbClr val="FFFFFF"/>
      </a:lt1>
      <a:dk2>
        <a:srgbClr val="4FB000"/>
      </a:dk2>
      <a:lt2>
        <a:srgbClr val="C1DEC0"/>
      </a:lt2>
      <a:accent1>
        <a:srgbClr val="CBDA90"/>
      </a:accent1>
      <a:accent2>
        <a:srgbClr val="E64B4B"/>
      </a:accent2>
      <a:accent3>
        <a:srgbClr val="FFFFFF"/>
      </a:accent3>
      <a:accent4>
        <a:srgbClr val="47474C"/>
      </a:accent4>
      <a:accent5>
        <a:srgbClr val="E2EAC6"/>
      </a:accent5>
      <a:accent6>
        <a:srgbClr val="D04343"/>
      </a:accent6>
      <a:hlink>
        <a:srgbClr val="BFBFAF"/>
      </a:hlink>
      <a:folHlink>
        <a:srgbClr val="6A9A6C"/>
      </a:folHlink>
    </a:clrScheme>
    <a:fontScheme name="Titre &amp; Fin Visu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itre &amp; Fin Visuel 1">
        <a:dk1>
          <a:srgbClr val="55555A"/>
        </a:dk1>
        <a:lt1>
          <a:srgbClr val="FFFFFF"/>
        </a:lt1>
        <a:dk2>
          <a:srgbClr val="005FA0"/>
        </a:dk2>
        <a:lt2>
          <a:srgbClr val="A5AAAA"/>
        </a:lt2>
        <a:accent1>
          <a:srgbClr val="82CDF0"/>
        </a:accent1>
        <a:accent2>
          <a:srgbClr val="7D82B4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7175A3"/>
        </a:accent6>
        <a:hlink>
          <a:srgbClr val="87A578"/>
        </a:hlink>
        <a:folHlink>
          <a:srgbClr val="E178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2">
        <a:dk1>
          <a:srgbClr val="55555A"/>
        </a:dk1>
        <a:lt1>
          <a:srgbClr val="FFFFFF"/>
        </a:lt1>
        <a:dk2>
          <a:srgbClr val="999B9D"/>
        </a:dk2>
        <a:lt2>
          <a:srgbClr val="BFD7CE"/>
        </a:lt2>
        <a:accent1>
          <a:srgbClr val="BEBCBD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DBDADB"/>
        </a:accent5>
        <a:accent6>
          <a:srgbClr val="D04343"/>
        </a:accent6>
        <a:hlink>
          <a:srgbClr val="ACC2D8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3">
        <a:dk1>
          <a:srgbClr val="55555A"/>
        </a:dk1>
        <a:lt1>
          <a:srgbClr val="FFFFFF"/>
        </a:lt1>
        <a:dk2>
          <a:srgbClr val="00B2DE"/>
        </a:dk2>
        <a:lt2>
          <a:srgbClr val="E1AF96"/>
        </a:lt2>
        <a:accent1>
          <a:srgbClr val="AFDEEE"/>
        </a:accent1>
        <a:accent2>
          <a:srgbClr val="A2C08E"/>
        </a:accent2>
        <a:accent3>
          <a:srgbClr val="FFFFFF"/>
        </a:accent3>
        <a:accent4>
          <a:srgbClr val="47474C"/>
        </a:accent4>
        <a:accent5>
          <a:srgbClr val="D4ECF5"/>
        </a:accent5>
        <a:accent6>
          <a:srgbClr val="92AE80"/>
        </a:accent6>
        <a:hlink>
          <a:srgbClr val="AACB2B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4">
        <a:dk1>
          <a:srgbClr val="55555A"/>
        </a:dk1>
        <a:lt1>
          <a:srgbClr val="FFFFFF"/>
        </a:lt1>
        <a:dk2>
          <a:srgbClr val="AC0481"/>
        </a:dk2>
        <a:lt2>
          <a:srgbClr val="E1AF96"/>
        </a:lt2>
        <a:accent1>
          <a:srgbClr val="EA85AF"/>
        </a:accent1>
        <a:accent2>
          <a:srgbClr val="7DC3BE"/>
        </a:accent2>
        <a:accent3>
          <a:srgbClr val="FFFFFF"/>
        </a:accent3>
        <a:accent4>
          <a:srgbClr val="47474C"/>
        </a:accent4>
        <a:accent5>
          <a:srgbClr val="F3C2D4"/>
        </a:accent5>
        <a:accent6>
          <a:srgbClr val="71B0AC"/>
        </a:accent6>
        <a:hlink>
          <a:srgbClr val="5FB46E"/>
        </a:hlink>
        <a:folHlink>
          <a:srgbClr val="87A0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5">
        <a:dk1>
          <a:srgbClr val="55555A"/>
        </a:dk1>
        <a:lt1>
          <a:srgbClr val="FFFFFF"/>
        </a:lt1>
        <a:dk2>
          <a:srgbClr val="C4B200"/>
        </a:dk2>
        <a:lt2>
          <a:srgbClr val="D2D38A"/>
        </a:lt2>
        <a:accent1>
          <a:srgbClr val="EDDD7A"/>
        </a:accent1>
        <a:accent2>
          <a:srgbClr val="CF8C4B"/>
        </a:accent2>
        <a:accent3>
          <a:srgbClr val="FFFFFF"/>
        </a:accent3>
        <a:accent4>
          <a:srgbClr val="47474C"/>
        </a:accent4>
        <a:accent5>
          <a:srgbClr val="F4EBBE"/>
        </a:accent5>
        <a:accent6>
          <a:srgbClr val="BB7E43"/>
        </a:accent6>
        <a:hlink>
          <a:srgbClr val="F5AA00"/>
        </a:hlink>
        <a:folHlink>
          <a:srgbClr val="C6A4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6">
        <a:dk1>
          <a:srgbClr val="55555A"/>
        </a:dk1>
        <a:lt1>
          <a:srgbClr val="FFFFFF"/>
        </a:lt1>
        <a:dk2>
          <a:srgbClr val="4FB000"/>
        </a:dk2>
        <a:lt2>
          <a:srgbClr val="C1DEC0"/>
        </a:lt2>
        <a:accent1>
          <a:srgbClr val="CBDA90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E2EAC6"/>
        </a:accent5>
        <a:accent6>
          <a:srgbClr val="D04343"/>
        </a:accent6>
        <a:hlink>
          <a:srgbClr val="BFBFAF"/>
        </a:hlink>
        <a:folHlink>
          <a:srgbClr val="6A9A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8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9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3278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ADBE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0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1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2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7D82B4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BFC1D6"/>
        </a:accent5>
        <a:accent6>
          <a:srgbClr val="002C6C"/>
        </a:accent6>
        <a:hlink>
          <a:srgbClr val="969BC8"/>
        </a:hlink>
        <a:folHlink>
          <a:srgbClr val="82CD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60A1"/>
      </a:accent1>
      <a:accent2>
        <a:srgbClr val="003278"/>
      </a:accent2>
      <a:accent3>
        <a:srgbClr val="FFFFFF"/>
      </a:accent3>
      <a:accent4>
        <a:srgbClr val="000000"/>
      </a:accent4>
      <a:accent5>
        <a:srgbClr val="AAB6CD"/>
      </a:accent5>
      <a:accent6>
        <a:srgbClr val="002C6C"/>
      </a:accent6>
      <a:hlink>
        <a:srgbClr val="7D82B4"/>
      </a:hlink>
      <a:folHlink>
        <a:srgbClr val="55555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AIR LIQUIDE-Related-Activities</Template>
  <TotalTime>26550</TotalTime>
  <Words>356</Words>
  <Application>Microsoft Office PowerPoint</Application>
  <PresentationFormat>On-screen Show (4:3)</PresentationFormat>
  <Paragraphs>62</Paragraphs>
  <Slides>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Intertitre &amp; Slide Visuel</vt:lpstr>
      <vt:lpstr>Intertitre &amp; Slide Filet</vt:lpstr>
      <vt:lpstr>Titre &amp; Fin Visuel</vt:lpstr>
      <vt:lpstr>1_Conception personnalisée</vt:lpstr>
      <vt:lpstr>Conception personnalisée</vt:lpstr>
      <vt:lpstr>Picture</vt:lpstr>
      <vt:lpstr>Large Helium Refrigeration</vt:lpstr>
      <vt:lpstr>Warm Compression Station Overview</vt:lpstr>
      <vt:lpstr>Input Data</vt:lpstr>
      <vt:lpstr>Process Optimization / Screws Selection</vt:lpstr>
      <vt:lpstr>Cost Reduction / Package Optimisation</vt:lpstr>
      <vt:lpstr>Cost Reduction / Package Optimisation</vt:lpstr>
    </vt:vector>
  </TitlesOfParts>
  <Company>ALSEIS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anne.michaud</dc:creator>
  <cp:lastModifiedBy>Vincent Heloin</cp:lastModifiedBy>
  <cp:revision>913</cp:revision>
  <dcterms:created xsi:type="dcterms:W3CDTF">2012-03-23T16:21:07Z</dcterms:created>
  <dcterms:modified xsi:type="dcterms:W3CDTF">2015-05-06T17:29:47Z</dcterms:modified>
</cp:coreProperties>
</file>