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heme/themeOverride12.xml" ContentType="application/vnd.openxmlformats-officedocument.themeOverride+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charts/chart13.xml" ContentType="application/vnd.openxmlformats-officedocument.drawingml.chart+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tags/tag41.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charts/chart10.xml" ContentType="application/vnd.openxmlformats-officedocument.drawingml.char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diagrams/colors1.xml" ContentType="application/vnd.openxmlformats-officedocument.drawingml.diagramColor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charts/chart5.xml" ContentType="application/vnd.openxmlformats-officedocument.drawingml.chart+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diagrams/drawing1.xml" ContentType="application/vnd.ms-office.drawingml.diagramDrawing+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heme/themeOverride4.xml" ContentType="application/vnd.openxmlformats-officedocument.themeOverr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diagrams/data1.xml" ContentType="application/vnd.openxmlformats-officedocument.drawingml.diagramData+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heme/themeOverride5.xml" ContentType="application/vnd.openxmlformats-officedocument.themeOverr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heme/themeOverride13.xml" ContentType="application/vnd.openxmlformats-officedocument.themeOverride+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charts/chart14.xml" ContentType="application/vnd.openxmlformats-officedocument.drawingml.chart+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8.xml" ContentType="application/vnd.openxmlformats-officedocument.presentationml.notesSlide+xml"/>
  <Default Extension="gif" ContentType="image/gif"/>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heme/themeOverride7.xml" ContentType="application/vnd.openxmlformats-officedocument.themeOverride+xml"/>
  <Override PartName="/ppt/tags/tag6.xml" ContentType="application/vnd.openxmlformats-officedocument.presentationml.tags+xml"/>
  <Override PartName="/ppt/tags/tag1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453" r:id="rId2"/>
    <p:sldId id="454" r:id="rId3"/>
    <p:sldId id="518" r:id="rId4"/>
    <p:sldId id="455" r:id="rId5"/>
    <p:sldId id="520" r:id="rId6"/>
    <p:sldId id="517" r:id="rId7"/>
    <p:sldId id="461" r:id="rId8"/>
    <p:sldId id="457" r:id="rId9"/>
    <p:sldId id="502" r:id="rId10"/>
    <p:sldId id="501" r:id="rId11"/>
    <p:sldId id="458" r:id="rId12"/>
    <p:sldId id="459" r:id="rId13"/>
    <p:sldId id="465" r:id="rId14"/>
    <p:sldId id="462" r:id="rId15"/>
    <p:sldId id="521" r:id="rId16"/>
    <p:sldId id="466" r:id="rId17"/>
    <p:sldId id="523" r:id="rId18"/>
    <p:sldId id="500" r:id="rId19"/>
    <p:sldId id="522" r:id="rId20"/>
    <p:sldId id="526" r:id="rId21"/>
    <p:sldId id="524" r:id="rId22"/>
    <p:sldId id="525" r:id="rId23"/>
    <p:sldId id="516" r:id="rId24"/>
    <p:sldId id="503" r:id="rId25"/>
    <p:sldId id="504" r:id="rId26"/>
    <p:sldId id="505" r:id="rId27"/>
    <p:sldId id="506" r:id="rId28"/>
    <p:sldId id="535" r:id="rId29"/>
    <p:sldId id="534" r:id="rId30"/>
    <p:sldId id="507" r:id="rId31"/>
    <p:sldId id="508" r:id="rId32"/>
    <p:sldId id="509" r:id="rId33"/>
    <p:sldId id="499" r:id="rId34"/>
    <p:sldId id="532" r:id="rId35"/>
    <p:sldId id="533" r:id="rId36"/>
    <p:sldId id="496" r:id="rId37"/>
    <p:sldId id="492" r:id="rId38"/>
    <p:sldId id="488" r:id="rId39"/>
    <p:sldId id="485" r:id="rId40"/>
    <p:sldId id="530" r:id="rId41"/>
    <p:sldId id="531" r:id="rId42"/>
    <p:sldId id="468" r:id="rId43"/>
    <p:sldId id="528" r:id="rId44"/>
    <p:sldId id="469" r:id="rId45"/>
    <p:sldId id="483" r:id="rId46"/>
    <p:sldId id="471" r:id="rId47"/>
    <p:sldId id="494" r:id="rId48"/>
    <p:sldId id="472" r:id="rId49"/>
    <p:sldId id="473" r:id="rId50"/>
    <p:sldId id="484" r:id="rId51"/>
    <p:sldId id="474" r:id="rId52"/>
    <p:sldId id="482" r:id="rId53"/>
    <p:sldId id="475" r:id="rId54"/>
    <p:sldId id="476" r:id="rId55"/>
    <p:sldId id="477" r:id="rId56"/>
    <p:sldId id="478" r:id="rId57"/>
    <p:sldId id="479" r:id="rId58"/>
    <p:sldId id="480" r:id="rId59"/>
    <p:sldId id="456" r:id="rId60"/>
    <p:sldId id="529" r:id="rId61"/>
    <p:sldId id="495" r:id="rId62"/>
    <p:sldId id="497" r:id="rId63"/>
    <p:sldId id="510" r:id="rId64"/>
    <p:sldId id="511" r:id="rId65"/>
    <p:sldId id="512" r:id="rId66"/>
    <p:sldId id="514" r:id="rId67"/>
    <p:sldId id="513" r:id="rId68"/>
    <p:sldId id="519" r:id="rId69"/>
    <p:sldId id="515" r:id="rId70"/>
    <p:sldId id="527" r:id="rId71"/>
  </p:sldIdLst>
  <p:sldSz cx="9144000" cy="6858000" type="screen4x3"/>
  <p:notesSz cx="6810375" cy="9942513"/>
  <p:defaultTextStyle>
    <a:defPPr>
      <a:defRPr lang="en-US"/>
    </a:defPPr>
    <a:lvl1pPr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1pPr>
    <a:lvl2pPr marL="4572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2pPr>
    <a:lvl3pPr marL="9144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3pPr>
    <a:lvl4pPr marL="13716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4pPr>
    <a:lvl5pPr marL="18288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5pPr>
    <a:lvl6pPr marL="2286000" algn="l" defTabSz="914400" rtl="0" eaLnBrk="1" latinLnBrk="0" hangingPunct="1">
      <a:defRPr sz="2400" kern="1200">
        <a:solidFill>
          <a:schemeClr val="bg2"/>
        </a:solidFill>
        <a:latin typeface="Arial" charset="0"/>
        <a:ea typeface="+mn-ea"/>
        <a:cs typeface="+mn-cs"/>
      </a:defRPr>
    </a:lvl6pPr>
    <a:lvl7pPr marL="2743200" algn="l" defTabSz="914400" rtl="0" eaLnBrk="1" latinLnBrk="0" hangingPunct="1">
      <a:defRPr sz="2400" kern="1200">
        <a:solidFill>
          <a:schemeClr val="bg2"/>
        </a:solidFill>
        <a:latin typeface="Arial" charset="0"/>
        <a:ea typeface="+mn-ea"/>
        <a:cs typeface="+mn-cs"/>
      </a:defRPr>
    </a:lvl7pPr>
    <a:lvl8pPr marL="3200400" algn="l" defTabSz="914400" rtl="0" eaLnBrk="1" latinLnBrk="0" hangingPunct="1">
      <a:defRPr sz="2400" kern="1200">
        <a:solidFill>
          <a:schemeClr val="bg2"/>
        </a:solidFill>
        <a:latin typeface="Arial" charset="0"/>
        <a:ea typeface="+mn-ea"/>
        <a:cs typeface="+mn-cs"/>
      </a:defRPr>
    </a:lvl8pPr>
    <a:lvl9pPr marL="3657600" algn="l" defTabSz="914400" rtl="0" eaLnBrk="1" latinLnBrk="0" hangingPunct="1">
      <a:defRPr sz="24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4B300"/>
    <a:srgbClr val="00B2DE"/>
    <a:srgbClr val="00B27A"/>
    <a:srgbClr val="AC041D"/>
    <a:srgbClr val="FF3300"/>
    <a:srgbClr val="00CC00"/>
    <a:srgbClr val="AC0481"/>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80673" autoAdjust="0"/>
  </p:normalViewPr>
  <p:slideViewPr>
    <p:cSldViewPr>
      <p:cViewPr varScale="1">
        <p:scale>
          <a:sx n="87" d="100"/>
          <a:sy n="87" d="100"/>
        </p:scale>
        <p:origin x="-11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35" d="100"/>
          <a:sy n="35" d="100"/>
        </p:scale>
        <p:origin x="-1608" y="-66"/>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D:\Users\pierre.roux\Downloads\2015%20--%20Cryo%20Market%20-%20MAJ%2020150112%20(YD).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2012-2013\2012-11%20--%20Cryo%20Market%20%20MAJ%20YD%2010012013.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dynamique4</c:name>
    <c:fmtId val="-1"/>
  </c:pivotSource>
  <c:chart>
    <c:title>
      <c:tx>
        <c:rich>
          <a:bodyPr/>
          <a:lstStyle/>
          <a:p>
            <a:pPr>
              <a:defRPr/>
            </a:pPr>
            <a:r>
              <a:rPr lang="en-US"/>
              <a:t>#Plants</a:t>
            </a:r>
          </a:p>
          <a:p>
            <a:pPr>
              <a:defRPr/>
            </a:pPr>
            <a:r>
              <a:rPr lang="en-US" sz="1400"/>
              <a:t>(2000 - 2014</a:t>
            </a:r>
            <a:r>
              <a:rPr lang="en-US"/>
              <a:t>)</a:t>
            </a:r>
          </a:p>
        </c:rich>
      </c:tx>
      <c:layout/>
      <c:spPr>
        <a:noFill/>
        <a:ln w="25400">
          <a:noFill/>
        </a:ln>
      </c:spPr>
    </c:title>
    <c:pivotFmts>
      <c:pivotFmt>
        <c:idx val="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
      </c:pivotFmt>
      <c:pivotFmt>
        <c:idx val="2"/>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3"/>
      </c:pivotFmt>
      <c:pivotFmt>
        <c:idx val="4"/>
        <c:marker>
          <c:symbol val="none"/>
        </c:marker>
        <c:dLbl>
          <c:idx val="0"/>
          <c:spPr/>
          <c:txPr>
            <a:bodyPr/>
            <a:lstStyle/>
            <a:p>
              <a:pPr>
                <a:defRPr/>
              </a:pPr>
              <a:endParaRPr lang="fr-FR"/>
            </a:p>
          </c:txPr>
          <c:showVal val="1"/>
        </c:dLbl>
      </c:pivotFmt>
      <c:pivotFmt>
        <c:idx val="5"/>
        <c:marker>
          <c:symbol val="none"/>
        </c:marker>
        <c:dLbl>
          <c:idx val="0"/>
          <c:spPr/>
          <c:txPr>
            <a:bodyPr/>
            <a:lstStyle/>
            <a:p>
              <a:pPr>
                <a:defRPr/>
              </a:pPr>
              <a:endParaRPr lang="fr-FR"/>
            </a:p>
          </c:txPr>
          <c:showVal val="1"/>
        </c:dLbl>
      </c:pivotFmt>
      <c:pivotFmt>
        <c:idx val="6"/>
        <c:marker>
          <c:symbol val="none"/>
        </c:marker>
        <c:dLbl>
          <c:idx val="0"/>
          <c:spPr/>
          <c:txPr>
            <a:bodyPr/>
            <a:lstStyle/>
            <a:p>
              <a:pPr>
                <a:defRPr/>
              </a:pPr>
              <a:endParaRPr lang="fr-FR"/>
            </a:p>
          </c:txPr>
          <c:showVal val="1"/>
        </c:dLbl>
      </c:pivotFmt>
      <c:pivotFmt>
        <c:idx val="7"/>
        <c:marker>
          <c:symbol val="none"/>
        </c:marker>
        <c:dLbl>
          <c:idx val="0"/>
          <c:spPr/>
          <c:txPr>
            <a:bodyPr/>
            <a:lstStyle/>
            <a:p>
              <a:pPr>
                <a:defRPr/>
              </a:pPr>
              <a:endParaRPr lang="fr-FR"/>
            </a:p>
          </c:txPr>
          <c:showVal val="1"/>
        </c:dLbl>
      </c:pivotFmt>
      <c:pivotFmt>
        <c:idx val="8"/>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9"/>
        <c:spPr>
          <a:scene3d>
            <a:camera prst="orthographicFront"/>
            <a:lightRig rig="threePt" dir="t"/>
          </a:scene3d>
          <a:sp3d>
            <a:bevelT/>
          </a:sp3d>
        </c:spPr>
        <c:marker>
          <c:symbol val="none"/>
        </c:marker>
        <c:dLbl>
          <c:idx val="0"/>
          <c:spPr/>
          <c:txPr>
            <a:bodyPr/>
            <a:lstStyle/>
            <a:p>
              <a:pPr>
                <a:defRPr/>
              </a:pPr>
              <a:endParaRPr lang="fr-FR"/>
            </a:p>
          </c:txPr>
          <c:showVal val="1"/>
        </c:dLbl>
      </c:pivotFmt>
    </c:pivotFmts>
    <c:view3D>
      <c:depthPercent val="100"/>
      <c:perspective val="30"/>
    </c:view3D>
    <c:plotArea>
      <c:layout/>
      <c:bar3DChart>
        <c:barDir val="col"/>
        <c:grouping val="clustered"/>
        <c:ser>
          <c:idx val="0"/>
          <c:order val="0"/>
          <c:tx>
            <c:strRef>
              <c:f>Market!$G$14:$G$15</c:f>
              <c:strCache>
                <c:ptCount val="1"/>
                <c:pt idx="0">
                  <c:v>ALAT</c:v>
                </c:pt>
              </c:strCache>
            </c:strRef>
          </c:tx>
          <c:spPr>
            <a:scene3d>
              <a:camera prst="orthographicFront"/>
              <a:lightRig rig="threePt" dir="t"/>
            </a:scene3d>
            <a:sp3d>
              <a:bevelT/>
            </a:sp3d>
          </c:spPr>
          <c:dLbls>
            <c:dLbl>
              <c:idx val="0"/>
              <c:layout>
                <c:manualLayout>
                  <c:x val="7.3868882733149005E-3"/>
                  <c:y val="-1.4285714285714304E-2"/>
                </c:manualLayout>
              </c:layout>
              <c:spPr/>
              <c:txPr>
                <a:bodyPr/>
                <a:lstStyle/>
                <a:p>
                  <a:pPr>
                    <a:defRPr sz="2000" b="1"/>
                  </a:pPr>
                  <a:endParaRPr lang="fr-FR"/>
                </a:p>
              </c:txPr>
              <c:showVal val="1"/>
            </c:dLbl>
            <c:txPr>
              <a:bodyPr/>
              <a:lstStyle/>
              <a:p>
                <a:pPr>
                  <a:defRPr sz="1200" b="1"/>
                </a:pPr>
                <a:endParaRPr lang="fr-FR"/>
              </a:p>
            </c:txPr>
            <c:showVal val="1"/>
          </c:dLbls>
          <c:cat>
            <c:strRef>
              <c:f>Market!$F$16</c:f>
              <c:strCache>
                <c:ptCount val="1"/>
                <c:pt idx="0">
                  <c:v>Total</c:v>
                </c:pt>
              </c:strCache>
            </c:strRef>
          </c:cat>
          <c:val>
            <c:numRef>
              <c:f>Market!$G$16</c:f>
              <c:numCache>
                <c:formatCode>General</c:formatCode>
                <c:ptCount val="1"/>
                <c:pt idx="0">
                  <c:v>63</c:v>
                </c:pt>
              </c:numCache>
            </c:numRef>
          </c:val>
        </c:ser>
        <c:ser>
          <c:idx val="1"/>
          <c:order val="1"/>
          <c:tx>
            <c:strRef>
              <c:f>Market!$H$14:$H$15</c:f>
              <c:strCache>
                <c:ptCount val="1"/>
                <c:pt idx="0">
                  <c:v>Linde K</c:v>
                </c:pt>
              </c:strCache>
            </c:strRef>
          </c:tx>
          <c:spPr>
            <a:scene3d>
              <a:camera prst="orthographicFront"/>
              <a:lightRig rig="threePt" dir="t"/>
            </a:scene3d>
            <a:sp3d>
              <a:bevelT/>
            </a:sp3d>
          </c:spPr>
          <c:dLbls>
            <c:dLbl>
              <c:idx val="0"/>
              <c:layout>
                <c:manualLayout>
                  <c:x val="1.1080332409972322E-2"/>
                  <c:y val="0.15238095238095239"/>
                </c:manualLayout>
              </c:layout>
              <c:spPr/>
              <c:txPr>
                <a:bodyPr/>
                <a:lstStyle/>
                <a:p>
                  <a:pPr>
                    <a:defRPr sz="2000" b="1"/>
                  </a:pPr>
                  <a:endParaRPr lang="fr-FR"/>
                </a:p>
              </c:txPr>
              <c:showVal val="1"/>
            </c:dLbl>
            <c:txPr>
              <a:bodyPr/>
              <a:lstStyle/>
              <a:p>
                <a:pPr>
                  <a:defRPr/>
                </a:pPr>
                <a:endParaRPr lang="fr-FR"/>
              </a:p>
            </c:txPr>
            <c:showVal val="1"/>
          </c:dLbls>
          <c:cat>
            <c:strRef>
              <c:f>Market!$F$16</c:f>
              <c:strCache>
                <c:ptCount val="1"/>
                <c:pt idx="0">
                  <c:v>Total</c:v>
                </c:pt>
              </c:strCache>
            </c:strRef>
          </c:cat>
          <c:val>
            <c:numRef>
              <c:f>Market!$H$16</c:f>
              <c:numCache>
                <c:formatCode>General</c:formatCode>
                <c:ptCount val="1"/>
                <c:pt idx="0">
                  <c:v>180</c:v>
                </c:pt>
              </c:numCache>
            </c:numRef>
          </c:val>
        </c:ser>
        <c:dLbls>
          <c:showVal val="1"/>
        </c:dLbls>
        <c:shape val="box"/>
        <c:axId val="119939456"/>
        <c:axId val="119940992"/>
        <c:axId val="0"/>
      </c:bar3DChart>
      <c:catAx>
        <c:axId val="119939456"/>
        <c:scaling>
          <c:orientation val="minMax"/>
        </c:scaling>
        <c:delete val="1"/>
        <c:axPos val="b"/>
        <c:tickLblPos val="none"/>
        <c:crossAx val="119940992"/>
        <c:crosses val="autoZero"/>
        <c:lblAlgn val="ctr"/>
        <c:lblOffset val="100"/>
      </c:catAx>
      <c:valAx>
        <c:axId val="119940992"/>
        <c:scaling>
          <c:orientation val="minMax"/>
        </c:scaling>
        <c:delete val="1"/>
        <c:axPos val="l"/>
        <c:numFmt formatCode="General" sourceLinked="1"/>
        <c:tickLblPos val="none"/>
        <c:crossAx val="119939456"/>
        <c:crosses val="autoZero"/>
        <c:crossBetween val="between"/>
      </c:valAx>
      <c:spPr>
        <a:noFill/>
        <a:ln w="25400">
          <a:noFill/>
        </a:ln>
      </c:spPr>
    </c:plotArea>
    <c:legend>
      <c:legendPos val="t"/>
      <c:layout/>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(YD).xlsx]Competition Analysis!Tableau croisé dynamique4</c:name>
    <c:fmtId val="-1"/>
  </c:pivotSource>
  <c:chart>
    <c:pivotFmts>
      <c:pivotFmt>
        <c:idx val="0"/>
        <c:marker>
          <c:symbol val="none"/>
        </c:marker>
        <c:dLbl>
          <c:idx val="0"/>
          <c:spPr/>
          <c:txPr>
            <a:bodyPr/>
            <a:lstStyle/>
            <a:p>
              <a:pPr>
                <a:defRPr/>
              </a:pPr>
              <a:endParaRPr lang="fr-FR"/>
            </a:p>
          </c:txPr>
          <c:showVal val="1"/>
        </c:dLbl>
      </c:pivotFmt>
      <c:pivotFmt>
        <c:idx val="1"/>
        <c:marker>
          <c:symbol val="none"/>
        </c:marker>
        <c:dLbl>
          <c:idx val="0"/>
          <c:spPr/>
          <c:txPr>
            <a:bodyPr/>
            <a:lstStyle/>
            <a:p>
              <a:pPr>
                <a:defRPr/>
              </a:pPr>
              <a:endParaRPr lang="fr-FR"/>
            </a:p>
          </c:txPr>
          <c:showVal val="1"/>
        </c:dLbl>
      </c:pivotFmt>
      <c:pivotFmt>
        <c:idx val="2"/>
        <c:marker>
          <c:symbol val="none"/>
        </c:marker>
        <c:dLbl>
          <c:idx val="0"/>
          <c:spPr/>
          <c:txPr>
            <a:bodyPr/>
            <a:lstStyle/>
            <a:p>
              <a:pPr>
                <a:defRPr/>
              </a:pPr>
              <a:endParaRPr lang="fr-FR"/>
            </a:p>
          </c:txPr>
          <c:showVal val="1"/>
        </c:dLbl>
      </c:pivotFmt>
      <c:pivotFmt>
        <c:idx val="3"/>
        <c:marker>
          <c:symbol val="none"/>
        </c:marker>
        <c:dLbl>
          <c:idx val="0"/>
          <c:spPr/>
          <c:txPr>
            <a:bodyPr/>
            <a:lstStyle/>
            <a:p>
              <a:pPr>
                <a:defRPr/>
              </a:pPr>
              <a:endParaRPr lang="fr-FR"/>
            </a:p>
          </c:txPr>
          <c:showVal val="1"/>
        </c:dLbl>
      </c:pivotFmt>
      <c:pivotFmt>
        <c:idx val="4"/>
        <c:spPr>
          <a:ln w="25400">
            <a:noFill/>
          </a:ln>
        </c:spPr>
        <c:marker>
          <c:symbol val="none"/>
        </c:marker>
      </c:pivotFmt>
      <c:pivotFmt>
        <c:idx val="5"/>
        <c:marker>
          <c:symbol val="none"/>
        </c:marker>
        <c:dLbl>
          <c:idx val="0"/>
          <c:spPr/>
          <c:txPr>
            <a:bodyPr/>
            <a:lstStyle/>
            <a:p>
              <a:pPr>
                <a:defRPr/>
              </a:pPr>
              <a:endParaRPr lang="fr-FR"/>
            </a:p>
          </c:txPr>
          <c:showVal val="1"/>
        </c:dLbl>
      </c:pivotFmt>
      <c:pivotFmt>
        <c:idx val="6"/>
        <c:marker>
          <c:symbol val="none"/>
        </c:marker>
        <c:dLbl>
          <c:idx val="0"/>
          <c:spPr/>
          <c:txPr>
            <a:bodyPr/>
            <a:lstStyle/>
            <a:p>
              <a:pPr>
                <a:defRPr/>
              </a:pPr>
              <a:endParaRPr lang="fr-FR"/>
            </a:p>
          </c:txPr>
          <c:showVal val="1"/>
        </c:dLbl>
      </c:pivotFmt>
      <c:pivotFmt>
        <c:idx val="7"/>
        <c:marker>
          <c:symbol val="none"/>
        </c:marker>
        <c:dLbl>
          <c:idx val="0"/>
          <c:spPr/>
          <c:txPr>
            <a:bodyPr/>
            <a:lstStyle/>
            <a:p>
              <a:pPr>
                <a:defRPr/>
              </a:pPr>
              <a:endParaRPr lang="fr-FR"/>
            </a:p>
          </c:txPr>
          <c:showVal val="1"/>
        </c:dLbl>
      </c:pivotFmt>
      <c:pivotFmt>
        <c:idx val="8"/>
        <c:marker>
          <c:symbol val="none"/>
        </c:marker>
        <c:dLbl>
          <c:idx val="0"/>
          <c:spPr/>
          <c:txPr>
            <a:bodyPr/>
            <a:lstStyle/>
            <a:p>
              <a:pPr>
                <a:defRPr/>
              </a:pPr>
              <a:endParaRPr lang="fr-FR"/>
            </a:p>
          </c:txPr>
          <c:showVal val="1"/>
        </c:dLbl>
      </c:pivotFmt>
    </c:pivotFmts>
    <c:view3D>
      <c:depthPercent val="100"/>
      <c:perspective val="30"/>
    </c:view3D>
    <c:plotArea>
      <c:layout/>
      <c:area3DChart>
        <c:grouping val="stacked"/>
        <c:ser>
          <c:idx val="0"/>
          <c:order val="0"/>
          <c:tx>
            <c:strRef>
              <c:f>'Competition Analysis'!$V$4:$V$5</c:f>
              <c:strCache>
                <c:ptCount val="1"/>
                <c:pt idx="0">
                  <c:v>Won</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Analysis'!$V$6:$V$15</c:f>
              <c:numCache>
                <c:formatCode>General</c:formatCode>
                <c:ptCount val="9"/>
                <c:pt idx="0">
                  <c:v>3</c:v>
                </c:pt>
                <c:pt idx="1">
                  <c:v>1</c:v>
                </c:pt>
                <c:pt idx="2">
                  <c:v>6</c:v>
                </c:pt>
                <c:pt idx="3">
                  <c:v>5</c:v>
                </c:pt>
                <c:pt idx="4">
                  <c:v>7</c:v>
                </c:pt>
                <c:pt idx="5">
                  <c:v>8</c:v>
                </c:pt>
                <c:pt idx="6">
                  <c:v>3</c:v>
                </c:pt>
                <c:pt idx="7">
                  <c:v>5</c:v>
                </c:pt>
              </c:numCache>
            </c:numRef>
          </c:val>
        </c:ser>
        <c:ser>
          <c:idx val="1"/>
          <c:order val="1"/>
          <c:tx>
            <c:strRef>
              <c:f>'Competition Analysis'!$W$4:$W$5</c:f>
              <c:strCache>
                <c:ptCount val="1"/>
                <c:pt idx="0">
                  <c:v>Lost</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Analysis'!$W$6:$W$15</c:f>
              <c:numCache>
                <c:formatCode>General</c:formatCode>
                <c:ptCount val="9"/>
                <c:pt idx="0">
                  <c:v>5</c:v>
                </c:pt>
                <c:pt idx="1">
                  <c:v>5</c:v>
                </c:pt>
                <c:pt idx="2">
                  <c:v>2</c:v>
                </c:pt>
                <c:pt idx="3">
                  <c:v>6</c:v>
                </c:pt>
                <c:pt idx="4">
                  <c:v>4</c:v>
                </c:pt>
                <c:pt idx="5">
                  <c:v>5</c:v>
                </c:pt>
                <c:pt idx="6">
                  <c:v>8</c:v>
                </c:pt>
                <c:pt idx="7">
                  <c:v>1</c:v>
                </c:pt>
                <c:pt idx="8">
                  <c:v>1</c:v>
                </c:pt>
              </c:numCache>
            </c:numRef>
          </c:val>
        </c:ser>
        <c:ser>
          <c:idx val="2"/>
          <c:order val="2"/>
          <c:tx>
            <c:strRef>
              <c:f>'Competition Analysis'!$X$4:$X$5</c:f>
              <c:strCache>
                <c:ptCount val="1"/>
                <c:pt idx="0">
                  <c:v>No go</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Analysis'!$X$6:$X$15</c:f>
              <c:numCache>
                <c:formatCode>General</c:formatCode>
                <c:ptCount val="9"/>
                <c:pt idx="1">
                  <c:v>3</c:v>
                </c:pt>
                <c:pt idx="2">
                  <c:v>5</c:v>
                </c:pt>
                <c:pt idx="3">
                  <c:v>7</c:v>
                </c:pt>
                <c:pt idx="4">
                  <c:v>3</c:v>
                </c:pt>
                <c:pt idx="5">
                  <c:v>2</c:v>
                </c:pt>
                <c:pt idx="6">
                  <c:v>3</c:v>
                </c:pt>
                <c:pt idx="7">
                  <c:v>1</c:v>
                </c:pt>
              </c:numCache>
            </c:numRef>
          </c:val>
        </c:ser>
        <c:ser>
          <c:idx val="3"/>
          <c:order val="3"/>
          <c:tx>
            <c:strRef>
              <c:f>'Competition Analysis'!$Y$4:$Y$5</c:f>
              <c:strCache>
                <c:ptCount val="1"/>
                <c:pt idx="0">
                  <c:v>Not seen</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Analysis'!$Y$6:$Y$15</c:f>
              <c:numCache>
                <c:formatCode>General</c:formatCode>
                <c:ptCount val="9"/>
                <c:pt idx="0">
                  <c:v>7</c:v>
                </c:pt>
                <c:pt idx="1">
                  <c:v>3</c:v>
                </c:pt>
                <c:pt idx="2">
                  <c:v>2</c:v>
                </c:pt>
                <c:pt idx="3">
                  <c:v>1</c:v>
                </c:pt>
                <c:pt idx="4">
                  <c:v>4</c:v>
                </c:pt>
                <c:pt idx="5">
                  <c:v>3</c:v>
                </c:pt>
                <c:pt idx="6">
                  <c:v>1</c:v>
                </c:pt>
              </c:numCache>
            </c:numRef>
          </c:val>
        </c:ser>
        <c:axId val="125389056"/>
        <c:axId val="125394944"/>
        <c:axId val="0"/>
      </c:area3DChart>
      <c:catAx>
        <c:axId val="125389056"/>
        <c:scaling>
          <c:orientation val="minMax"/>
        </c:scaling>
        <c:axPos val="b"/>
        <c:numFmt formatCode="General" sourceLinked="1"/>
        <c:tickLblPos val="nextTo"/>
        <c:crossAx val="125394944"/>
        <c:crosses val="autoZero"/>
        <c:lblAlgn val="ctr"/>
        <c:lblOffset val="100"/>
      </c:catAx>
      <c:valAx>
        <c:axId val="125394944"/>
        <c:scaling>
          <c:orientation val="minMax"/>
        </c:scaling>
        <c:axPos val="l"/>
        <c:majorGridlines/>
        <c:numFmt formatCode="General" sourceLinked="1"/>
        <c:tickLblPos val="nextTo"/>
        <c:crossAx val="125389056"/>
        <c:crosses val="autoZero"/>
        <c:crossBetween val="midCat"/>
      </c:valAx>
      <c:spPr>
        <a:noFill/>
        <a:ln w="25400">
          <a:noFill/>
        </a:ln>
      </c:spPr>
    </c:plotArea>
    <c:legend>
      <c:legendPos val="r"/>
      <c:layout/>
    </c:legend>
    <c:plotVisOnly val="1"/>
    <c:dispBlanksAs val="zero"/>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(YD).xlsx]Produit!Tableau croisé dynamique11</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s>
    <c:view3D>
      <c:depthPercent val="100"/>
      <c:perspective val="30"/>
    </c:view3D>
    <c:plotArea>
      <c:layout/>
      <c:bar3DChart>
        <c:barDir val="col"/>
        <c:grouping val="stacked"/>
        <c:ser>
          <c:idx val="0"/>
          <c:order val="0"/>
          <c:tx>
            <c:strRef>
              <c:f>Produit!$B$178:$B$179</c:f>
              <c:strCache>
                <c:ptCount val="1"/>
                <c:pt idx="0">
                  <c:v>ALAT</c:v>
                </c:pt>
              </c:strCache>
            </c:strRef>
          </c:tx>
          <c:cat>
            <c:strRef>
              <c:f>Produit!$A$180:$A$193</c:f>
              <c:strCache>
                <c:ptCount val="13"/>
                <c:pt idx="0">
                  <c:v>2001</c:v>
                </c:pt>
                <c:pt idx="1">
                  <c:v>2003</c:v>
                </c:pt>
                <c:pt idx="2">
                  <c:v>2004</c:v>
                </c:pt>
                <c:pt idx="3">
                  <c:v>2005</c:v>
                </c:pt>
                <c:pt idx="4">
                  <c:v>2006</c:v>
                </c:pt>
                <c:pt idx="5">
                  <c:v>2007</c:v>
                </c:pt>
                <c:pt idx="6">
                  <c:v>2008</c:v>
                </c:pt>
                <c:pt idx="7">
                  <c:v>2009</c:v>
                </c:pt>
                <c:pt idx="8">
                  <c:v>2010</c:v>
                </c:pt>
                <c:pt idx="9">
                  <c:v>2011</c:v>
                </c:pt>
                <c:pt idx="10">
                  <c:v>2012</c:v>
                </c:pt>
                <c:pt idx="11">
                  <c:v>2014</c:v>
                </c:pt>
                <c:pt idx="12">
                  <c:v>2015</c:v>
                </c:pt>
              </c:strCache>
            </c:strRef>
          </c:cat>
          <c:val>
            <c:numRef>
              <c:f>Produit!$B$180:$B$193</c:f>
              <c:numCache>
                <c:formatCode>General</c:formatCode>
                <c:ptCount val="13"/>
                <c:pt idx="1">
                  <c:v>20300000</c:v>
                </c:pt>
                <c:pt idx="3">
                  <c:v>17965000</c:v>
                </c:pt>
                <c:pt idx="8">
                  <c:v>16169800</c:v>
                </c:pt>
                <c:pt idx="10">
                  <c:v>114259780</c:v>
                </c:pt>
              </c:numCache>
            </c:numRef>
          </c:val>
        </c:ser>
        <c:ser>
          <c:idx val="1"/>
          <c:order val="1"/>
          <c:tx>
            <c:strRef>
              <c:f>Produit!$C$178:$C$179</c:f>
              <c:strCache>
                <c:ptCount val="1"/>
                <c:pt idx="0">
                  <c:v>Linde K</c:v>
                </c:pt>
              </c:strCache>
            </c:strRef>
          </c:tx>
          <c:cat>
            <c:strRef>
              <c:f>Produit!$A$180:$A$193</c:f>
              <c:strCache>
                <c:ptCount val="13"/>
                <c:pt idx="0">
                  <c:v>2001</c:v>
                </c:pt>
                <c:pt idx="1">
                  <c:v>2003</c:v>
                </c:pt>
                <c:pt idx="2">
                  <c:v>2004</c:v>
                </c:pt>
                <c:pt idx="3">
                  <c:v>2005</c:v>
                </c:pt>
                <c:pt idx="4">
                  <c:v>2006</c:v>
                </c:pt>
                <c:pt idx="5">
                  <c:v>2007</c:v>
                </c:pt>
                <c:pt idx="6">
                  <c:v>2008</c:v>
                </c:pt>
                <c:pt idx="7">
                  <c:v>2009</c:v>
                </c:pt>
                <c:pt idx="8">
                  <c:v>2010</c:v>
                </c:pt>
                <c:pt idx="9">
                  <c:v>2011</c:v>
                </c:pt>
                <c:pt idx="10">
                  <c:v>2012</c:v>
                </c:pt>
                <c:pt idx="11">
                  <c:v>2014</c:v>
                </c:pt>
                <c:pt idx="12">
                  <c:v>2015</c:v>
                </c:pt>
              </c:strCache>
            </c:strRef>
          </c:cat>
          <c:val>
            <c:numRef>
              <c:f>Produit!$C$180:$C$193</c:f>
              <c:numCache>
                <c:formatCode>General</c:formatCode>
                <c:ptCount val="13"/>
                <c:pt idx="0">
                  <c:v>8000000</c:v>
                </c:pt>
                <c:pt idx="1">
                  <c:v>29000000</c:v>
                </c:pt>
                <c:pt idx="2">
                  <c:v>12000000</c:v>
                </c:pt>
                <c:pt idx="4">
                  <c:v>5000000</c:v>
                </c:pt>
                <c:pt idx="5">
                  <c:v>12000000</c:v>
                </c:pt>
                <c:pt idx="6">
                  <c:v>4000000</c:v>
                </c:pt>
                <c:pt idx="7">
                  <c:v>7000000</c:v>
                </c:pt>
                <c:pt idx="9">
                  <c:v>4000000</c:v>
                </c:pt>
                <c:pt idx="10">
                  <c:v>9000000</c:v>
                </c:pt>
                <c:pt idx="11">
                  <c:v>31260000</c:v>
                </c:pt>
                <c:pt idx="12">
                  <c:v>16900000</c:v>
                </c:pt>
              </c:numCache>
            </c:numRef>
          </c:val>
        </c:ser>
        <c:shape val="cylinder"/>
        <c:axId val="54403072"/>
        <c:axId val="54404608"/>
        <c:axId val="0"/>
      </c:bar3DChart>
      <c:catAx>
        <c:axId val="54403072"/>
        <c:scaling>
          <c:orientation val="minMax"/>
        </c:scaling>
        <c:axPos val="b"/>
        <c:numFmt formatCode="General" sourceLinked="1"/>
        <c:tickLblPos val="nextTo"/>
        <c:crossAx val="54404608"/>
        <c:crosses val="autoZero"/>
        <c:lblAlgn val="ctr"/>
        <c:lblOffset val="100"/>
      </c:catAx>
      <c:valAx>
        <c:axId val="54404608"/>
        <c:scaling>
          <c:orientation val="minMax"/>
        </c:scaling>
        <c:axPos val="l"/>
        <c:majorGridlines/>
        <c:numFmt formatCode="General" sourceLinked="1"/>
        <c:tickLblPos val="nextTo"/>
        <c:crossAx val="54403072"/>
        <c:crosses val="autoZero"/>
        <c:crossBetween val="between"/>
        <c:dispUnits>
          <c:builtInUnit val="millions"/>
          <c:dispUnitsLbl>
            <c:layout/>
          </c:dispUnitsLbl>
        </c:dispUnits>
      </c:valAx>
      <c:spPr>
        <a:noFill/>
        <a:ln w="25400">
          <a:noFill/>
        </a:ln>
      </c:spPr>
    </c:plotArea>
    <c:legend>
      <c:legendPos val="t"/>
      <c:layout/>
    </c:legend>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[2015 -- Cryo Market - MAJ 20150112 (YD).xlsx]Produit!Tableau croisé dynamique13</c:name>
    <c:fmtId val="-1"/>
  </c:pivotSource>
  <c:chart>
    <c:autoTitleDeleted val="1"/>
    <c:pivotFmts>
      <c:pivotFmt>
        <c:idx val="0"/>
        <c:marker>
          <c:symbol val="none"/>
        </c:marker>
        <c:dLbl>
          <c:idx val="0"/>
          <c:spPr/>
          <c:txPr>
            <a:bodyPr/>
            <a:lstStyle/>
            <a:p>
              <a:pPr>
                <a:defRPr/>
              </a:pPr>
              <a:endParaRPr lang="fr-FR"/>
            </a:p>
          </c:txPr>
          <c:showPercent val="1"/>
        </c:dLbl>
      </c:pivotFmt>
      <c:pivotFmt>
        <c:idx val="1"/>
      </c:pivotFmt>
      <c:pivotFmt>
        <c:idx val="2"/>
      </c:pivotFmt>
      <c:pivotFmt>
        <c:idx val="3"/>
        <c:marker>
          <c:symbol val="none"/>
        </c:marker>
        <c:dLbl>
          <c:idx val="0"/>
          <c:spPr/>
          <c:txPr>
            <a:bodyPr/>
            <a:lstStyle/>
            <a:p>
              <a:pPr>
                <a:defRPr/>
              </a:pPr>
              <a:endParaRPr lang="fr-FR"/>
            </a:p>
          </c:txPr>
          <c:showPercent val="1"/>
        </c:dLbl>
      </c:pivotFmt>
    </c:pivotFmts>
    <c:plotArea>
      <c:layout/>
      <c:doughnutChart>
        <c:varyColors val="1"/>
        <c:ser>
          <c:idx val="0"/>
          <c:order val="0"/>
          <c:tx>
            <c:strRef>
              <c:f>Produit!$O$180:$O$181</c:f>
              <c:strCache>
                <c:ptCount val="1"/>
                <c:pt idx="0">
                  <c:v>Total</c:v>
                </c:pt>
              </c:strCache>
            </c:strRef>
          </c:tx>
          <c:explosion val="25"/>
          <c:cat>
            <c:strRef>
              <c:f>Produit!$N$182:$N$184</c:f>
              <c:strCache>
                <c:ptCount val="2"/>
                <c:pt idx="0">
                  <c:v>ALAT</c:v>
                </c:pt>
                <c:pt idx="1">
                  <c:v>Linde K</c:v>
                </c:pt>
              </c:strCache>
            </c:strRef>
          </c:cat>
          <c:val>
            <c:numRef>
              <c:f>Produit!$O$182:$O$184</c:f>
              <c:numCache>
                <c:formatCode>General</c:formatCode>
                <c:ptCount val="2"/>
                <c:pt idx="0">
                  <c:v>168694580</c:v>
                </c:pt>
                <c:pt idx="1">
                  <c:v>138160000</c:v>
                </c:pt>
              </c:numCache>
            </c:numRef>
          </c:val>
        </c:ser>
        <c:dLbls>
          <c:showPercent val="1"/>
        </c:dLbls>
        <c:firstSliceAng val="0"/>
        <c:holeSize val="50"/>
      </c:doughnutChart>
      <c:spPr>
        <a:noFill/>
        <a:ln w="25400">
          <a:noFill/>
        </a:ln>
      </c:spPr>
    </c:plotArea>
    <c:plotVisOnly val="1"/>
    <c:dispBlanksAs val="zero"/>
  </c:chart>
  <c:txPr>
    <a:bodyPr/>
    <a:lstStyle/>
    <a:p>
      <a:pPr>
        <a:defRPr sz="1400"/>
      </a:pPr>
      <a:endParaRPr lang="fr-FR"/>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dynamique1</c:name>
    <c:fmtId val="-1"/>
  </c:pivotSource>
  <c:chart>
    <c:title>
      <c:tx>
        <c:rich>
          <a:bodyPr/>
          <a:lstStyle/>
          <a:p>
            <a:pPr>
              <a:defRPr/>
            </a:pPr>
            <a:r>
              <a:rPr lang="fr-FR" dirty="0" err="1"/>
              <a:t>Order</a:t>
            </a:r>
            <a:r>
              <a:rPr lang="fr-FR" dirty="0"/>
              <a:t> </a:t>
            </a:r>
            <a:r>
              <a:rPr lang="fr-FR" dirty="0" err="1" smtClean="0"/>
              <a:t>intake</a:t>
            </a:r>
            <a:r>
              <a:rPr lang="fr-FR" baseline="0" dirty="0" smtClean="0"/>
              <a:t> (</a:t>
            </a:r>
            <a:r>
              <a:rPr lang="fr-FR" baseline="0" dirty="0" err="1" smtClean="0"/>
              <a:t>less</a:t>
            </a:r>
            <a:r>
              <a:rPr lang="fr-FR" baseline="0" dirty="0" smtClean="0"/>
              <a:t> </a:t>
            </a:r>
            <a:r>
              <a:rPr lang="fr-FR" baseline="0" dirty="0" err="1" smtClean="0"/>
              <a:t>than</a:t>
            </a:r>
            <a:r>
              <a:rPr lang="fr-FR" baseline="0" dirty="0" smtClean="0"/>
              <a:t> 10M€)</a:t>
            </a:r>
            <a:endParaRPr lang="fr-FR" dirty="0"/>
          </a:p>
        </c:rich>
      </c:tx>
      <c:layout/>
    </c:title>
    <c:pivotFmts>
      <c:pivotFmt>
        <c:idx val="0"/>
        <c:marker>
          <c:symbol val="none"/>
        </c:marker>
      </c:pivotFmt>
      <c:pivotFmt>
        <c:idx val="1"/>
        <c:marker>
          <c:symbol val="none"/>
        </c:marker>
      </c:pivotFmt>
      <c:pivotFmt>
        <c:idx val="2"/>
        <c:marker>
          <c:symbol val="none"/>
        </c:marker>
        <c:dLbl>
          <c:idx val="0"/>
          <c:delete val="1"/>
        </c:dLbl>
      </c:pivotFmt>
      <c:pivotFmt>
        <c:idx val="3"/>
        <c:marker>
          <c:symbol val="none"/>
        </c:marker>
        <c:dLbl>
          <c:idx val="0"/>
          <c:delete val="1"/>
        </c:dLbl>
      </c:pivotFmt>
    </c:pivotFmts>
    <c:plotArea>
      <c:layout/>
      <c:barChart>
        <c:barDir val="col"/>
        <c:grouping val="clustered"/>
        <c:ser>
          <c:idx val="0"/>
          <c:order val="0"/>
          <c:tx>
            <c:strRef>
              <c:f>Market!$B$125:$B$126</c:f>
              <c:strCache>
                <c:ptCount val="1"/>
                <c:pt idx="0">
                  <c:v>ALAT</c:v>
                </c:pt>
              </c:strCache>
            </c:strRef>
          </c:tx>
          <c:cat>
            <c:strRef>
              <c:f>Market!$A$127:$A$142</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Market!$B$127:$B$142</c:f>
              <c:numCache>
                <c:formatCode>General</c:formatCode>
                <c:ptCount val="15"/>
                <c:pt idx="0">
                  <c:v>1500000</c:v>
                </c:pt>
                <c:pt idx="1">
                  <c:v>2400000</c:v>
                </c:pt>
                <c:pt idx="2">
                  <c:v>4630000</c:v>
                </c:pt>
                <c:pt idx="3">
                  <c:v>9562000</c:v>
                </c:pt>
                <c:pt idx="4">
                  <c:v>10147000</c:v>
                </c:pt>
                <c:pt idx="5">
                  <c:v>7800000</c:v>
                </c:pt>
                <c:pt idx="6">
                  <c:v>2383000</c:v>
                </c:pt>
                <c:pt idx="7">
                  <c:v>5716000</c:v>
                </c:pt>
                <c:pt idx="8">
                  <c:v>730000</c:v>
                </c:pt>
                <c:pt idx="9">
                  <c:v>11132500</c:v>
                </c:pt>
                <c:pt idx="10">
                  <c:v>5560000</c:v>
                </c:pt>
                <c:pt idx="11">
                  <c:v>19360328</c:v>
                </c:pt>
                <c:pt idx="12">
                  <c:v>13474780</c:v>
                </c:pt>
                <c:pt idx="13">
                  <c:v>3437000</c:v>
                </c:pt>
                <c:pt idx="14">
                  <c:v>6545000</c:v>
                </c:pt>
              </c:numCache>
            </c:numRef>
          </c:val>
        </c:ser>
        <c:ser>
          <c:idx val="1"/>
          <c:order val="1"/>
          <c:tx>
            <c:strRef>
              <c:f>Market!$C$125:$C$126</c:f>
              <c:strCache>
                <c:ptCount val="1"/>
                <c:pt idx="0">
                  <c:v>Linde K</c:v>
                </c:pt>
              </c:strCache>
            </c:strRef>
          </c:tx>
          <c:cat>
            <c:strRef>
              <c:f>Market!$A$127:$A$142</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Market!$C$127:$C$142</c:f>
              <c:numCache>
                <c:formatCode>General</c:formatCode>
                <c:ptCount val="15"/>
                <c:pt idx="0">
                  <c:v>8100000</c:v>
                </c:pt>
                <c:pt idx="1">
                  <c:v>18015384.615384713</c:v>
                </c:pt>
                <c:pt idx="2">
                  <c:v>17100000</c:v>
                </c:pt>
                <c:pt idx="3">
                  <c:v>29300001</c:v>
                </c:pt>
                <c:pt idx="4">
                  <c:v>7936000</c:v>
                </c:pt>
                <c:pt idx="5">
                  <c:v>30400000</c:v>
                </c:pt>
                <c:pt idx="6">
                  <c:v>19926000</c:v>
                </c:pt>
                <c:pt idx="7">
                  <c:v>16980000</c:v>
                </c:pt>
                <c:pt idx="8">
                  <c:v>18800000</c:v>
                </c:pt>
                <c:pt idx="9">
                  <c:v>16735000</c:v>
                </c:pt>
                <c:pt idx="10">
                  <c:v>24334000</c:v>
                </c:pt>
                <c:pt idx="11">
                  <c:v>19300000</c:v>
                </c:pt>
                <c:pt idx="12">
                  <c:v>22894200</c:v>
                </c:pt>
                <c:pt idx="13">
                  <c:v>28910809</c:v>
                </c:pt>
                <c:pt idx="14">
                  <c:v>1000000</c:v>
                </c:pt>
              </c:numCache>
            </c:numRef>
          </c:val>
        </c:ser>
        <c:axId val="84496384"/>
        <c:axId val="84497920"/>
      </c:barChart>
      <c:catAx>
        <c:axId val="84496384"/>
        <c:scaling>
          <c:orientation val="minMax"/>
        </c:scaling>
        <c:axPos val="b"/>
        <c:majorTickMark val="none"/>
        <c:tickLblPos val="nextTo"/>
        <c:crossAx val="84497920"/>
        <c:crosses val="autoZero"/>
        <c:auto val="1"/>
        <c:lblAlgn val="ctr"/>
        <c:lblOffset val="100"/>
      </c:catAx>
      <c:valAx>
        <c:axId val="84497920"/>
        <c:scaling>
          <c:orientation val="minMax"/>
        </c:scaling>
        <c:axPos val="l"/>
        <c:majorGridlines/>
        <c:numFmt formatCode="General" sourceLinked="1"/>
        <c:majorTickMark val="none"/>
        <c:tickLblPos val="nextTo"/>
        <c:crossAx val="84496384"/>
        <c:crosses val="autoZero"/>
        <c:crossBetween val="between"/>
        <c:dispUnits>
          <c:builtInUnit val="millions"/>
          <c:dispUnitsLbl>
            <c:layout/>
          </c:dispUnitsLbl>
        </c:dispUnits>
      </c:valAx>
    </c:plotArea>
    <c:legend>
      <c:legendPos val="r"/>
      <c:layout/>
    </c:legend>
    <c:plotVisOnly val="1"/>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dynamique2</c:name>
    <c:fmtId val="-1"/>
  </c:pivotSource>
  <c:chart>
    <c:title>
      <c:tx>
        <c:rich>
          <a:bodyPr/>
          <a:lstStyle/>
          <a:p>
            <a:pPr>
              <a:defRPr sz="1600"/>
            </a:pPr>
            <a:r>
              <a:rPr lang="en-US" sz="1600" dirty="0"/>
              <a:t>Market (without order higher than</a:t>
            </a:r>
            <a:r>
              <a:rPr lang="en-US" sz="1600" baseline="0" dirty="0"/>
              <a:t> 10M€)</a:t>
            </a:r>
            <a:endParaRPr lang="en-US" sz="1600" dirty="0"/>
          </a:p>
        </c:rich>
      </c:tx>
      <c:layout/>
    </c:title>
    <c:pivotFmts>
      <c:pivotFmt>
        <c:idx val="0"/>
        <c:spPr>
          <a:solidFill>
            <a:srgbClr val="92D050"/>
          </a:solidFill>
        </c:spPr>
        <c:marker>
          <c:symbol val="none"/>
        </c:marker>
      </c:pivotFmt>
      <c:pivotFmt>
        <c:idx val="1"/>
        <c:spPr>
          <a:solidFill>
            <a:srgbClr val="92D050"/>
          </a:solidFill>
        </c:spPr>
        <c:marker>
          <c:symbol val="none"/>
        </c:marker>
      </c:pivotFmt>
    </c:pivotFmts>
    <c:plotArea>
      <c:layout/>
      <c:barChart>
        <c:barDir val="col"/>
        <c:grouping val="clustered"/>
        <c:ser>
          <c:idx val="0"/>
          <c:order val="0"/>
          <c:tx>
            <c:strRef>
              <c:f>Market!$M$60:$M$61</c:f>
              <c:strCache>
                <c:ptCount val="1"/>
                <c:pt idx="0">
                  <c:v>Total</c:v>
                </c:pt>
              </c:strCache>
            </c:strRef>
          </c:tx>
          <c:spPr>
            <a:solidFill>
              <a:srgbClr val="92D050"/>
            </a:solidFill>
          </c:spPr>
          <c:cat>
            <c:strRef>
              <c:f>Market!$L$62:$L$77</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Market!$M$62:$M$77</c:f>
              <c:numCache>
                <c:formatCode>_-* #,##0\ "€"_-;\-* #,##0\ "€"_-;_-* "-"??\ "€"_-;_-@_-</c:formatCode>
                <c:ptCount val="15"/>
                <c:pt idx="0">
                  <c:v>9600000</c:v>
                </c:pt>
                <c:pt idx="1">
                  <c:v>20415384.615384713</c:v>
                </c:pt>
                <c:pt idx="2">
                  <c:v>21730000</c:v>
                </c:pt>
                <c:pt idx="3">
                  <c:v>38862001</c:v>
                </c:pt>
                <c:pt idx="4">
                  <c:v>18083000</c:v>
                </c:pt>
                <c:pt idx="5">
                  <c:v>38200000</c:v>
                </c:pt>
                <c:pt idx="6">
                  <c:v>22309000</c:v>
                </c:pt>
                <c:pt idx="7">
                  <c:v>22696000</c:v>
                </c:pt>
                <c:pt idx="8">
                  <c:v>19530000</c:v>
                </c:pt>
                <c:pt idx="9">
                  <c:v>27867500</c:v>
                </c:pt>
                <c:pt idx="10">
                  <c:v>29894000</c:v>
                </c:pt>
                <c:pt idx="11">
                  <c:v>38660328</c:v>
                </c:pt>
                <c:pt idx="12">
                  <c:v>36368980</c:v>
                </c:pt>
                <c:pt idx="13">
                  <c:v>32347809</c:v>
                </c:pt>
                <c:pt idx="14">
                  <c:v>7545000</c:v>
                </c:pt>
              </c:numCache>
            </c:numRef>
          </c:val>
        </c:ser>
        <c:axId val="84523264"/>
        <c:axId val="81600512"/>
      </c:barChart>
      <c:catAx>
        <c:axId val="84523264"/>
        <c:scaling>
          <c:orientation val="minMax"/>
        </c:scaling>
        <c:axPos val="b"/>
        <c:tickLblPos val="nextTo"/>
        <c:crossAx val="81600512"/>
        <c:crosses val="autoZero"/>
        <c:auto val="1"/>
        <c:lblAlgn val="ctr"/>
        <c:lblOffset val="100"/>
      </c:catAx>
      <c:valAx>
        <c:axId val="81600512"/>
        <c:scaling>
          <c:orientation val="minMax"/>
        </c:scaling>
        <c:axPos val="l"/>
        <c:majorGridlines/>
        <c:numFmt formatCode="_-* #,##0\ &quot;€&quot;_-;\-* #,##0\ &quot;€&quot;_-;_-* &quot;-&quot;??\ &quot;€&quot;_-;_-@_-" sourceLinked="1"/>
        <c:tickLblPos val="nextTo"/>
        <c:crossAx val="84523264"/>
        <c:crosses val="autoZero"/>
        <c:crossBetween val="between"/>
        <c:dispUnits>
          <c:builtInUnit val="millions"/>
          <c:dispUnitsLbl>
            <c:layout/>
          </c:dispUnitsLbl>
        </c:dispUnits>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(YD).xlsx]Market!Competition</c:name>
    <c:fmtId val="-1"/>
  </c:pivotSource>
  <c:chart>
    <c:pivotFmts>
      <c:pivotFmt>
        <c:idx val="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
        <c:dLbl>
          <c:idx val="0"/>
          <c:tx>
            <c:rich>
              <a:bodyPr/>
              <a:lstStyle/>
              <a:p>
                <a:r>
                  <a:rPr lang="en-US" baseline="0"/>
                  <a:t>262 M€</a:t>
                </a:r>
                <a:endParaRPr lang="en-US"/>
              </a:p>
            </c:rich>
          </c:tx>
        </c:dLbl>
      </c:pivotFmt>
      <c:pivotFmt>
        <c:idx val="2"/>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3"/>
        <c:dLbl>
          <c:idx val="0"/>
          <c:tx>
            <c:rich>
              <a:bodyPr/>
              <a:lstStyle/>
              <a:p>
                <a:r>
                  <a:rPr lang="en-US"/>
                  <a:t>381M€</a:t>
                </a:r>
              </a:p>
            </c:rich>
          </c:tx>
        </c:dLbl>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9"/>
        <c:dLbl>
          <c:idx val="0"/>
          <c:tx>
            <c:rich>
              <a:bodyPr/>
              <a:lstStyle/>
              <a:p>
                <a:r>
                  <a:rPr lang="en-US" baseline="0"/>
                  <a:t>262 M€</a:t>
                </a:r>
                <a:endParaRPr lang="en-US"/>
              </a:p>
            </c:rich>
          </c:tx>
        </c:dLbl>
      </c:pivotFmt>
      <c:pivotFmt>
        <c:idx val="1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1"/>
        <c:dLbl>
          <c:idx val="0"/>
          <c:tx>
            <c:rich>
              <a:bodyPr/>
              <a:lstStyle/>
              <a:p>
                <a:r>
                  <a:rPr lang="en-US"/>
                  <a:t>381M€</a:t>
                </a:r>
              </a:p>
            </c:rich>
          </c:tx>
        </c:dLbl>
      </c:pivotFmt>
    </c:pivotFmts>
    <c:view3D>
      <c:depthPercent val="100"/>
      <c:rAngAx val="1"/>
    </c:view3D>
    <c:plotArea>
      <c:layout/>
      <c:bar3DChart>
        <c:barDir val="col"/>
        <c:grouping val="stacked"/>
        <c:ser>
          <c:idx val="0"/>
          <c:order val="0"/>
          <c:tx>
            <c:strRef>
              <c:f>Market!$B$14:$B$15</c:f>
              <c:strCache>
                <c:ptCount val="1"/>
                <c:pt idx="0">
                  <c:v>ALAT</c:v>
                </c:pt>
              </c:strCache>
            </c:strRef>
          </c:tx>
          <c:spPr>
            <a:scene3d>
              <a:camera prst="orthographicFront"/>
              <a:lightRig rig="threePt" dir="t"/>
            </a:scene3d>
            <a:sp3d>
              <a:bevelT/>
            </a:sp3d>
          </c:spPr>
          <c:dLbls>
            <c:dLbl>
              <c:idx val="0"/>
              <c:layout/>
              <c:tx>
                <c:rich>
                  <a:bodyPr/>
                  <a:lstStyle/>
                  <a:p>
                    <a:pPr>
                      <a:defRPr sz="1400"/>
                    </a:pPr>
                    <a:r>
                      <a:rPr lang="en-US" sz="1400" baseline="0"/>
                      <a:t>262 M€</a:t>
                    </a:r>
                    <a:endParaRPr lang="en-US" sz="1400"/>
                  </a:p>
                </c:rich>
              </c:tx>
              <c:spPr/>
            </c:dLbl>
            <c:txPr>
              <a:bodyPr/>
              <a:lstStyle/>
              <a:p>
                <a:pPr>
                  <a:defRPr/>
                </a:pPr>
                <a:endParaRPr lang="fr-FR"/>
              </a:p>
            </c:txPr>
            <c:showVal val="1"/>
          </c:dLbls>
          <c:cat>
            <c:strRef>
              <c:f>Market!$A$16</c:f>
              <c:strCache>
                <c:ptCount val="1"/>
                <c:pt idx="0">
                  <c:v>Total</c:v>
                </c:pt>
              </c:strCache>
            </c:strRef>
          </c:cat>
          <c:val>
            <c:numRef>
              <c:f>Market!$B$16</c:f>
              <c:numCache>
                <c:formatCode>_-* #,##0\ "€"_-;\-* #,##0\ "€"_-;_-* "-"??\ "€"_-;_-@_-</c:formatCode>
                <c:ptCount val="1"/>
                <c:pt idx="0">
                  <c:v>262412408</c:v>
                </c:pt>
              </c:numCache>
            </c:numRef>
          </c:val>
        </c:ser>
        <c:ser>
          <c:idx val="1"/>
          <c:order val="1"/>
          <c:tx>
            <c:strRef>
              <c:f>Market!$C$14:$C$15</c:f>
              <c:strCache>
                <c:ptCount val="1"/>
                <c:pt idx="0">
                  <c:v>Linde K</c:v>
                </c:pt>
              </c:strCache>
            </c:strRef>
          </c:tx>
          <c:spPr>
            <a:scene3d>
              <a:camera prst="orthographicFront"/>
              <a:lightRig rig="threePt" dir="t"/>
            </a:scene3d>
            <a:sp3d>
              <a:bevelT/>
            </a:sp3d>
          </c:spPr>
          <c:dLbls>
            <c:dLbl>
              <c:idx val="0"/>
              <c:layout/>
              <c:tx>
                <c:rich>
                  <a:bodyPr/>
                  <a:lstStyle/>
                  <a:p>
                    <a:r>
                      <a:rPr lang="en-US" sz="1400"/>
                      <a:t>3</a:t>
                    </a:r>
                    <a:r>
                      <a:rPr lang="en-US"/>
                      <a:t>81M€</a:t>
                    </a:r>
                  </a:p>
                </c:rich>
              </c:tx>
            </c:dLbl>
            <c:txPr>
              <a:bodyPr/>
              <a:lstStyle/>
              <a:p>
                <a:pPr>
                  <a:defRPr sz="1400"/>
                </a:pPr>
                <a:endParaRPr lang="fr-FR"/>
              </a:p>
            </c:txPr>
            <c:showVal val="1"/>
          </c:dLbls>
          <c:cat>
            <c:strRef>
              <c:f>Market!$A$16</c:f>
              <c:strCache>
                <c:ptCount val="1"/>
                <c:pt idx="0">
                  <c:v>Total</c:v>
                </c:pt>
              </c:strCache>
            </c:strRef>
          </c:cat>
          <c:val>
            <c:numRef>
              <c:f>Market!$C$16</c:f>
              <c:numCache>
                <c:formatCode>_-* #,##0\ "€"_-;\-* #,##0\ "€"_-;_-* "-"??\ "€"_-;_-@_-</c:formatCode>
                <c:ptCount val="1"/>
                <c:pt idx="0">
                  <c:v>380891394.61538464</c:v>
                </c:pt>
              </c:numCache>
            </c:numRef>
          </c:val>
        </c:ser>
        <c:shape val="box"/>
        <c:axId val="119970816"/>
        <c:axId val="119984896"/>
        <c:axId val="0"/>
      </c:bar3DChart>
      <c:catAx>
        <c:axId val="119970816"/>
        <c:scaling>
          <c:orientation val="minMax"/>
        </c:scaling>
        <c:axPos val="b"/>
        <c:numFmt formatCode="General" sourceLinked="1"/>
        <c:tickLblPos val="nextTo"/>
        <c:crossAx val="119984896"/>
        <c:crosses val="autoZero"/>
        <c:lblAlgn val="ctr"/>
        <c:lblOffset val="100"/>
      </c:catAx>
      <c:valAx>
        <c:axId val="119984896"/>
        <c:scaling>
          <c:orientation val="minMax"/>
        </c:scaling>
        <c:axPos val="l"/>
        <c:majorGridlines/>
        <c:numFmt formatCode="General" sourceLinked="0"/>
        <c:tickLblPos val="nextTo"/>
        <c:crossAx val="119970816"/>
        <c:crosses val="autoZero"/>
        <c:crossBetween val="between"/>
        <c:dispUnits>
          <c:builtInUnit val="millions"/>
          <c:dispUnitsLbl>
            <c:layout/>
            <c:tx>
              <c:rich>
                <a:bodyPr/>
                <a:lstStyle/>
                <a:p>
                  <a:pPr>
                    <a:defRPr/>
                  </a:pPr>
                  <a:r>
                    <a:rPr lang="fr-FR"/>
                    <a:t>Millions €</a:t>
                  </a:r>
                </a:p>
              </c:rich>
            </c:tx>
          </c:dispUnitsLbl>
        </c:dispUnits>
      </c:valAx>
      <c:spPr>
        <a:noFill/>
        <a:ln w="25400">
          <a:noFill/>
        </a:ln>
      </c:spPr>
    </c:plotArea>
    <c:legend>
      <c:legendPos val="r"/>
      <c:layou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10"/>
  <c:pivotSource>
    <c:name>[2015 -- Cryo Market - MAJ 20150112 (YD).xlsx]Application!Tableau croisé dynamique7</c:name>
    <c:fmtId val="2"/>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s>
    <c:plotArea>
      <c:layout/>
      <c:barChart>
        <c:barDir val="col"/>
        <c:grouping val="clustered"/>
        <c:ser>
          <c:idx val="0"/>
          <c:order val="0"/>
          <c:tx>
            <c:strRef>
              <c:f>Application!$B$5:$B$6</c:f>
              <c:strCache>
                <c:ptCount val="1"/>
                <c:pt idx="0">
                  <c:v>Nuclear Fusion Reseach</c:v>
                </c:pt>
              </c:strCache>
            </c:strRef>
          </c:tx>
          <c:cat>
            <c:strRef>
              <c:f>Application!$A$7</c:f>
              <c:strCache>
                <c:ptCount val="1"/>
                <c:pt idx="0">
                  <c:v>Total</c:v>
                </c:pt>
              </c:strCache>
            </c:strRef>
          </c:cat>
          <c:val>
            <c:numRef>
              <c:f>Application!$B$7</c:f>
              <c:numCache>
                <c:formatCode>General</c:formatCode>
                <c:ptCount val="1"/>
                <c:pt idx="0">
                  <c:v>185326000</c:v>
                </c:pt>
              </c:numCache>
            </c:numRef>
          </c:val>
        </c:ser>
        <c:ser>
          <c:idx val="1"/>
          <c:order val="1"/>
          <c:tx>
            <c:strRef>
              <c:f>Application!$C$5:$C$6</c:f>
              <c:strCache>
                <c:ptCount val="1"/>
                <c:pt idx="0">
                  <c:v>Large Instrument for Physic Research</c:v>
                </c:pt>
              </c:strCache>
            </c:strRef>
          </c:tx>
          <c:cat>
            <c:strRef>
              <c:f>Application!$A$7</c:f>
              <c:strCache>
                <c:ptCount val="1"/>
                <c:pt idx="0">
                  <c:v>Total</c:v>
                </c:pt>
              </c:strCache>
            </c:strRef>
          </c:cat>
          <c:val>
            <c:numRef>
              <c:f>Application!$C$7</c:f>
              <c:numCache>
                <c:formatCode>General</c:formatCode>
                <c:ptCount val="1"/>
                <c:pt idx="0">
                  <c:v>151681473.61538419</c:v>
                </c:pt>
              </c:numCache>
            </c:numRef>
          </c:val>
        </c:ser>
        <c:ser>
          <c:idx val="2"/>
          <c:order val="2"/>
          <c:tx>
            <c:strRef>
              <c:f>Application!$D$5:$D$6</c:f>
              <c:strCache>
                <c:ptCount val="1"/>
                <c:pt idx="0">
                  <c:v>Gas Industry</c:v>
                </c:pt>
              </c:strCache>
            </c:strRef>
          </c:tx>
          <c:cat>
            <c:strRef>
              <c:f>Application!$A$7</c:f>
              <c:strCache>
                <c:ptCount val="1"/>
                <c:pt idx="0">
                  <c:v>Total</c:v>
                </c:pt>
              </c:strCache>
            </c:strRef>
          </c:cat>
          <c:val>
            <c:numRef>
              <c:f>Application!$D$7</c:f>
              <c:numCache>
                <c:formatCode>General</c:formatCode>
                <c:ptCount val="1"/>
                <c:pt idx="0">
                  <c:v>127269801</c:v>
                </c:pt>
              </c:numCache>
            </c:numRef>
          </c:val>
        </c:ser>
        <c:ser>
          <c:idx val="3"/>
          <c:order val="3"/>
          <c:tx>
            <c:strRef>
              <c:f>Application!$E$5:$E$6</c:f>
              <c:strCache>
                <c:ptCount val="1"/>
                <c:pt idx="0">
                  <c:v>Physics Lab</c:v>
                </c:pt>
              </c:strCache>
            </c:strRef>
          </c:tx>
          <c:cat>
            <c:strRef>
              <c:f>Application!$A$7</c:f>
              <c:strCache>
                <c:ptCount val="1"/>
                <c:pt idx="0">
                  <c:v>Total</c:v>
                </c:pt>
              </c:strCache>
            </c:strRef>
          </c:cat>
          <c:val>
            <c:numRef>
              <c:f>Application!$E$7</c:f>
              <c:numCache>
                <c:formatCode>General</c:formatCode>
                <c:ptCount val="1"/>
                <c:pt idx="0">
                  <c:v>111643200</c:v>
                </c:pt>
              </c:numCache>
            </c:numRef>
          </c:val>
        </c:ser>
        <c:ser>
          <c:idx val="4"/>
          <c:order val="4"/>
          <c:tx>
            <c:strRef>
              <c:f>Application!$F$5:$F$6</c:f>
              <c:strCache>
                <c:ptCount val="1"/>
                <c:pt idx="0">
                  <c:v>Neutron Sources and Nuclear Waste mgt </c:v>
                </c:pt>
              </c:strCache>
            </c:strRef>
          </c:tx>
          <c:cat>
            <c:strRef>
              <c:f>Application!$A$7</c:f>
              <c:strCache>
                <c:ptCount val="1"/>
                <c:pt idx="0">
                  <c:v>Total</c:v>
                </c:pt>
              </c:strCache>
            </c:strRef>
          </c:cat>
          <c:val>
            <c:numRef>
              <c:f>Application!$F$7</c:f>
              <c:numCache>
                <c:formatCode>General</c:formatCode>
                <c:ptCount val="1"/>
                <c:pt idx="0">
                  <c:v>35067000</c:v>
                </c:pt>
              </c:numCache>
            </c:numRef>
          </c:val>
        </c:ser>
        <c:ser>
          <c:idx val="5"/>
          <c:order val="5"/>
          <c:tx>
            <c:strRef>
              <c:f>Application!$G$5:$G$6</c:f>
              <c:strCache>
                <c:ptCount val="1"/>
                <c:pt idx="0">
                  <c:v>Space Industry</c:v>
                </c:pt>
              </c:strCache>
            </c:strRef>
          </c:tx>
          <c:cat>
            <c:strRef>
              <c:f>Application!$A$7</c:f>
              <c:strCache>
                <c:ptCount val="1"/>
                <c:pt idx="0">
                  <c:v>Total</c:v>
                </c:pt>
              </c:strCache>
            </c:strRef>
          </c:cat>
          <c:val>
            <c:numRef>
              <c:f>Application!$G$7</c:f>
              <c:numCache>
                <c:formatCode>General</c:formatCode>
                <c:ptCount val="1"/>
                <c:pt idx="0">
                  <c:v>24257328</c:v>
                </c:pt>
              </c:numCache>
            </c:numRef>
          </c:val>
        </c:ser>
        <c:ser>
          <c:idx val="6"/>
          <c:order val="6"/>
          <c:tx>
            <c:strRef>
              <c:f>Application!$H$5:$H$6</c:f>
              <c:strCache>
                <c:ptCount val="1"/>
                <c:pt idx="0">
                  <c:v>Medical Instrument Manufacturer </c:v>
                </c:pt>
              </c:strCache>
            </c:strRef>
          </c:tx>
          <c:cat>
            <c:strRef>
              <c:f>Application!$A$7</c:f>
              <c:strCache>
                <c:ptCount val="1"/>
                <c:pt idx="0">
                  <c:v>Total</c:v>
                </c:pt>
              </c:strCache>
            </c:strRef>
          </c:cat>
          <c:val>
            <c:numRef>
              <c:f>Application!$H$7</c:f>
              <c:numCache>
                <c:formatCode>General</c:formatCode>
                <c:ptCount val="1"/>
                <c:pt idx="0">
                  <c:v>20670000</c:v>
                </c:pt>
              </c:numCache>
            </c:numRef>
          </c:val>
        </c:ser>
        <c:ser>
          <c:idx val="7"/>
          <c:order val="7"/>
          <c:tx>
            <c:strRef>
              <c:f>Application!$I$5:$I$6</c:f>
              <c:strCache>
                <c:ptCount val="1"/>
                <c:pt idx="0">
                  <c:v>HR</c:v>
                </c:pt>
              </c:strCache>
            </c:strRef>
          </c:tx>
          <c:cat>
            <c:strRef>
              <c:f>Application!$A$7</c:f>
              <c:strCache>
                <c:ptCount val="1"/>
                <c:pt idx="0">
                  <c:v>Total</c:v>
                </c:pt>
              </c:strCache>
            </c:strRef>
          </c:cat>
          <c:val>
            <c:numRef>
              <c:f>Application!$I$7</c:f>
              <c:numCache>
                <c:formatCode>General</c:formatCode>
                <c:ptCount val="1"/>
                <c:pt idx="0">
                  <c:v>2000000</c:v>
                </c:pt>
              </c:numCache>
            </c:numRef>
          </c:val>
        </c:ser>
        <c:axId val="122835712"/>
        <c:axId val="122837248"/>
      </c:barChart>
      <c:catAx>
        <c:axId val="122835712"/>
        <c:scaling>
          <c:orientation val="minMax"/>
        </c:scaling>
        <c:delete val="1"/>
        <c:axPos val="b"/>
        <c:tickLblPos val="none"/>
        <c:crossAx val="122837248"/>
        <c:crosses val="autoZero"/>
        <c:lblAlgn val="ctr"/>
        <c:lblOffset val="100"/>
      </c:catAx>
      <c:valAx>
        <c:axId val="122837248"/>
        <c:scaling>
          <c:orientation val="minMax"/>
        </c:scaling>
        <c:axPos val="l"/>
        <c:majorGridlines/>
        <c:numFmt formatCode="General" sourceLinked="1"/>
        <c:tickLblPos val="nextTo"/>
        <c:crossAx val="122835712"/>
        <c:crosses val="autoZero"/>
        <c:crossBetween val="between"/>
        <c:dispUnits>
          <c:builtInUnit val="millions"/>
          <c:dispUnitsLbl>
            <c:layout>
              <c:manualLayout>
                <c:xMode val="edge"/>
                <c:yMode val="edge"/>
                <c:x val="5.5259328329390848E-3"/>
                <c:y val="3.1464997428537388E-2"/>
              </c:manualLayout>
            </c:layout>
            <c:tx>
              <c:rich>
                <a:bodyPr/>
                <a:lstStyle/>
                <a:p>
                  <a:pPr>
                    <a:defRPr/>
                  </a:pPr>
                  <a:r>
                    <a:rPr lang="fr-FR"/>
                    <a:t>Millions €</a:t>
                  </a:r>
                </a:p>
              </c:rich>
            </c:tx>
          </c:dispUnitsLbl>
        </c:dispUnits>
      </c:valAx>
    </c:plotArea>
    <c:legend>
      <c:legendPos val="r"/>
      <c:layout>
        <c:manualLayout>
          <c:xMode val="edge"/>
          <c:yMode val="edge"/>
          <c:x val="0.58590149611368225"/>
          <c:y val="0.25489442500198017"/>
          <c:w val="0.3056088870923574"/>
          <c:h val="0.32141974277309282"/>
        </c:manualLayout>
      </c:layout>
    </c:legend>
    <c:plotVisOnly val="1"/>
    <c:dispBlanksAs val="gap"/>
  </c:chart>
  <c:txPr>
    <a:bodyPr/>
    <a:lstStyle/>
    <a:p>
      <a:pPr>
        <a:defRPr sz="1100">
          <a:solidFill>
            <a:schemeClr val="bg1"/>
          </a:solidFill>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[2015 -- Cryo Market - MAJ 20150112 (YD).xlsx]Produit!Tableau croisé dynamique1</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s>
    <c:plotArea>
      <c:layout/>
      <c:barChart>
        <c:barDir val="col"/>
        <c:grouping val="clustered"/>
        <c:ser>
          <c:idx val="0"/>
          <c:order val="0"/>
          <c:tx>
            <c:strRef>
              <c:f>Produit!$B$3:$B$4</c:f>
              <c:strCache>
                <c:ptCount val="1"/>
                <c:pt idx="0">
                  <c:v>Std Helium Refrigerator</c:v>
                </c:pt>
              </c:strCache>
            </c:strRef>
          </c:tx>
          <c:cat>
            <c:strRef>
              <c:f>Produit!$A$5</c:f>
              <c:strCache>
                <c:ptCount val="1"/>
                <c:pt idx="0">
                  <c:v>Total</c:v>
                </c:pt>
              </c:strCache>
            </c:strRef>
          </c:cat>
          <c:val>
            <c:numRef>
              <c:f>Produit!$B$5</c:f>
              <c:numCache>
                <c:formatCode>General</c:formatCode>
                <c:ptCount val="1"/>
                <c:pt idx="0">
                  <c:v>156624221.61538383</c:v>
                </c:pt>
              </c:numCache>
            </c:numRef>
          </c:val>
        </c:ser>
        <c:ser>
          <c:idx val="1"/>
          <c:order val="1"/>
          <c:tx>
            <c:strRef>
              <c:f>Produit!$C$3:$C$4</c:f>
              <c:strCache>
                <c:ptCount val="1"/>
                <c:pt idx="0">
                  <c:v>Std Helium Liquefier</c:v>
                </c:pt>
              </c:strCache>
            </c:strRef>
          </c:tx>
          <c:cat>
            <c:strRef>
              <c:f>Produit!$A$5</c:f>
              <c:strCache>
                <c:ptCount val="1"/>
                <c:pt idx="0">
                  <c:v>Total</c:v>
                </c:pt>
              </c:strCache>
            </c:strRef>
          </c:cat>
          <c:val>
            <c:numRef>
              <c:f>Produit!$C$5</c:f>
              <c:numCache>
                <c:formatCode>General</c:formatCode>
                <c:ptCount val="1"/>
                <c:pt idx="0">
                  <c:v>112450000</c:v>
                </c:pt>
              </c:numCache>
            </c:numRef>
          </c:val>
        </c:ser>
        <c:ser>
          <c:idx val="2"/>
          <c:order val="2"/>
          <c:tx>
            <c:strRef>
              <c:f>Produit!$D$3:$D$4</c:f>
              <c:strCache>
                <c:ptCount val="1"/>
                <c:pt idx="0">
                  <c:v>Large Customized Helium Refrigerator</c:v>
                </c:pt>
              </c:strCache>
            </c:strRef>
          </c:tx>
          <c:cat>
            <c:strRef>
              <c:f>Produit!$A$5</c:f>
              <c:strCache>
                <c:ptCount val="1"/>
                <c:pt idx="0">
                  <c:v>Total</c:v>
                </c:pt>
              </c:strCache>
            </c:strRef>
          </c:cat>
          <c:val>
            <c:numRef>
              <c:f>Produit!$D$5</c:f>
              <c:numCache>
                <c:formatCode>General</c:formatCode>
                <c:ptCount val="1"/>
                <c:pt idx="0">
                  <c:v>229684780</c:v>
                </c:pt>
              </c:numCache>
            </c:numRef>
          </c:val>
        </c:ser>
        <c:ser>
          <c:idx val="3"/>
          <c:order val="3"/>
          <c:tx>
            <c:strRef>
              <c:f>Produit!$E$3:$E$4</c:f>
              <c:strCache>
                <c:ptCount val="1"/>
                <c:pt idx="0">
                  <c:v>Large Helium Liquefier</c:v>
                </c:pt>
              </c:strCache>
            </c:strRef>
          </c:tx>
          <c:cat>
            <c:strRef>
              <c:f>Produit!$A$5</c:f>
              <c:strCache>
                <c:ptCount val="1"/>
                <c:pt idx="0">
                  <c:v>Total</c:v>
                </c:pt>
              </c:strCache>
            </c:strRef>
          </c:cat>
          <c:val>
            <c:numRef>
              <c:f>Produit!$E$5</c:f>
              <c:numCache>
                <c:formatCode>General</c:formatCode>
                <c:ptCount val="1"/>
                <c:pt idx="0">
                  <c:v>77169800</c:v>
                </c:pt>
              </c:numCache>
            </c:numRef>
          </c:val>
        </c:ser>
        <c:ser>
          <c:idx val="4"/>
          <c:order val="4"/>
          <c:tx>
            <c:strRef>
              <c:f>Produit!$F$3:$F$4</c:f>
              <c:strCache>
                <c:ptCount val="1"/>
                <c:pt idx="0">
                  <c:v>H2 Liquefier</c:v>
                </c:pt>
              </c:strCache>
            </c:strRef>
          </c:tx>
          <c:cat>
            <c:strRef>
              <c:f>Produit!$A$5</c:f>
              <c:strCache>
                <c:ptCount val="1"/>
                <c:pt idx="0">
                  <c:v>Total</c:v>
                </c:pt>
              </c:strCache>
            </c:strRef>
          </c:cat>
          <c:val>
            <c:numRef>
              <c:f>Produit!$F$5</c:f>
              <c:numCache>
                <c:formatCode>General</c:formatCode>
                <c:ptCount val="1"/>
                <c:pt idx="0">
                  <c:v>58275001</c:v>
                </c:pt>
              </c:numCache>
            </c:numRef>
          </c:val>
        </c:ser>
        <c:ser>
          <c:idx val="5"/>
          <c:order val="5"/>
          <c:tx>
            <c:strRef>
              <c:f>Produit!$G$3:$G$4</c:f>
              <c:strCache>
                <c:ptCount val="1"/>
                <c:pt idx="0">
                  <c:v>Other</c:v>
                </c:pt>
              </c:strCache>
            </c:strRef>
          </c:tx>
          <c:cat>
            <c:strRef>
              <c:f>Produit!$A$5</c:f>
              <c:strCache>
                <c:ptCount val="1"/>
                <c:pt idx="0">
                  <c:v>Total</c:v>
                </c:pt>
              </c:strCache>
            </c:strRef>
          </c:cat>
          <c:val>
            <c:numRef>
              <c:f>Produit!$G$5</c:f>
              <c:numCache>
                <c:formatCode>General</c:formatCode>
                <c:ptCount val="1"/>
                <c:pt idx="0">
                  <c:v>9100000</c:v>
                </c:pt>
              </c:numCache>
            </c:numRef>
          </c:val>
        </c:ser>
        <c:axId val="120152448"/>
        <c:axId val="120153984"/>
      </c:barChart>
      <c:catAx>
        <c:axId val="120152448"/>
        <c:scaling>
          <c:orientation val="minMax"/>
        </c:scaling>
        <c:axPos val="b"/>
        <c:numFmt formatCode="General" sourceLinked="1"/>
        <c:tickLblPos val="nextTo"/>
        <c:crossAx val="120153984"/>
        <c:crosses val="autoZero"/>
        <c:lblAlgn val="ctr"/>
        <c:lblOffset val="100"/>
      </c:catAx>
      <c:valAx>
        <c:axId val="120153984"/>
        <c:scaling>
          <c:orientation val="minMax"/>
        </c:scaling>
        <c:axPos val="l"/>
        <c:majorGridlines/>
        <c:numFmt formatCode="General" sourceLinked="1"/>
        <c:tickLblPos val="nextTo"/>
        <c:crossAx val="120152448"/>
        <c:crosses val="autoZero"/>
        <c:crossBetween val="between"/>
        <c:dispUnits>
          <c:builtInUnit val="millions"/>
          <c:dispUnitsLbl>
            <c:layout/>
            <c:tx>
              <c:rich>
                <a:bodyPr/>
                <a:lstStyle/>
                <a:p>
                  <a:pPr>
                    <a:defRPr/>
                  </a:pPr>
                  <a:r>
                    <a:rPr lang="fr-FR"/>
                    <a:t>Millions €</a:t>
                  </a:r>
                </a:p>
              </c:rich>
            </c:tx>
          </c:dispUnitsLbl>
        </c:dispUnits>
      </c:valAx>
    </c:plotArea>
    <c:legend>
      <c:legendPos val="r"/>
      <c:layout/>
    </c:legend>
    <c:plotVisOnly val="1"/>
    <c:dispBlanksAs val="gap"/>
  </c:chart>
  <c:txPr>
    <a:bodyPr/>
    <a:lstStyle/>
    <a:p>
      <a:pPr>
        <a:defRPr sz="1050"/>
      </a:pPr>
      <a:endParaRPr lang="fr-F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[2012-11 -- Cryo Market  MAJ YD 10012013.xls]Produit!Tableau croisé dynamique1</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s>
    <c:plotArea>
      <c:layout/>
      <c:barChart>
        <c:barDir val="col"/>
        <c:grouping val="clustered"/>
        <c:ser>
          <c:idx val="0"/>
          <c:order val="0"/>
          <c:tx>
            <c:strRef>
              <c:f>Produit!$B$3:$B$4</c:f>
              <c:strCache>
                <c:ptCount val="1"/>
                <c:pt idx="0">
                  <c:v>Std Helium Refrigerator</c:v>
                </c:pt>
              </c:strCache>
            </c:strRef>
          </c:tx>
          <c:cat>
            <c:strRef>
              <c:f>Produit!$A$5</c:f>
              <c:strCache>
                <c:ptCount val="1"/>
                <c:pt idx="0">
                  <c:v>Total</c:v>
                </c:pt>
              </c:strCache>
            </c:strRef>
          </c:cat>
          <c:val>
            <c:numRef>
              <c:f>Produit!$B$5</c:f>
              <c:numCache>
                <c:formatCode>General</c:formatCode>
                <c:ptCount val="1"/>
                <c:pt idx="0">
                  <c:v>137641412.61538336</c:v>
                </c:pt>
              </c:numCache>
            </c:numRef>
          </c:val>
        </c:ser>
        <c:ser>
          <c:idx val="1"/>
          <c:order val="1"/>
          <c:tx>
            <c:strRef>
              <c:f>Produit!$C$3:$C$4</c:f>
              <c:strCache>
                <c:ptCount val="1"/>
                <c:pt idx="0">
                  <c:v>Std Helium Liquefier</c:v>
                </c:pt>
              </c:strCache>
            </c:strRef>
          </c:tx>
          <c:cat>
            <c:strRef>
              <c:f>Produit!$A$5</c:f>
              <c:strCache>
                <c:ptCount val="1"/>
                <c:pt idx="0">
                  <c:v>Total</c:v>
                </c:pt>
              </c:strCache>
            </c:strRef>
          </c:cat>
          <c:val>
            <c:numRef>
              <c:f>Produit!$C$5</c:f>
              <c:numCache>
                <c:formatCode>General</c:formatCode>
                <c:ptCount val="1"/>
                <c:pt idx="0">
                  <c:v>93540000</c:v>
                </c:pt>
              </c:numCache>
            </c:numRef>
          </c:val>
        </c:ser>
        <c:ser>
          <c:idx val="2"/>
          <c:order val="2"/>
          <c:tx>
            <c:strRef>
              <c:f>Produit!$D$3:$D$4</c:f>
              <c:strCache>
                <c:ptCount val="1"/>
                <c:pt idx="0">
                  <c:v>Large Customized Helium Refrigerator</c:v>
                </c:pt>
              </c:strCache>
            </c:strRef>
          </c:tx>
          <c:cat>
            <c:strRef>
              <c:f>Produit!$A$5</c:f>
              <c:strCache>
                <c:ptCount val="1"/>
                <c:pt idx="0">
                  <c:v>Total</c:v>
                </c:pt>
              </c:strCache>
            </c:strRef>
          </c:cat>
          <c:val>
            <c:numRef>
              <c:f>Produit!$D$5</c:f>
              <c:numCache>
                <c:formatCode>General</c:formatCode>
                <c:ptCount val="1"/>
                <c:pt idx="0">
                  <c:v>96524780</c:v>
                </c:pt>
              </c:numCache>
            </c:numRef>
          </c:val>
        </c:ser>
        <c:ser>
          <c:idx val="3"/>
          <c:order val="3"/>
          <c:tx>
            <c:strRef>
              <c:f>Produit!$E$3:$E$4</c:f>
              <c:strCache>
                <c:ptCount val="1"/>
                <c:pt idx="0">
                  <c:v>Large Helium Liquefier</c:v>
                </c:pt>
              </c:strCache>
            </c:strRef>
          </c:tx>
          <c:cat>
            <c:strRef>
              <c:f>Produit!$A$5</c:f>
              <c:strCache>
                <c:ptCount val="1"/>
                <c:pt idx="0">
                  <c:v>Total</c:v>
                </c:pt>
              </c:strCache>
            </c:strRef>
          </c:cat>
          <c:val>
            <c:numRef>
              <c:f>Produit!$E$5</c:f>
              <c:numCache>
                <c:formatCode>General</c:formatCode>
                <c:ptCount val="1"/>
                <c:pt idx="0">
                  <c:v>77169800</c:v>
                </c:pt>
              </c:numCache>
            </c:numRef>
          </c:val>
        </c:ser>
        <c:ser>
          <c:idx val="4"/>
          <c:order val="4"/>
          <c:tx>
            <c:strRef>
              <c:f>Produit!$F$3:$F$4</c:f>
              <c:strCache>
                <c:ptCount val="1"/>
                <c:pt idx="0">
                  <c:v>H2 Liquefier</c:v>
                </c:pt>
              </c:strCache>
            </c:strRef>
          </c:tx>
          <c:cat>
            <c:strRef>
              <c:f>Produit!$A$5</c:f>
              <c:strCache>
                <c:ptCount val="1"/>
                <c:pt idx="0">
                  <c:v>Total</c:v>
                </c:pt>
              </c:strCache>
            </c:strRef>
          </c:cat>
          <c:val>
            <c:numRef>
              <c:f>Produit!$F$5</c:f>
              <c:numCache>
                <c:formatCode>General</c:formatCode>
                <c:ptCount val="1"/>
                <c:pt idx="0">
                  <c:v>58275001</c:v>
                </c:pt>
              </c:numCache>
            </c:numRef>
          </c:val>
        </c:ser>
        <c:ser>
          <c:idx val="5"/>
          <c:order val="5"/>
          <c:tx>
            <c:strRef>
              <c:f>Produit!$G$3:$G$4</c:f>
              <c:strCache>
                <c:ptCount val="1"/>
                <c:pt idx="0">
                  <c:v>Other</c:v>
                </c:pt>
              </c:strCache>
            </c:strRef>
          </c:tx>
          <c:cat>
            <c:strRef>
              <c:f>Produit!$A$5</c:f>
              <c:strCache>
                <c:ptCount val="1"/>
                <c:pt idx="0">
                  <c:v>Total</c:v>
                </c:pt>
              </c:strCache>
            </c:strRef>
          </c:cat>
          <c:val>
            <c:numRef>
              <c:f>Produit!$G$5</c:f>
              <c:numCache>
                <c:formatCode>General</c:formatCode>
                <c:ptCount val="1"/>
                <c:pt idx="0">
                  <c:v>4000000</c:v>
                </c:pt>
              </c:numCache>
            </c:numRef>
          </c:val>
        </c:ser>
        <c:axId val="120393088"/>
        <c:axId val="120398976"/>
      </c:barChart>
      <c:catAx>
        <c:axId val="120393088"/>
        <c:scaling>
          <c:orientation val="minMax"/>
        </c:scaling>
        <c:axPos val="b"/>
        <c:numFmt formatCode="General" sourceLinked="1"/>
        <c:tickLblPos val="nextTo"/>
        <c:crossAx val="120398976"/>
        <c:crosses val="autoZero"/>
        <c:lblAlgn val="ctr"/>
        <c:lblOffset val="100"/>
      </c:catAx>
      <c:valAx>
        <c:axId val="120398976"/>
        <c:scaling>
          <c:orientation val="minMax"/>
        </c:scaling>
        <c:axPos val="l"/>
        <c:majorGridlines/>
        <c:numFmt formatCode="General" sourceLinked="1"/>
        <c:tickLblPos val="nextTo"/>
        <c:crossAx val="120393088"/>
        <c:crosses val="autoZero"/>
        <c:crossBetween val="between"/>
        <c:dispUnits>
          <c:builtInUnit val="millions"/>
          <c:dispUnitsLbl>
            <c:layout/>
            <c:tx>
              <c:rich>
                <a:bodyPr/>
                <a:lstStyle/>
                <a:p>
                  <a:pPr>
                    <a:defRPr/>
                  </a:pPr>
                  <a:r>
                    <a:rPr lang="fr-FR"/>
                    <a:t>Millions €</a:t>
                  </a:r>
                </a:p>
              </c:rich>
            </c:tx>
          </c:dispUnitsLbl>
        </c:dispUnits>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dynamique5</c:name>
    <c:fmtId val="-1"/>
  </c:pivotSource>
  <c:chart>
    <c:autoTitleDeleted val="1"/>
    <c:pivotFmts>
      <c:pivotFmt>
        <c:idx val="0"/>
        <c:spPr>
          <a:solidFill>
            <a:schemeClr val="accent3"/>
          </a:solidFill>
        </c:spPr>
        <c:marker>
          <c:symbol val="none"/>
        </c:marker>
      </c:pivotFmt>
      <c:pivotFmt>
        <c:idx val="1"/>
        <c:spPr>
          <a:solidFill>
            <a:schemeClr val="accent3"/>
          </a:solidFill>
        </c:spPr>
        <c:marker>
          <c:symbol val="none"/>
        </c:marker>
      </c:pivotFmt>
    </c:pivotFmts>
    <c:plotArea>
      <c:layout/>
      <c:barChart>
        <c:barDir val="col"/>
        <c:grouping val="clustered"/>
        <c:ser>
          <c:idx val="0"/>
          <c:order val="0"/>
          <c:tx>
            <c:strRef>
              <c:f>Market!$B$60:$B$61</c:f>
              <c:strCache>
                <c:ptCount val="1"/>
                <c:pt idx="0">
                  <c:v>Total</c:v>
                </c:pt>
              </c:strCache>
            </c:strRef>
          </c:tx>
          <c:spPr>
            <a:solidFill>
              <a:schemeClr val="accent3"/>
            </a:solidFill>
          </c:spPr>
          <c:cat>
            <c:strRef>
              <c:f>Market!$A$62:$A$77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Market!$B$62:$B$77</c:f>
              <c:numCache>
                <c:formatCode>_-* #,##0\ "€"_-;\-* #,##0\ "€"_-;_-* "-"??\ "€"_-;_-@_-</c:formatCode>
                <c:ptCount val="16"/>
                <c:pt idx="0">
                  <c:v>9600000</c:v>
                </c:pt>
                <c:pt idx="1">
                  <c:v>20415384.615384713</c:v>
                </c:pt>
                <c:pt idx="2">
                  <c:v>21730000</c:v>
                </c:pt>
                <c:pt idx="3">
                  <c:v>81862001</c:v>
                </c:pt>
                <c:pt idx="4">
                  <c:v>30083000</c:v>
                </c:pt>
                <c:pt idx="5">
                  <c:v>56165000</c:v>
                </c:pt>
                <c:pt idx="6">
                  <c:v>22309000</c:v>
                </c:pt>
                <c:pt idx="7">
                  <c:v>34696000</c:v>
                </c:pt>
                <c:pt idx="8">
                  <c:v>19530000</c:v>
                </c:pt>
                <c:pt idx="9">
                  <c:v>27867500</c:v>
                </c:pt>
                <c:pt idx="10">
                  <c:v>46063800</c:v>
                </c:pt>
                <c:pt idx="11">
                  <c:v>38660328</c:v>
                </c:pt>
                <c:pt idx="12">
                  <c:v>146268980</c:v>
                </c:pt>
                <c:pt idx="13">
                  <c:v>32347809</c:v>
                </c:pt>
                <c:pt idx="14">
                  <c:v>38805000</c:v>
                </c:pt>
                <c:pt idx="15">
                  <c:v>16900000</c:v>
                </c:pt>
              </c:numCache>
            </c:numRef>
          </c:val>
        </c:ser>
        <c:axId val="120453760"/>
        <c:axId val="120467840"/>
      </c:barChart>
      <c:catAx>
        <c:axId val="120453760"/>
        <c:scaling>
          <c:orientation val="minMax"/>
        </c:scaling>
        <c:axPos val="b"/>
        <c:numFmt formatCode="General" sourceLinked="1"/>
        <c:majorTickMark val="none"/>
        <c:tickLblPos val="nextTo"/>
        <c:crossAx val="120467840"/>
        <c:crosses val="autoZero"/>
        <c:lblAlgn val="ctr"/>
        <c:lblOffset val="100"/>
      </c:catAx>
      <c:valAx>
        <c:axId val="120467840"/>
        <c:scaling>
          <c:orientation val="minMax"/>
        </c:scaling>
        <c:axPos val="l"/>
        <c:majorGridlines/>
        <c:numFmt formatCode="General" sourceLinked="0"/>
        <c:majorTickMark val="none"/>
        <c:tickLblPos val="nextTo"/>
        <c:crossAx val="120453760"/>
        <c:crosses val="autoZero"/>
        <c:crossBetween val="between"/>
        <c:dispUnits>
          <c:builtInUnit val="millions"/>
          <c:dispUnitsLbl>
            <c:layout/>
            <c:tx>
              <c:rich>
                <a:bodyPr/>
                <a:lstStyle/>
                <a:p>
                  <a:pPr>
                    <a:defRPr/>
                  </a:pPr>
                  <a:r>
                    <a:rPr lang="fr-FR"/>
                    <a:t>Millions €</a:t>
                  </a:r>
                </a:p>
              </c:rich>
            </c:tx>
          </c:dispUnitsLbl>
        </c:dispUnits>
      </c:valAx>
    </c:plotArea>
    <c:plotVisOnly val="1"/>
    <c:dispBlanksAs val="gap"/>
  </c:chart>
  <c:spPr>
    <a:solidFill>
      <a:srgbClr val="FFFFFF"/>
    </a:solidFill>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style val="34"/>
  <c:clrMapOvr bg1="lt1" tx1="dk1" bg2="lt2" tx2="dk2" accent1="accent1" accent2="accent2" accent3="accent3" accent4="accent4" accent5="accent5" accent6="accent6" hlink="hlink" folHlink="folHlink"/>
  <c:pivotSource>
    <c:name>[2015 -- Cryo Market - MAJ 20150112 (YD).xlsx]Market!Tableau croisé dynamique6</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s>
    <c:plotArea>
      <c:layout/>
      <c:barChart>
        <c:barDir val="col"/>
        <c:grouping val="clustered"/>
        <c:ser>
          <c:idx val="0"/>
          <c:order val="0"/>
          <c:tx>
            <c:strRef>
              <c:f>Market!$B$78:$B$79</c:f>
              <c:strCache>
                <c:ptCount val="1"/>
                <c:pt idx="0">
                  <c:v>ALAT</c:v>
                </c:pt>
              </c:strCache>
            </c:strRef>
          </c:tx>
          <c:cat>
            <c:strRef>
              <c:f>Market!$A$80:$A$96</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Market!$B$80:$B$96</c:f>
              <c:numCache>
                <c:formatCode>General</c:formatCode>
                <c:ptCount val="16"/>
                <c:pt idx="0">
                  <c:v>1500000</c:v>
                </c:pt>
                <c:pt idx="1">
                  <c:v>2400000</c:v>
                </c:pt>
                <c:pt idx="2">
                  <c:v>4630000</c:v>
                </c:pt>
                <c:pt idx="3">
                  <c:v>23562000</c:v>
                </c:pt>
                <c:pt idx="4">
                  <c:v>10147000</c:v>
                </c:pt>
                <c:pt idx="5">
                  <c:v>25765000</c:v>
                </c:pt>
                <c:pt idx="6">
                  <c:v>2383000</c:v>
                </c:pt>
                <c:pt idx="7">
                  <c:v>5716000</c:v>
                </c:pt>
                <c:pt idx="8">
                  <c:v>730000</c:v>
                </c:pt>
                <c:pt idx="9">
                  <c:v>11132500</c:v>
                </c:pt>
                <c:pt idx="10">
                  <c:v>21729800</c:v>
                </c:pt>
                <c:pt idx="11">
                  <c:v>19360328</c:v>
                </c:pt>
                <c:pt idx="12">
                  <c:v>123374780</c:v>
                </c:pt>
                <c:pt idx="13">
                  <c:v>3437000</c:v>
                </c:pt>
                <c:pt idx="14">
                  <c:v>6545000</c:v>
                </c:pt>
              </c:numCache>
            </c:numRef>
          </c:val>
        </c:ser>
        <c:ser>
          <c:idx val="1"/>
          <c:order val="1"/>
          <c:tx>
            <c:strRef>
              <c:f>Market!$C$78:$C$79</c:f>
              <c:strCache>
                <c:ptCount val="1"/>
                <c:pt idx="0">
                  <c:v>Linde K</c:v>
                </c:pt>
              </c:strCache>
            </c:strRef>
          </c:tx>
          <c:cat>
            <c:strRef>
              <c:f>Market!$A$80:$A$96</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Market!$C$80:$C$96</c:f>
              <c:numCache>
                <c:formatCode>General</c:formatCode>
                <c:ptCount val="16"/>
                <c:pt idx="0">
                  <c:v>8100000</c:v>
                </c:pt>
                <c:pt idx="1">
                  <c:v>18015384.615384713</c:v>
                </c:pt>
                <c:pt idx="2">
                  <c:v>17100000</c:v>
                </c:pt>
                <c:pt idx="3">
                  <c:v>58300001</c:v>
                </c:pt>
                <c:pt idx="4">
                  <c:v>19936000</c:v>
                </c:pt>
                <c:pt idx="5">
                  <c:v>30400000</c:v>
                </c:pt>
                <c:pt idx="6">
                  <c:v>19926000</c:v>
                </c:pt>
                <c:pt idx="7">
                  <c:v>28980000</c:v>
                </c:pt>
                <c:pt idx="8">
                  <c:v>18800000</c:v>
                </c:pt>
                <c:pt idx="9">
                  <c:v>16735000</c:v>
                </c:pt>
                <c:pt idx="10">
                  <c:v>24334000</c:v>
                </c:pt>
                <c:pt idx="11">
                  <c:v>19300000</c:v>
                </c:pt>
                <c:pt idx="12">
                  <c:v>22894200</c:v>
                </c:pt>
                <c:pt idx="13">
                  <c:v>28910809</c:v>
                </c:pt>
                <c:pt idx="14">
                  <c:v>32260000</c:v>
                </c:pt>
                <c:pt idx="15">
                  <c:v>16900000</c:v>
                </c:pt>
              </c:numCache>
            </c:numRef>
          </c:val>
        </c:ser>
        <c:axId val="120657024"/>
        <c:axId val="120658560"/>
      </c:barChart>
      <c:catAx>
        <c:axId val="120657024"/>
        <c:scaling>
          <c:orientation val="minMax"/>
        </c:scaling>
        <c:axPos val="b"/>
        <c:numFmt formatCode="General" sourceLinked="1"/>
        <c:tickLblPos val="nextTo"/>
        <c:crossAx val="120658560"/>
        <c:crosses val="autoZero"/>
        <c:lblAlgn val="ctr"/>
        <c:lblOffset val="100"/>
      </c:catAx>
      <c:valAx>
        <c:axId val="120658560"/>
        <c:scaling>
          <c:orientation val="minMax"/>
        </c:scaling>
        <c:axPos val="l"/>
        <c:majorGridlines/>
        <c:numFmt formatCode="General" sourceLinked="1"/>
        <c:tickLblPos val="nextTo"/>
        <c:crossAx val="120657024"/>
        <c:crosses val="autoZero"/>
        <c:crossBetween val="between"/>
        <c:dispUnits>
          <c:builtInUnit val="millions"/>
          <c:dispUnitsLbl>
            <c:layout/>
            <c:tx>
              <c:rich>
                <a:bodyPr/>
                <a:lstStyle/>
                <a:p>
                  <a:pPr>
                    <a:defRPr/>
                  </a:pPr>
                  <a:r>
                    <a:rPr lang="fr-FR"/>
                    <a:t>Millions €</a:t>
                  </a:r>
                </a:p>
              </c:rich>
            </c:tx>
          </c:dispUnitsLbl>
        </c:dispUnits>
      </c:valAx>
    </c:plotArea>
    <c:legend>
      <c:legendPos val="r"/>
      <c:layout/>
    </c:legend>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dynamique7</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s>
    <c:plotArea>
      <c:layout/>
      <c:barChart>
        <c:barDir val="col"/>
        <c:grouping val="clustered"/>
        <c:ser>
          <c:idx val="0"/>
          <c:order val="0"/>
          <c:tx>
            <c:strRef>
              <c:f>Market!$B$97:$B$98</c:f>
              <c:strCache>
                <c:ptCount val="1"/>
                <c:pt idx="0">
                  <c:v>ALAT</c:v>
                </c:pt>
              </c:strCache>
            </c:strRef>
          </c:tx>
          <c:cat>
            <c:strRef>
              <c:f>Market!$A$99:$A$115</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Market!$B$99:$B$115</c:f>
              <c:numCache>
                <c:formatCode>General</c:formatCode>
                <c:ptCount val="16"/>
                <c:pt idx="0">
                  <c:v>1</c:v>
                </c:pt>
                <c:pt idx="1">
                  <c:v>1</c:v>
                </c:pt>
                <c:pt idx="2">
                  <c:v>4</c:v>
                </c:pt>
                <c:pt idx="3">
                  <c:v>4</c:v>
                </c:pt>
                <c:pt idx="4">
                  <c:v>7</c:v>
                </c:pt>
                <c:pt idx="5">
                  <c:v>7</c:v>
                </c:pt>
                <c:pt idx="6">
                  <c:v>1</c:v>
                </c:pt>
                <c:pt idx="7">
                  <c:v>3</c:v>
                </c:pt>
                <c:pt idx="8">
                  <c:v>1</c:v>
                </c:pt>
                <c:pt idx="9">
                  <c:v>6</c:v>
                </c:pt>
                <c:pt idx="10">
                  <c:v>5</c:v>
                </c:pt>
                <c:pt idx="11">
                  <c:v>7</c:v>
                </c:pt>
                <c:pt idx="12">
                  <c:v>8</c:v>
                </c:pt>
                <c:pt idx="13">
                  <c:v>3</c:v>
                </c:pt>
                <c:pt idx="14">
                  <c:v>5</c:v>
                </c:pt>
              </c:numCache>
            </c:numRef>
          </c:val>
        </c:ser>
        <c:ser>
          <c:idx val="1"/>
          <c:order val="1"/>
          <c:tx>
            <c:strRef>
              <c:f>Market!$C$97:$C$98</c:f>
              <c:strCache>
                <c:ptCount val="1"/>
                <c:pt idx="0">
                  <c:v>Linde K</c:v>
                </c:pt>
              </c:strCache>
            </c:strRef>
          </c:tx>
          <c:cat>
            <c:strRef>
              <c:f>Market!$A$99:$A$115</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Market!$C$99:$C$115</c:f>
              <c:numCache>
                <c:formatCode>General</c:formatCode>
                <c:ptCount val="16"/>
                <c:pt idx="0">
                  <c:v>9</c:v>
                </c:pt>
                <c:pt idx="1">
                  <c:v>15</c:v>
                </c:pt>
                <c:pt idx="2">
                  <c:v>19</c:v>
                </c:pt>
                <c:pt idx="3">
                  <c:v>15</c:v>
                </c:pt>
                <c:pt idx="4">
                  <c:v>8</c:v>
                </c:pt>
                <c:pt idx="5">
                  <c:v>21</c:v>
                </c:pt>
                <c:pt idx="6">
                  <c:v>11</c:v>
                </c:pt>
                <c:pt idx="7">
                  <c:v>12</c:v>
                </c:pt>
                <c:pt idx="8">
                  <c:v>11</c:v>
                </c:pt>
                <c:pt idx="9">
                  <c:v>9</c:v>
                </c:pt>
                <c:pt idx="10">
                  <c:v>14</c:v>
                </c:pt>
                <c:pt idx="11">
                  <c:v>11</c:v>
                </c:pt>
                <c:pt idx="12">
                  <c:v>10</c:v>
                </c:pt>
                <c:pt idx="13">
                  <c:v>12</c:v>
                </c:pt>
                <c:pt idx="14">
                  <c:v>2</c:v>
                </c:pt>
                <c:pt idx="15">
                  <c:v>1</c:v>
                </c:pt>
              </c:numCache>
            </c:numRef>
          </c:val>
        </c:ser>
        <c:axId val="120671232"/>
        <c:axId val="120701696"/>
      </c:barChart>
      <c:catAx>
        <c:axId val="120671232"/>
        <c:scaling>
          <c:orientation val="minMax"/>
        </c:scaling>
        <c:axPos val="b"/>
        <c:numFmt formatCode="General" sourceLinked="1"/>
        <c:tickLblPos val="nextTo"/>
        <c:crossAx val="120701696"/>
        <c:crosses val="autoZero"/>
        <c:lblAlgn val="ctr"/>
        <c:lblOffset val="100"/>
      </c:catAx>
      <c:valAx>
        <c:axId val="120701696"/>
        <c:scaling>
          <c:orientation val="minMax"/>
        </c:scaling>
        <c:axPos val="l"/>
        <c:majorGridlines/>
        <c:minorGridlines/>
        <c:title>
          <c:tx>
            <c:rich>
              <a:bodyPr rot="-5400000" vert="horz"/>
              <a:lstStyle/>
              <a:p>
                <a:pPr>
                  <a:defRPr/>
                </a:pPr>
                <a:r>
                  <a:rPr lang="en-US"/>
                  <a:t>Number of plants</a:t>
                </a:r>
              </a:p>
            </c:rich>
          </c:tx>
          <c:layout/>
        </c:title>
        <c:numFmt formatCode="General" sourceLinked="1"/>
        <c:tickLblPos val="nextTo"/>
        <c:crossAx val="120671232"/>
        <c:crosses val="autoZero"/>
        <c:crossBetween val="between"/>
      </c:valAx>
    </c:plotArea>
    <c:legend>
      <c:legendPos val="r"/>
      <c:layout/>
    </c:legend>
    <c:plotVisOnly val="1"/>
    <c:dispBlanksAs val="gap"/>
  </c:chart>
  <c:spPr>
    <a:solidFill>
      <a:srgbClr val="FFFFFF"/>
    </a:solidFill>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(YD).xlsx]Competition Analysis!Tableau croisé dynamique2</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spPr>
          <a:ln w="25400">
            <a:noFill/>
          </a:ln>
        </c:spPr>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s>
    <c:view3D>
      <c:depthPercent val="100"/>
      <c:perspective val="30"/>
    </c:view3D>
    <c:plotArea>
      <c:layout/>
      <c:area3DChart>
        <c:grouping val="stacked"/>
        <c:ser>
          <c:idx val="0"/>
          <c:order val="0"/>
          <c:tx>
            <c:strRef>
              <c:f>'Competition Analysis'!$N$4:$N$5</c:f>
              <c:strCache>
                <c:ptCount val="1"/>
                <c:pt idx="0">
                  <c:v>Won</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Analysis'!$N$6:$N$15</c:f>
              <c:numCache>
                <c:formatCode>General</c:formatCode>
                <c:ptCount val="9"/>
                <c:pt idx="0">
                  <c:v>5716000</c:v>
                </c:pt>
                <c:pt idx="1">
                  <c:v>730000</c:v>
                </c:pt>
                <c:pt idx="2">
                  <c:v>11132500</c:v>
                </c:pt>
                <c:pt idx="3">
                  <c:v>21729800</c:v>
                </c:pt>
                <c:pt idx="4">
                  <c:v>19360328</c:v>
                </c:pt>
                <c:pt idx="5">
                  <c:v>123374780</c:v>
                </c:pt>
                <c:pt idx="6">
                  <c:v>3437000</c:v>
                </c:pt>
                <c:pt idx="7">
                  <c:v>6545000</c:v>
                </c:pt>
              </c:numCache>
            </c:numRef>
          </c:val>
        </c:ser>
        <c:ser>
          <c:idx val="1"/>
          <c:order val="1"/>
          <c:tx>
            <c:strRef>
              <c:f>'Competition Analysis'!$O$4:$O$5</c:f>
              <c:strCache>
                <c:ptCount val="1"/>
                <c:pt idx="0">
                  <c:v>Lost</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Analysis'!$O$6:$O$15</c:f>
              <c:numCache>
                <c:formatCode>General</c:formatCode>
                <c:ptCount val="9"/>
                <c:pt idx="0">
                  <c:v>10580000</c:v>
                </c:pt>
                <c:pt idx="1">
                  <c:v>6600000</c:v>
                </c:pt>
                <c:pt idx="2">
                  <c:v>1835000</c:v>
                </c:pt>
                <c:pt idx="3">
                  <c:v>12334000</c:v>
                </c:pt>
                <c:pt idx="4">
                  <c:v>5900000</c:v>
                </c:pt>
                <c:pt idx="5">
                  <c:v>7994200</c:v>
                </c:pt>
                <c:pt idx="6">
                  <c:v>15510809</c:v>
                </c:pt>
                <c:pt idx="7">
                  <c:v>31260000</c:v>
                </c:pt>
                <c:pt idx="8">
                  <c:v>16900000</c:v>
                </c:pt>
              </c:numCache>
            </c:numRef>
          </c:val>
        </c:ser>
        <c:ser>
          <c:idx val="2"/>
          <c:order val="2"/>
          <c:tx>
            <c:strRef>
              <c:f>'Competition Analysis'!$P$4:$P$5</c:f>
              <c:strCache>
                <c:ptCount val="1"/>
                <c:pt idx="0">
                  <c:v>No go</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Analysis'!$P$6:$P$15</c:f>
              <c:numCache>
                <c:formatCode>General</c:formatCode>
                <c:ptCount val="9"/>
                <c:pt idx="1">
                  <c:v>9000000</c:v>
                </c:pt>
                <c:pt idx="2">
                  <c:v>12100000</c:v>
                </c:pt>
                <c:pt idx="3">
                  <c:v>10500000</c:v>
                </c:pt>
                <c:pt idx="4">
                  <c:v>7300000</c:v>
                </c:pt>
                <c:pt idx="5">
                  <c:v>4800000</c:v>
                </c:pt>
                <c:pt idx="6">
                  <c:v>11600000</c:v>
                </c:pt>
                <c:pt idx="7">
                  <c:v>1000000</c:v>
                </c:pt>
              </c:numCache>
            </c:numRef>
          </c:val>
        </c:ser>
        <c:ser>
          <c:idx val="3"/>
          <c:order val="3"/>
          <c:tx>
            <c:strRef>
              <c:f>'Competition Analysis'!$Q$4:$Q$5</c:f>
              <c:strCache>
                <c:ptCount val="1"/>
                <c:pt idx="0">
                  <c:v>Not seen</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Analysis'!$Q$6:$Q$15</c:f>
              <c:numCache>
                <c:formatCode>General</c:formatCode>
                <c:ptCount val="9"/>
                <c:pt idx="0">
                  <c:v>18400000</c:v>
                </c:pt>
                <c:pt idx="1">
                  <c:v>3200000</c:v>
                </c:pt>
                <c:pt idx="2">
                  <c:v>2800000</c:v>
                </c:pt>
                <c:pt idx="3">
                  <c:v>1500000</c:v>
                </c:pt>
                <c:pt idx="4">
                  <c:v>6100000</c:v>
                </c:pt>
                <c:pt idx="5">
                  <c:v>10100000</c:v>
                </c:pt>
                <c:pt idx="6">
                  <c:v>1800000</c:v>
                </c:pt>
              </c:numCache>
            </c:numRef>
          </c:val>
        </c:ser>
        <c:axId val="122478592"/>
        <c:axId val="122480128"/>
        <c:axId val="0"/>
      </c:area3DChart>
      <c:catAx>
        <c:axId val="122478592"/>
        <c:scaling>
          <c:orientation val="minMax"/>
        </c:scaling>
        <c:axPos val="b"/>
        <c:numFmt formatCode="General" sourceLinked="1"/>
        <c:tickLblPos val="nextTo"/>
        <c:crossAx val="122480128"/>
        <c:crosses val="autoZero"/>
        <c:lblAlgn val="ctr"/>
        <c:lblOffset val="100"/>
      </c:catAx>
      <c:valAx>
        <c:axId val="122480128"/>
        <c:scaling>
          <c:orientation val="minMax"/>
        </c:scaling>
        <c:axPos val="l"/>
        <c:majorGridlines/>
        <c:numFmt formatCode="General" sourceLinked="1"/>
        <c:tickLblPos val="nextTo"/>
        <c:crossAx val="122478592"/>
        <c:crosses val="autoZero"/>
        <c:crossBetween val="midCat"/>
        <c:dispUnits>
          <c:builtInUnit val="millions"/>
          <c:dispUnitsLbl>
            <c:layout/>
          </c:dispUnitsLbl>
        </c:dispUnits>
      </c:valAx>
      <c:spPr>
        <a:noFill/>
        <a:ln w="25400">
          <a:noFill/>
        </a:ln>
      </c:spPr>
    </c:plotArea>
    <c:legend>
      <c:legendPos val="r"/>
      <c:layout/>
    </c:legend>
    <c:plotVisOnly val="1"/>
    <c:dispBlanksAs val="zero"/>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4C38A-A1DA-49D3-BDD3-253CE0CCBBEC}" type="doc">
      <dgm:prSet loTypeId="urn:microsoft.com/office/officeart/2005/8/layout/chevron2" loCatId="process" qsTypeId="urn:microsoft.com/office/officeart/2005/8/quickstyle/simple3" qsCatId="simple" csTypeId="urn:microsoft.com/office/officeart/2005/8/colors/accent1_2" csCatId="accent1" phldr="1"/>
      <dgm:spPr/>
    </dgm:pt>
    <dgm:pt modelId="{B072B269-B4F8-46FD-8F3A-7B49EA2E9641}">
      <dgm:prSet phldrT="[Texte]"/>
      <dgm:spPr/>
      <dgm:t>
        <a:bodyPr/>
        <a:lstStyle/>
        <a:p>
          <a:r>
            <a:rPr lang="fr-FR" dirty="0" err="1" smtClean="0"/>
            <a:t>Identify</a:t>
          </a:r>
          <a:r>
            <a:rPr lang="fr-FR" dirty="0" smtClean="0"/>
            <a:t> the levers</a:t>
          </a:r>
          <a:endParaRPr lang="fr-FR" dirty="0"/>
        </a:p>
      </dgm:t>
    </dgm:pt>
    <dgm:pt modelId="{F7E21169-AE11-4CD9-A052-FAFE13AF671E}" type="parTrans" cxnId="{A475EF0D-79C0-4453-ABC8-0DA29408BB16}">
      <dgm:prSet/>
      <dgm:spPr/>
      <dgm:t>
        <a:bodyPr/>
        <a:lstStyle/>
        <a:p>
          <a:endParaRPr lang="fr-FR"/>
        </a:p>
      </dgm:t>
    </dgm:pt>
    <dgm:pt modelId="{D85DE4B5-9AF2-4A3A-9939-26B75D26B7BF}" type="sibTrans" cxnId="{A475EF0D-79C0-4453-ABC8-0DA29408BB16}">
      <dgm:prSet/>
      <dgm:spPr/>
      <dgm:t>
        <a:bodyPr/>
        <a:lstStyle/>
        <a:p>
          <a:endParaRPr lang="fr-FR"/>
        </a:p>
      </dgm:t>
    </dgm:pt>
    <dgm:pt modelId="{9F411B08-1EC8-4CC6-BCA3-FD01A2EC1E71}">
      <dgm:prSet phldrT="[Texte]"/>
      <dgm:spPr/>
      <dgm:t>
        <a:bodyPr/>
        <a:lstStyle/>
        <a:p>
          <a:r>
            <a:rPr lang="fr-FR" dirty="0" err="1" smtClean="0"/>
            <a:t>Quantify</a:t>
          </a:r>
          <a:r>
            <a:rPr lang="fr-FR" dirty="0" smtClean="0"/>
            <a:t> the levers</a:t>
          </a:r>
          <a:endParaRPr lang="fr-FR" dirty="0"/>
        </a:p>
      </dgm:t>
    </dgm:pt>
    <dgm:pt modelId="{EF28E2B0-7A10-4861-9FA5-018E09AC79B3}" type="parTrans" cxnId="{BFA8DF7F-3933-4C2A-879F-E2715719A9DC}">
      <dgm:prSet/>
      <dgm:spPr/>
      <dgm:t>
        <a:bodyPr/>
        <a:lstStyle/>
        <a:p>
          <a:endParaRPr lang="fr-FR"/>
        </a:p>
      </dgm:t>
    </dgm:pt>
    <dgm:pt modelId="{BB8BE273-AF11-4884-864B-3F0932D17A24}" type="sibTrans" cxnId="{BFA8DF7F-3933-4C2A-879F-E2715719A9DC}">
      <dgm:prSet/>
      <dgm:spPr/>
      <dgm:t>
        <a:bodyPr/>
        <a:lstStyle/>
        <a:p>
          <a:endParaRPr lang="fr-FR"/>
        </a:p>
      </dgm:t>
    </dgm:pt>
    <dgm:pt modelId="{CDA64EF4-B4CA-4CC1-B659-1FFAC1B6C2FB}">
      <dgm:prSet phldrT="[Texte]"/>
      <dgm:spPr/>
      <dgm:t>
        <a:bodyPr/>
        <a:lstStyle/>
        <a:p>
          <a:r>
            <a:rPr lang="fr-FR" dirty="0" err="1" smtClean="0"/>
            <a:t>Validate</a:t>
          </a:r>
          <a:r>
            <a:rPr lang="fr-FR" dirty="0" smtClean="0"/>
            <a:t> the levers </a:t>
          </a:r>
          <a:endParaRPr lang="fr-FR" dirty="0"/>
        </a:p>
      </dgm:t>
    </dgm:pt>
    <dgm:pt modelId="{D25FF097-91AE-42E7-90D3-CC92B8D433B2}" type="parTrans" cxnId="{8119F2B7-C49B-4BC8-AF47-E85759A8A995}">
      <dgm:prSet/>
      <dgm:spPr/>
      <dgm:t>
        <a:bodyPr/>
        <a:lstStyle/>
        <a:p>
          <a:endParaRPr lang="fr-FR"/>
        </a:p>
      </dgm:t>
    </dgm:pt>
    <dgm:pt modelId="{27C81E03-D27C-4BBF-AA25-827075BA6A94}" type="sibTrans" cxnId="{8119F2B7-C49B-4BC8-AF47-E85759A8A995}">
      <dgm:prSet/>
      <dgm:spPr/>
      <dgm:t>
        <a:bodyPr/>
        <a:lstStyle/>
        <a:p>
          <a:endParaRPr lang="fr-FR"/>
        </a:p>
      </dgm:t>
    </dgm:pt>
    <dgm:pt modelId="{AEFAFE8D-83B4-4B48-9CBD-86E85FEA4C0D}" type="pres">
      <dgm:prSet presAssocID="{7704C38A-A1DA-49D3-BDD3-253CE0CCBBEC}" presName="linearFlow" presStyleCnt="0">
        <dgm:presLayoutVars>
          <dgm:dir/>
          <dgm:animLvl val="lvl"/>
          <dgm:resizeHandles val="exact"/>
        </dgm:presLayoutVars>
      </dgm:prSet>
      <dgm:spPr/>
    </dgm:pt>
    <dgm:pt modelId="{738297E7-3BC8-4772-B1C6-9E216DE47F9E}" type="pres">
      <dgm:prSet presAssocID="{B072B269-B4F8-46FD-8F3A-7B49EA2E9641}" presName="composite" presStyleCnt="0"/>
      <dgm:spPr/>
    </dgm:pt>
    <dgm:pt modelId="{97BDD00B-E7EB-45C4-B3F7-78E78135F8E5}" type="pres">
      <dgm:prSet presAssocID="{B072B269-B4F8-46FD-8F3A-7B49EA2E9641}" presName="parentText" presStyleLbl="alignNode1" presStyleIdx="0" presStyleCnt="3">
        <dgm:presLayoutVars>
          <dgm:chMax val="1"/>
          <dgm:bulletEnabled val="1"/>
        </dgm:presLayoutVars>
      </dgm:prSet>
      <dgm:spPr/>
      <dgm:t>
        <a:bodyPr/>
        <a:lstStyle/>
        <a:p>
          <a:endParaRPr lang="fr-FR"/>
        </a:p>
      </dgm:t>
    </dgm:pt>
    <dgm:pt modelId="{168581D0-B5BC-4341-87E9-41271CE45133}" type="pres">
      <dgm:prSet presAssocID="{B072B269-B4F8-46FD-8F3A-7B49EA2E9641}" presName="descendantText" presStyleLbl="alignAcc1" presStyleIdx="0" presStyleCnt="3" custLinFactNeighborX="91" custLinFactNeighborY="-122">
        <dgm:presLayoutVars>
          <dgm:bulletEnabled val="1"/>
        </dgm:presLayoutVars>
      </dgm:prSet>
      <dgm:spPr/>
    </dgm:pt>
    <dgm:pt modelId="{6A686269-D0A4-4085-BFEC-B58A76D18553}" type="pres">
      <dgm:prSet presAssocID="{D85DE4B5-9AF2-4A3A-9939-26B75D26B7BF}" presName="sp" presStyleCnt="0"/>
      <dgm:spPr/>
    </dgm:pt>
    <dgm:pt modelId="{E623F715-B3E9-415D-AAE0-81C38AB673B8}" type="pres">
      <dgm:prSet presAssocID="{9F411B08-1EC8-4CC6-BCA3-FD01A2EC1E71}" presName="composite" presStyleCnt="0"/>
      <dgm:spPr/>
    </dgm:pt>
    <dgm:pt modelId="{6720A16F-ADF3-41DC-BE99-E80BF768FC7B}" type="pres">
      <dgm:prSet presAssocID="{9F411B08-1EC8-4CC6-BCA3-FD01A2EC1E71}" presName="parentText" presStyleLbl="alignNode1" presStyleIdx="1" presStyleCnt="3">
        <dgm:presLayoutVars>
          <dgm:chMax val="1"/>
          <dgm:bulletEnabled val="1"/>
        </dgm:presLayoutVars>
      </dgm:prSet>
      <dgm:spPr/>
      <dgm:t>
        <a:bodyPr/>
        <a:lstStyle/>
        <a:p>
          <a:endParaRPr lang="fr-FR"/>
        </a:p>
      </dgm:t>
    </dgm:pt>
    <dgm:pt modelId="{FE22975F-38B5-4161-AF69-AC85183E9C8B}" type="pres">
      <dgm:prSet presAssocID="{9F411B08-1EC8-4CC6-BCA3-FD01A2EC1E71}" presName="descendantText" presStyleLbl="alignAcc1" presStyleIdx="1" presStyleCnt="3">
        <dgm:presLayoutVars>
          <dgm:bulletEnabled val="1"/>
        </dgm:presLayoutVars>
      </dgm:prSet>
      <dgm:spPr/>
    </dgm:pt>
    <dgm:pt modelId="{8A9327EC-13FA-4C88-B90F-E0837091E055}" type="pres">
      <dgm:prSet presAssocID="{BB8BE273-AF11-4884-864B-3F0932D17A24}" presName="sp" presStyleCnt="0"/>
      <dgm:spPr/>
    </dgm:pt>
    <dgm:pt modelId="{347376AA-D8AF-4541-AF42-1E16FA821A1B}" type="pres">
      <dgm:prSet presAssocID="{CDA64EF4-B4CA-4CC1-B659-1FFAC1B6C2FB}" presName="composite" presStyleCnt="0"/>
      <dgm:spPr/>
    </dgm:pt>
    <dgm:pt modelId="{8A2F2650-F08A-48D9-8E28-F019A48B84A2}" type="pres">
      <dgm:prSet presAssocID="{CDA64EF4-B4CA-4CC1-B659-1FFAC1B6C2FB}" presName="parentText" presStyleLbl="alignNode1" presStyleIdx="2" presStyleCnt="3">
        <dgm:presLayoutVars>
          <dgm:chMax val="1"/>
          <dgm:bulletEnabled val="1"/>
        </dgm:presLayoutVars>
      </dgm:prSet>
      <dgm:spPr/>
      <dgm:t>
        <a:bodyPr/>
        <a:lstStyle/>
        <a:p>
          <a:endParaRPr lang="fr-FR"/>
        </a:p>
      </dgm:t>
    </dgm:pt>
    <dgm:pt modelId="{F0F12435-780F-4A94-8635-8F3F0CA76EE3}" type="pres">
      <dgm:prSet presAssocID="{CDA64EF4-B4CA-4CC1-B659-1FFAC1B6C2FB}" presName="descendantText" presStyleLbl="alignAcc1" presStyleIdx="2" presStyleCnt="3">
        <dgm:presLayoutVars>
          <dgm:bulletEnabled val="1"/>
        </dgm:presLayoutVars>
      </dgm:prSet>
      <dgm:spPr/>
    </dgm:pt>
  </dgm:ptLst>
  <dgm:cxnLst>
    <dgm:cxn modelId="{A475EF0D-79C0-4453-ABC8-0DA29408BB16}" srcId="{7704C38A-A1DA-49D3-BDD3-253CE0CCBBEC}" destId="{B072B269-B4F8-46FD-8F3A-7B49EA2E9641}" srcOrd="0" destOrd="0" parTransId="{F7E21169-AE11-4CD9-A052-FAFE13AF671E}" sibTransId="{D85DE4B5-9AF2-4A3A-9939-26B75D26B7BF}"/>
    <dgm:cxn modelId="{C430BE4E-5226-40D7-A431-C727F970ACFD}" type="presOf" srcId="{9F411B08-1EC8-4CC6-BCA3-FD01A2EC1E71}" destId="{6720A16F-ADF3-41DC-BE99-E80BF768FC7B}" srcOrd="0" destOrd="0" presId="urn:microsoft.com/office/officeart/2005/8/layout/chevron2"/>
    <dgm:cxn modelId="{C52C2CCC-0600-4079-B828-947D077AA70A}" type="presOf" srcId="{B072B269-B4F8-46FD-8F3A-7B49EA2E9641}" destId="{97BDD00B-E7EB-45C4-B3F7-78E78135F8E5}" srcOrd="0" destOrd="0" presId="urn:microsoft.com/office/officeart/2005/8/layout/chevron2"/>
    <dgm:cxn modelId="{AD2E7576-5A79-46C3-81DC-BA288AC0AFAD}" type="presOf" srcId="{7704C38A-A1DA-49D3-BDD3-253CE0CCBBEC}" destId="{AEFAFE8D-83B4-4B48-9CBD-86E85FEA4C0D}" srcOrd="0" destOrd="0" presId="urn:microsoft.com/office/officeart/2005/8/layout/chevron2"/>
    <dgm:cxn modelId="{B61EB8E9-4AEF-4FF5-92FD-B39CDFCC3EAB}" type="presOf" srcId="{CDA64EF4-B4CA-4CC1-B659-1FFAC1B6C2FB}" destId="{8A2F2650-F08A-48D9-8E28-F019A48B84A2}" srcOrd="0" destOrd="0" presId="urn:microsoft.com/office/officeart/2005/8/layout/chevron2"/>
    <dgm:cxn modelId="{BFA8DF7F-3933-4C2A-879F-E2715719A9DC}" srcId="{7704C38A-A1DA-49D3-BDD3-253CE0CCBBEC}" destId="{9F411B08-1EC8-4CC6-BCA3-FD01A2EC1E71}" srcOrd="1" destOrd="0" parTransId="{EF28E2B0-7A10-4861-9FA5-018E09AC79B3}" sibTransId="{BB8BE273-AF11-4884-864B-3F0932D17A24}"/>
    <dgm:cxn modelId="{8119F2B7-C49B-4BC8-AF47-E85759A8A995}" srcId="{7704C38A-A1DA-49D3-BDD3-253CE0CCBBEC}" destId="{CDA64EF4-B4CA-4CC1-B659-1FFAC1B6C2FB}" srcOrd="2" destOrd="0" parTransId="{D25FF097-91AE-42E7-90D3-CC92B8D433B2}" sibTransId="{27C81E03-D27C-4BBF-AA25-827075BA6A94}"/>
    <dgm:cxn modelId="{FB8CA916-32FF-4385-8B0B-17AD4022A278}" type="presParOf" srcId="{AEFAFE8D-83B4-4B48-9CBD-86E85FEA4C0D}" destId="{738297E7-3BC8-4772-B1C6-9E216DE47F9E}" srcOrd="0" destOrd="0" presId="urn:microsoft.com/office/officeart/2005/8/layout/chevron2"/>
    <dgm:cxn modelId="{9BC3D625-51CE-4C29-AA92-4883A5CF941E}" type="presParOf" srcId="{738297E7-3BC8-4772-B1C6-9E216DE47F9E}" destId="{97BDD00B-E7EB-45C4-B3F7-78E78135F8E5}" srcOrd="0" destOrd="0" presId="urn:microsoft.com/office/officeart/2005/8/layout/chevron2"/>
    <dgm:cxn modelId="{B8D39F42-6BA7-4DBC-A807-8BE3DEA86BCC}" type="presParOf" srcId="{738297E7-3BC8-4772-B1C6-9E216DE47F9E}" destId="{168581D0-B5BC-4341-87E9-41271CE45133}" srcOrd="1" destOrd="0" presId="urn:microsoft.com/office/officeart/2005/8/layout/chevron2"/>
    <dgm:cxn modelId="{08154CB3-57C2-4411-BE67-236D5B4BFFD8}" type="presParOf" srcId="{AEFAFE8D-83B4-4B48-9CBD-86E85FEA4C0D}" destId="{6A686269-D0A4-4085-BFEC-B58A76D18553}" srcOrd="1" destOrd="0" presId="urn:microsoft.com/office/officeart/2005/8/layout/chevron2"/>
    <dgm:cxn modelId="{D350DCE2-317B-426F-B872-7D22404186AE}" type="presParOf" srcId="{AEFAFE8D-83B4-4B48-9CBD-86E85FEA4C0D}" destId="{E623F715-B3E9-415D-AAE0-81C38AB673B8}" srcOrd="2" destOrd="0" presId="urn:microsoft.com/office/officeart/2005/8/layout/chevron2"/>
    <dgm:cxn modelId="{689D8765-63EC-4251-96D6-F7A0374E30F8}" type="presParOf" srcId="{E623F715-B3E9-415D-AAE0-81C38AB673B8}" destId="{6720A16F-ADF3-41DC-BE99-E80BF768FC7B}" srcOrd="0" destOrd="0" presId="urn:microsoft.com/office/officeart/2005/8/layout/chevron2"/>
    <dgm:cxn modelId="{0052FA44-05FA-4B90-BC23-E38EF0D05169}" type="presParOf" srcId="{E623F715-B3E9-415D-AAE0-81C38AB673B8}" destId="{FE22975F-38B5-4161-AF69-AC85183E9C8B}" srcOrd="1" destOrd="0" presId="urn:microsoft.com/office/officeart/2005/8/layout/chevron2"/>
    <dgm:cxn modelId="{D073871F-9183-42BB-85B0-CFBCD2DD7FF3}" type="presParOf" srcId="{AEFAFE8D-83B4-4B48-9CBD-86E85FEA4C0D}" destId="{8A9327EC-13FA-4C88-B90F-E0837091E055}" srcOrd="3" destOrd="0" presId="urn:microsoft.com/office/officeart/2005/8/layout/chevron2"/>
    <dgm:cxn modelId="{40CD27F4-7B60-4B83-9235-BCFE25131BFF}" type="presParOf" srcId="{AEFAFE8D-83B4-4B48-9CBD-86E85FEA4C0D}" destId="{347376AA-D8AF-4541-AF42-1E16FA821A1B}" srcOrd="4" destOrd="0" presId="urn:microsoft.com/office/officeart/2005/8/layout/chevron2"/>
    <dgm:cxn modelId="{920BC27A-1778-4110-AE4A-7D4F1F864437}" type="presParOf" srcId="{347376AA-D8AF-4541-AF42-1E16FA821A1B}" destId="{8A2F2650-F08A-48D9-8E28-F019A48B84A2}" srcOrd="0" destOrd="0" presId="urn:microsoft.com/office/officeart/2005/8/layout/chevron2"/>
    <dgm:cxn modelId="{20E5EAC3-5571-4C32-B842-8C7C46F64E96}" type="presParOf" srcId="{347376AA-D8AF-4541-AF42-1E16FA821A1B}" destId="{F0F12435-780F-4A94-8635-8F3F0CA76EE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BDD00B-E7EB-45C4-B3F7-78E78135F8E5}">
      <dsp:nvSpPr>
        <dsp:cNvPr id="0" name=""/>
        <dsp:cNvSpPr/>
      </dsp:nvSpPr>
      <dsp:spPr>
        <a:xfrm rot="5400000">
          <a:off x="-222646" y="223826"/>
          <a:ext cx="1484312" cy="103901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err="1" smtClean="0"/>
            <a:t>Identify</a:t>
          </a:r>
          <a:r>
            <a:rPr lang="fr-FR" sz="1600" kern="1200" dirty="0" smtClean="0"/>
            <a:t> the levers</a:t>
          </a:r>
          <a:endParaRPr lang="fr-FR" sz="1600" kern="1200" dirty="0"/>
        </a:p>
      </dsp:txBody>
      <dsp:txXfrm rot="5400000">
        <a:off x="-222646" y="223826"/>
        <a:ext cx="1484312" cy="1039018"/>
      </dsp:txXfrm>
    </dsp:sp>
    <dsp:sp modelId="{168581D0-B5BC-4341-87E9-41271CE45133}">
      <dsp:nvSpPr>
        <dsp:cNvPr id="0" name=""/>
        <dsp:cNvSpPr/>
      </dsp:nvSpPr>
      <dsp:spPr>
        <a:xfrm rot="5400000">
          <a:off x="3085107" y="-2046086"/>
          <a:ext cx="964803" cy="50569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20A16F-ADF3-41DC-BE99-E80BF768FC7B}">
      <dsp:nvSpPr>
        <dsp:cNvPr id="0" name=""/>
        <dsp:cNvSpPr/>
      </dsp:nvSpPr>
      <dsp:spPr>
        <a:xfrm rot="5400000">
          <a:off x="-222646" y="1512490"/>
          <a:ext cx="1484312" cy="103901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err="1" smtClean="0"/>
            <a:t>Quantify</a:t>
          </a:r>
          <a:r>
            <a:rPr lang="fr-FR" sz="1600" kern="1200" dirty="0" smtClean="0"/>
            <a:t> the levers</a:t>
          </a:r>
          <a:endParaRPr lang="fr-FR" sz="1600" kern="1200" dirty="0"/>
        </a:p>
      </dsp:txBody>
      <dsp:txXfrm rot="5400000">
        <a:off x="-222646" y="1512490"/>
        <a:ext cx="1484312" cy="1039018"/>
      </dsp:txXfrm>
    </dsp:sp>
    <dsp:sp modelId="{FE22975F-38B5-4161-AF69-AC85183E9C8B}">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2F2650-F08A-48D9-8E28-F019A48B84A2}">
      <dsp:nvSpPr>
        <dsp:cNvPr id="0" name=""/>
        <dsp:cNvSpPr/>
      </dsp:nvSpPr>
      <dsp:spPr>
        <a:xfrm rot="5400000">
          <a:off x="-222646" y="2801154"/>
          <a:ext cx="1484312" cy="103901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err="1" smtClean="0"/>
            <a:t>Validate</a:t>
          </a:r>
          <a:r>
            <a:rPr lang="fr-FR" sz="1600" kern="1200" dirty="0" smtClean="0"/>
            <a:t> the levers </a:t>
          </a:r>
          <a:endParaRPr lang="fr-FR" sz="1600" kern="1200" dirty="0"/>
        </a:p>
      </dsp:txBody>
      <dsp:txXfrm rot="5400000">
        <a:off x="-222646" y="2801154"/>
        <a:ext cx="1484312" cy="1039018"/>
      </dsp:txXfrm>
    </dsp:sp>
    <dsp:sp modelId="{F0F12435-780F-4A94-8635-8F3F0CA76EE3}">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50315" cy="497683"/>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lvl1pPr defTabSz="922315">
              <a:lnSpc>
                <a:spcPct val="100000"/>
              </a:lnSpc>
              <a:buClr>
                <a:schemeClr val="accent1"/>
              </a:buClr>
              <a:buSzPct val="90000"/>
              <a:buFont typeface="Wingdings 2" pitchFamily="18" charset="2"/>
              <a:buNone/>
              <a:defRPr sz="1200" smtClean="0"/>
            </a:lvl1pPr>
          </a:lstStyle>
          <a:p>
            <a:pPr>
              <a:defRPr/>
            </a:pPr>
            <a:endParaRPr lang="fr-FR"/>
          </a:p>
        </p:txBody>
      </p:sp>
      <p:sp>
        <p:nvSpPr>
          <p:cNvPr id="23555" name="Rectangle 3"/>
          <p:cNvSpPr>
            <a:spLocks noGrp="1" noChangeArrowheads="1"/>
          </p:cNvSpPr>
          <p:nvPr>
            <p:ph type="dt" sz="quarter" idx="1"/>
          </p:nvPr>
        </p:nvSpPr>
        <p:spPr bwMode="auto">
          <a:xfrm>
            <a:off x="3860061" y="0"/>
            <a:ext cx="2950314" cy="497683"/>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lvl1pPr algn="r" defTabSz="922315">
              <a:lnSpc>
                <a:spcPct val="100000"/>
              </a:lnSpc>
              <a:buClr>
                <a:schemeClr val="accent1"/>
              </a:buClr>
              <a:buSzPct val="90000"/>
              <a:buFont typeface="Wingdings 2" pitchFamily="18" charset="2"/>
              <a:buNone/>
              <a:defRPr sz="1200" smtClean="0"/>
            </a:lvl1pPr>
          </a:lstStyle>
          <a:p>
            <a:pPr>
              <a:defRPr/>
            </a:pPr>
            <a:endParaRPr lang="fr-FR"/>
          </a:p>
        </p:txBody>
      </p:sp>
      <p:sp>
        <p:nvSpPr>
          <p:cNvPr id="23556" name="Rectangle 4"/>
          <p:cNvSpPr>
            <a:spLocks noGrp="1" noChangeArrowheads="1"/>
          </p:cNvSpPr>
          <p:nvPr>
            <p:ph type="ftr" sz="quarter" idx="2"/>
          </p:nvPr>
        </p:nvSpPr>
        <p:spPr bwMode="auto">
          <a:xfrm>
            <a:off x="0" y="9444830"/>
            <a:ext cx="2950315" cy="497683"/>
          </a:xfrm>
          <a:prstGeom prst="rect">
            <a:avLst/>
          </a:prstGeom>
          <a:noFill/>
          <a:ln w="9525">
            <a:noFill/>
            <a:miter lim="800000"/>
            <a:headEnd/>
            <a:tailEnd/>
          </a:ln>
          <a:effectLst/>
        </p:spPr>
        <p:txBody>
          <a:bodyPr vert="horz" wrap="square" lIns="92310" tIns="46155" rIns="92310" bIns="46155" numCol="1" anchor="b" anchorCtr="0" compatLnSpc="1">
            <a:prstTxWarp prst="textNoShape">
              <a:avLst/>
            </a:prstTxWarp>
          </a:bodyPr>
          <a:lstStyle>
            <a:lvl1pPr defTabSz="922315">
              <a:lnSpc>
                <a:spcPct val="100000"/>
              </a:lnSpc>
              <a:buClr>
                <a:schemeClr val="accent1"/>
              </a:buClr>
              <a:buSzPct val="90000"/>
              <a:buFont typeface="Wingdings 2" pitchFamily="18" charset="2"/>
              <a:buNone/>
              <a:defRPr sz="1200" smtClean="0"/>
            </a:lvl1pPr>
          </a:lstStyle>
          <a:p>
            <a:pPr>
              <a:defRPr/>
            </a:pPr>
            <a:endParaRPr lang="fr-FR"/>
          </a:p>
        </p:txBody>
      </p:sp>
      <p:sp>
        <p:nvSpPr>
          <p:cNvPr id="23557" name="Rectangle 5"/>
          <p:cNvSpPr>
            <a:spLocks noGrp="1" noChangeArrowheads="1"/>
          </p:cNvSpPr>
          <p:nvPr>
            <p:ph type="sldNum" sz="quarter" idx="3"/>
          </p:nvPr>
        </p:nvSpPr>
        <p:spPr bwMode="auto">
          <a:xfrm>
            <a:off x="3860061" y="9444830"/>
            <a:ext cx="2950314" cy="497683"/>
          </a:xfrm>
          <a:prstGeom prst="rect">
            <a:avLst/>
          </a:prstGeom>
          <a:noFill/>
          <a:ln w="9525">
            <a:noFill/>
            <a:miter lim="800000"/>
            <a:headEnd/>
            <a:tailEnd/>
          </a:ln>
          <a:effectLst/>
        </p:spPr>
        <p:txBody>
          <a:bodyPr vert="horz" wrap="square" lIns="92310" tIns="46155" rIns="92310" bIns="46155" numCol="1" anchor="b" anchorCtr="0" compatLnSpc="1">
            <a:prstTxWarp prst="textNoShape">
              <a:avLst/>
            </a:prstTxWarp>
          </a:bodyPr>
          <a:lstStyle>
            <a:lvl1pPr algn="r" defTabSz="922315">
              <a:lnSpc>
                <a:spcPct val="100000"/>
              </a:lnSpc>
              <a:buClr>
                <a:schemeClr val="accent1"/>
              </a:buClr>
              <a:buSzPct val="90000"/>
              <a:buFont typeface="Wingdings 2" pitchFamily="18" charset="2"/>
              <a:buNone/>
              <a:defRPr sz="1200" smtClean="0"/>
            </a:lvl1pPr>
          </a:lstStyle>
          <a:p>
            <a:pPr>
              <a:defRPr/>
            </a:pPr>
            <a:fld id="{7C00F334-9CAD-4F81-8A0F-CA3BCAE4704C}"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50315" cy="497683"/>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lvl1pPr defTabSz="922315">
              <a:lnSpc>
                <a:spcPct val="100000"/>
              </a:lnSpc>
              <a:buClr>
                <a:schemeClr val="accent1"/>
              </a:buClr>
              <a:buSzPct val="90000"/>
              <a:buFont typeface="Wingdings 2" pitchFamily="18" charset="2"/>
              <a:buNone/>
              <a:defRPr sz="1200" smtClean="0"/>
            </a:lvl1pPr>
          </a:lstStyle>
          <a:p>
            <a:pPr>
              <a:defRPr/>
            </a:pPr>
            <a:endParaRPr lang="fr-FR"/>
          </a:p>
        </p:txBody>
      </p:sp>
      <p:sp>
        <p:nvSpPr>
          <p:cNvPr id="6147" name="Rectangle 3"/>
          <p:cNvSpPr>
            <a:spLocks noGrp="1" noChangeArrowheads="1"/>
          </p:cNvSpPr>
          <p:nvPr>
            <p:ph type="dt" idx="1"/>
          </p:nvPr>
        </p:nvSpPr>
        <p:spPr bwMode="auto">
          <a:xfrm>
            <a:off x="3860061" y="0"/>
            <a:ext cx="2950314" cy="497683"/>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lvl1pPr algn="r" defTabSz="922315">
              <a:lnSpc>
                <a:spcPct val="100000"/>
              </a:lnSpc>
              <a:buClr>
                <a:schemeClr val="accent1"/>
              </a:buClr>
              <a:buSzPct val="90000"/>
              <a:buFont typeface="Wingdings 2" pitchFamily="18" charset="2"/>
              <a:buNone/>
              <a:defRPr sz="1200" smtClean="0"/>
            </a:lvl1pPr>
          </a:lstStyle>
          <a:p>
            <a:pPr>
              <a:defRPr/>
            </a:pPr>
            <a:endParaRPr lang="fr-FR"/>
          </a:p>
        </p:txBody>
      </p:sp>
      <p:sp>
        <p:nvSpPr>
          <p:cNvPr id="4100" name="Rectangle 4"/>
          <p:cNvSpPr>
            <a:spLocks noGrp="1" noRot="1" noChangeAspect="1" noChangeArrowheads="1" noTextEdit="1"/>
          </p:cNvSpPr>
          <p:nvPr>
            <p:ph type="sldImg" idx="2"/>
          </p:nvPr>
        </p:nvSpPr>
        <p:spPr bwMode="auto">
          <a:xfrm>
            <a:off x="919163" y="746125"/>
            <a:ext cx="4973637" cy="37290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8157" y="4724006"/>
            <a:ext cx="4994063" cy="4472779"/>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0" y="9444830"/>
            <a:ext cx="2950315" cy="497683"/>
          </a:xfrm>
          <a:prstGeom prst="rect">
            <a:avLst/>
          </a:prstGeom>
          <a:noFill/>
          <a:ln w="9525">
            <a:noFill/>
            <a:miter lim="800000"/>
            <a:headEnd/>
            <a:tailEnd/>
          </a:ln>
          <a:effectLst/>
        </p:spPr>
        <p:txBody>
          <a:bodyPr vert="horz" wrap="square" lIns="92310" tIns="46155" rIns="92310" bIns="46155" numCol="1" anchor="b" anchorCtr="0" compatLnSpc="1">
            <a:prstTxWarp prst="textNoShape">
              <a:avLst/>
            </a:prstTxWarp>
          </a:bodyPr>
          <a:lstStyle>
            <a:lvl1pPr defTabSz="922315">
              <a:lnSpc>
                <a:spcPct val="100000"/>
              </a:lnSpc>
              <a:buClr>
                <a:schemeClr val="accent1"/>
              </a:buClr>
              <a:buSzPct val="90000"/>
              <a:buFont typeface="Wingdings 2" pitchFamily="18" charset="2"/>
              <a:buNone/>
              <a:defRPr sz="1200" smtClean="0"/>
            </a:lvl1pPr>
          </a:lstStyle>
          <a:p>
            <a:pPr>
              <a:defRPr/>
            </a:pPr>
            <a:endParaRPr lang="fr-FR"/>
          </a:p>
        </p:txBody>
      </p:sp>
      <p:sp>
        <p:nvSpPr>
          <p:cNvPr id="6151" name="Rectangle 7"/>
          <p:cNvSpPr>
            <a:spLocks noGrp="1" noChangeArrowheads="1"/>
          </p:cNvSpPr>
          <p:nvPr>
            <p:ph type="sldNum" sz="quarter" idx="5"/>
          </p:nvPr>
        </p:nvSpPr>
        <p:spPr bwMode="auto">
          <a:xfrm>
            <a:off x="3860061" y="9444830"/>
            <a:ext cx="2950314" cy="497683"/>
          </a:xfrm>
          <a:prstGeom prst="rect">
            <a:avLst/>
          </a:prstGeom>
          <a:noFill/>
          <a:ln w="9525">
            <a:noFill/>
            <a:miter lim="800000"/>
            <a:headEnd/>
            <a:tailEnd/>
          </a:ln>
          <a:effectLst/>
        </p:spPr>
        <p:txBody>
          <a:bodyPr vert="horz" wrap="square" lIns="92310" tIns="46155" rIns="92310" bIns="46155" numCol="1" anchor="b" anchorCtr="0" compatLnSpc="1">
            <a:prstTxWarp prst="textNoShape">
              <a:avLst/>
            </a:prstTxWarp>
          </a:bodyPr>
          <a:lstStyle>
            <a:lvl1pPr algn="r" defTabSz="922315">
              <a:lnSpc>
                <a:spcPct val="100000"/>
              </a:lnSpc>
              <a:buClr>
                <a:schemeClr val="accent1"/>
              </a:buClr>
              <a:buSzPct val="90000"/>
              <a:buFont typeface="Wingdings 2" pitchFamily="18" charset="2"/>
              <a:buNone/>
              <a:defRPr sz="1200" smtClean="0"/>
            </a:lvl1pPr>
          </a:lstStyle>
          <a:p>
            <a:pPr>
              <a:defRPr/>
            </a:pPr>
            <a:fld id="{01C1AAE5-B0F2-4F68-B671-E6317AE9218F}"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51EE0E8-A412-41D3-9F50-1CDC7C2353F7}" type="slidenum">
              <a:rPr lang="fr-FR" smtClean="0"/>
              <a:pPr/>
              <a:t>1</a:t>
            </a:fld>
            <a:endParaRPr lang="fr-FR"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Attention à JT 60</a:t>
            </a:r>
          </a:p>
          <a:p>
            <a:r>
              <a:rPr lang="en-US" smtClean="0"/>
              <a:t>Un marche de 170M€.</a:t>
            </a:r>
          </a:p>
        </p:txBody>
      </p:sp>
      <p:sp>
        <p:nvSpPr>
          <p:cNvPr id="70660" name="Espace réservé du numéro de diapositive 3"/>
          <p:cNvSpPr>
            <a:spLocks noGrp="1"/>
          </p:cNvSpPr>
          <p:nvPr>
            <p:ph type="sldNum" sz="quarter" idx="5"/>
          </p:nvPr>
        </p:nvSpPr>
        <p:spPr bwMode="auto">
          <a:noFill/>
          <a:ln>
            <a:miter lim="800000"/>
            <a:headEnd/>
            <a:tailEnd/>
          </a:ln>
        </p:spPr>
        <p:txBody>
          <a:bodyPr/>
          <a:lstStyle/>
          <a:p>
            <a:fld id="{58080E8D-FCCC-4105-835C-347CD8DFBAF9}" type="slidenum">
              <a:rPr lang="fr-FR"/>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17</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23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10</a:t>
            </a:r>
            <a:r>
              <a:rPr lang="fr-FR" baseline="0" dirty="0" smtClean="0"/>
              <a:t> versus 25kW:</a:t>
            </a:r>
          </a:p>
          <a:p>
            <a:pPr>
              <a:buFontTx/>
              <a:buChar char="-"/>
            </a:pPr>
            <a:r>
              <a:rPr lang="fr-FR" baseline="0" dirty="0" smtClean="0"/>
              <a:t>Turbines: combinaison de tailles existantes au catalogue TC3-TC7</a:t>
            </a:r>
          </a:p>
          <a:p>
            <a:pPr>
              <a:buFontTx/>
              <a:buChar char="-"/>
            </a:pPr>
            <a:r>
              <a:rPr lang="fr-FR" baseline="0" dirty="0" smtClean="0"/>
              <a:t>Compresseurs froids : tailles existantes au catalogue</a:t>
            </a:r>
          </a:p>
          <a:p>
            <a:r>
              <a:rPr lang="fr-FR" baseline="0" dirty="0" smtClean="0"/>
              <a:t>- HX : dans la gamme de nos fournisseurs FIVES / SPP , ajustement du nombre de blocs et leur taille</a:t>
            </a:r>
          </a:p>
          <a:p>
            <a:r>
              <a:rPr lang="fr-FR" baseline="0" dirty="0" smtClean="0"/>
              <a:t>- Enceinte à vide  : couvrir les tailles de diamètre et longueur max transportable</a:t>
            </a:r>
          </a:p>
          <a:p>
            <a:pPr>
              <a:buFontTx/>
              <a:buChar char="-"/>
            </a:pPr>
            <a:r>
              <a:rPr lang="fr-FR" baseline="0" dirty="0" smtClean="0"/>
              <a:t>Méthode de Fabrication : doit prendre en compte les poids et dimensions maxi</a:t>
            </a:r>
          </a:p>
          <a:p>
            <a:pPr>
              <a:buFontTx/>
              <a:buChar char="-"/>
            </a:pPr>
            <a:r>
              <a:rPr lang="fr-FR" baseline="0" dirty="0" smtClean="0"/>
              <a:t> compression chaude : couvrir toute la gamme de débit</a:t>
            </a:r>
            <a:endParaRPr lang="fr-FR" dirty="0"/>
          </a:p>
        </p:txBody>
      </p:sp>
      <p:sp>
        <p:nvSpPr>
          <p:cNvPr id="4" name="Espace réservé du numéro de diapositive 3"/>
          <p:cNvSpPr>
            <a:spLocks noGrp="1"/>
          </p:cNvSpPr>
          <p:nvPr>
            <p:ph type="sldNum" sz="quarter" idx="10"/>
          </p:nvPr>
        </p:nvSpPr>
        <p:spPr/>
        <p:txBody>
          <a:bodyPr/>
          <a:lstStyle/>
          <a:p>
            <a:pPr>
              <a:defRPr/>
            </a:pPr>
            <a:fld id="{01C1AAE5-B0F2-4F68-B671-E6317AE9218F}" type="slidenum">
              <a:rPr lang="fr-FR" smtClean="0"/>
              <a:pPr>
                <a:defRPr/>
              </a:pPr>
              <a:t>33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Habituellement</a:t>
            </a:r>
            <a:r>
              <a:rPr lang="fr-FR" baseline="0" dirty="0" smtClean="0"/>
              <a:t> l’OPEX n’est pas pris en compte dans l’évaluation.</a:t>
            </a:r>
          </a:p>
          <a:p>
            <a:r>
              <a:rPr lang="fr-FR" baseline="0" dirty="0" smtClean="0"/>
              <a:t>On prend comme contrainte 250 à 300W/W</a:t>
            </a:r>
          </a:p>
          <a:p>
            <a:endParaRPr lang="fr-FR" baseline="0" dirty="0" smtClean="0"/>
          </a:p>
          <a:p>
            <a:r>
              <a:rPr lang="fr-FR" baseline="0" dirty="0" smtClean="0"/>
              <a:t>Customer </a:t>
            </a:r>
            <a:r>
              <a:rPr lang="fr-FR" baseline="0" dirty="0" err="1" smtClean="0"/>
              <a:t>needs</a:t>
            </a:r>
            <a:r>
              <a:rPr lang="fr-FR" baseline="0" dirty="0" smtClean="0"/>
              <a:t> :</a:t>
            </a:r>
          </a:p>
          <a:p>
            <a:r>
              <a:rPr lang="fr-FR" baseline="0" dirty="0" err="1" smtClean="0"/>
              <a:t>Low</a:t>
            </a:r>
            <a:r>
              <a:rPr lang="fr-FR" baseline="0" dirty="0" smtClean="0"/>
              <a:t> CAPEX : le critère aujourd’hui prépondérant</a:t>
            </a:r>
          </a:p>
          <a:p>
            <a:r>
              <a:rPr lang="fr-FR" baseline="0" dirty="0" err="1" smtClean="0"/>
              <a:t>Low</a:t>
            </a:r>
            <a:r>
              <a:rPr lang="fr-FR" baseline="0" dirty="0" smtClean="0"/>
              <a:t> TCO : tendance en occident</a:t>
            </a:r>
          </a:p>
          <a:p>
            <a:r>
              <a:rPr lang="fr-FR" baseline="0" dirty="0" err="1" smtClean="0"/>
              <a:t>Low</a:t>
            </a:r>
            <a:r>
              <a:rPr lang="fr-FR" baseline="0" dirty="0" smtClean="0"/>
              <a:t> OPEX (= </a:t>
            </a:r>
            <a:r>
              <a:rPr lang="fr-FR" baseline="0" dirty="0" err="1" smtClean="0"/>
              <a:t>élec</a:t>
            </a:r>
            <a:r>
              <a:rPr lang="fr-FR" baseline="0" dirty="0" smtClean="0"/>
              <a:t>) : performance scientifique</a:t>
            </a:r>
          </a:p>
          <a:p>
            <a:r>
              <a:rPr lang="fr-FR" baseline="0" dirty="0" err="1" smtClean="0"/>
              <a:t>Low</a:t>
            </a:r>
            <a:r>
              <a:rPr lang="fr-FR" baseline="0" dirty="0" smtClean="0"/>
              <a:t> OPEX (= </a:t>
            </a:r>
            <a:r>
              <a:rPr lang="fr-FR" baseline="0" dirty="0" err="1" smtClean="0"/>
              <a:t>élec</a:t>
            </a:r>
            <a:r>
              <a:rPr lang="fr-FR" baseline="0" dirty="0" smtClean="0"/>
              <a:t>+ autres utilités + maintenance)</a:t>
            </a:r>
          </a:p>
          <a:p>
            <a:endParaRPr lang="fr-FR" dirty="0"/>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43</a:t>
            </a:fld>
            <a:endParaRPr lang="fr-FR"/>
          </a:p>
        </p:txBody>
      </p:sp>
      <p:sp>
        <p:nvSpPr>
          <p:cNvPr id="5123" name="Rectangle 2"/>
          <p:cNvSpPr>
            <a:spLocks noGrp="1" noRot="1" noChangeAspect="1" noChangeArrowheads="1" noTextEdit="1"/>
          </p:cNvSpPr>
          <p:nvPr>
            <p:ph type="sldImg"/>
          </p:nvPr>
        </p:nvSpPr>
        <p:spPr>
          <a:xfrm>
            <a:off x="560388" y="392113"/>
            <a:ext cx="5776912" cy="4333875"/>
          </a:xfrm>
          <a:ln/>
        </p:spPr>
      </p:sp>
      <p:sp>
        <p:nvSpPr>
          <p:cNvPr id="5124" name="Rectangle 3"/>
          <p:cNvSpPr>
            <a:spLocks noGrp="1" noChangeArrowheads="1"/>
          </p:cNvSpPr>
          <p:nvPr>
            <p:ph type="body" idx="1"/>
          </p:nvPr>
        </p:nvSpPr>
        <p:spPr>
          <a:xfrm>
            <a:off x="596426" y="5436344"/>
            <a:ext cx="5720905" cy="3997357"/>
          </a:xfrm>
          <a:noFill/>
          <a:ln/>
        </p:spPr>
        <p:txBody>
          <a:bodyPr lIns="63289" tIns="31645" rIns="63289" bIns="31645"/>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B7A164E-F2C3-4020-9ACE-68423FD85E86}" type="slidenum">
              <a:rPr lang="fr-FR"/>
              <a:pPr/>
              <a:t>48</a:t>
            </a:fld>
            <a:endParaRPr 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08051" y="4724422"/>
            <a:ext cx="4994275" cy="4472404"/>
          </a:xfrm>
          <a:noFill/>
          <a:ln/>
        </p:spPr>
        <p:txBody>
          <a:bodyPr/>
          <a:lstStyle/>
          <a:p>
            <a:r>
              <a:rPr lang="en-US" smtClean="0">
                <a:latin typeface="Arial" pitchFamily="34" charset="0"/>
              </a:rPr>
              <a:t>J: Let me give you the complete definition of Design to cost…</a:t>
            </a:r>
          </a:p>
          <a:p>
            <a:r>
              <a:rPr lang="en-US" smtClean="0">
                <a:latin typeface="Arial" pitchFamily="34" charset="0"/>
              </a:rPr>
              <a:t>DTC is a methodology to reconsider a product in order to adapt it to the client needs, all by reducing its production and operation costs.</a:t>
            </a:r>
          </a:p>
          <a:p>
            <a:r>
              <a:rPr lang="en-US" smtClean="0">
                <a:latin typeface="Arial" pitchFamily="34" charset="0"/>
              </a:rPr>
              <a:t>The methodology is based on tools such as value analysis and creative brainstorming.</a:t>
            </a:r>
          </a:p>
          <a:p>
            <a:r>
              <a:rPr lang="en-US" smtClean="0">
                <a:latin typeface="Arial" pitchFamily="34" charset="0"/>
              </a:rPr>
              <a:t>It relies on a multifunctional team work and participants’ experience.</a:t>
            </a:r>
          </a:p>
          <a:p>
            <a:r>
              <a:rPr lang="en-US" smtClean="0">
                <a:latin typeface="Arial" pitchFamily="34" charset="0"/>
              </a:rPr>
              <a:t>The objective is to deliver a new product, with certain portion of innovation, to better match the client needs.</a:t>
            </a:r>
          </a:p>
          <a:p>
            <a:pPr eaLnBrk="1" hangingPunct="1"/>
            <a:endParaRPr lang="en-US" smtClean="0">
              <a:latin typeface="Arial" pitchFamily="34" charset="0"/>
            </a:endParaRPr>
          </a:p>
          <a:p>
            <a:pPr eaLnBrk="1" hangingPunct="1"/>
            <a:r>
              <a:rPr lang="en-US" smtClean="0">
                <a:latin typeface="Arial" pitchFamily="34" charset="0"/>
              </a:rPr>
              <a:t>F: I think I start to understand the concept, but where does it come from? Since when it exists?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5EA126-DD10-45C9-AE27-0A5E5E984B14}" type="slidenum">
              <a:rPr lang="fr-FR">
                <a:solidFill>
                  <a:prstClr val="black"/>
                </a:solidFill>
              </a:rPr>
              <a:pPr/>
              <a:t>49</a:t>
            </a:fld>
            <a:endParaRPr lang="fr-FR">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08051" y="4724422"/>
            <a:ext cx="4994275" cy="4472404"/>
          </a:xfrm>
          <a:noFill/>
          <a:ln/>
        </p:spPr>
        <p:txBody>
          <a:bodyPr/>
          <a:lstStyle/>
          <a:p>
            <a:pPr marL="271924" indent="-271924">
              <a:tabLst>
                <a:tab pos="174922" algn="l"/>
              </a:tabLst>
            </a:pPr>
            <a:r>
              <a:rPr lang="en-US" dirty="0" smtClean="0">
                <a:latin typeface="Arial" pitchFamily="34" charset="0"/>
              </a:rPr>
              <a:t>J: When initiating a DTC project, 3 elements are very important: The market study, the Baseline and the project Governance.</a:t>
            </a:r>
          </a:p>
          <a:p>
            <a:pPr marL="271924" indent="-271924">
              <a:tabLst>
                <a:tab pos="174922" algn="l"/>
              </a:tabLst>
            </a:pPr>
            <a:r>
              <a:rPr lang="en-US" dirty="0" smtClean="0">
                <a:latin typeface="Arial" pitchFamily="34" charset="0"/>
              </a:rPr>
              <a:t>The Market Study is the starting point for any DTC.</a:t>
            </a:r>
          </a:p>
          <a:p>
            <a:pPr marL="271924" indent="-271924">
              <a:tabLst>
                <a:tab pos="174922" algn="l"/>
              </a:tabLst>
            </a:pPr>
            <a:r>
              <a:rPr lang="en-US" dirty="0" smtClean="0">
                <a:latin typeface="Arial" pitchFamily="34" charset="0"/>
              </a:rPr>
              <a:t>By analyzing the market context, it will justify the need for design and cost optimization of the selected product.</a:t>
            </a:r>
          </a:p>
          <a:p>
            <a:pPr marL="271924" indent="-271924">
              <a:tabLst>
                <a:tab pos="174922" algn="l"/>
              </a:tabLst>
            </a:pPr>
            <a:r>
              <a:rPr lang="en-US" dirty="0" smtClean="0">
                <a:latin typeface="Arial" pitchFamily="34" charset="0"/>
              </a:rPr>
              <a:t>It will provide the market potential, the customer needs and the target price and cost.</a:t>
            </a:r>
          </a:p>
          <a:p>
            <a:pPr marL="271924" indent="-271924">
              <a:tabLst>
                <a:tab pos="174922" algn="l"/>
              </a:tabLst>
            </a:pPr>
            <a:r>
              <a:rPr lang="en-US" dirty="0" smtClean="0">
                <a:latin typeface="Arial" pitchFamily="34" charset="0"/>
              </a:rPr>
              <a:t>In order to measure the future savings, a Baseline must be defined at the very beginning of the project. Ideally, it should be based on a recently executed project. A detailed cost breakdown of this product must be setup. </a:t>
            </a:r>
          </a:p>
          <a:p>
            <a:pPr marL="271924" indent="-271924">
              <a:tabLst>
                <a:tab pos="174922" algn="l"/>
              </a:tabLst>
            </a:pPr>
            <a:r>
              <a:rPr lang="en-US" dirty="0" smtClean="0">
                <a:latin typeface="Arial" pitchFamily="34" charset="0"/>
              </a:rPr>
              <a:t>Finally, a project governance structure must be implemented.</a:t>
            </a:r>
          </a:p>
          <a:p>
            <a:pPr marL="271924" indent="-271924">
              <a:tabLst>
                <a:tab pos="174922" algn="l"/>
              </a:tabLst>
            </a:pPr>
            <a:r>
              <a:rPr lang="fr-FR" dirty="0" smtClean="0">
                <a:latin typeface="Arial" pitchFamily="34" charset="0"/>
              </a:rPr>
              <a:t>F: </a:t>
            </a:r>
            <a:r>
              <a:rPr lang="en-US" dirty="0" smtClean="0">
                <a:latin typeface="Arial" pitchFamily="34" charset="0"/>
              </a:rPr>
              <a:t>With those 3 pre-requisites, it seems that the project’s foundations can be solid!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5EA126-DD10-45C9-AE27-0A5E5E984B14}" type="slidenum">
              <a:rPr lang="fr-FR">
                <a:solidFill>
                  <a:prstClr val="black"/>
                </a:solidFill>
              </a:rPr>
              <a:pPr/>
              <a:t>51</a:t>
            </a:fld>
            <a:endParaRPr lang="fr-FR">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08051" y="4724422"/>
            <a:ext cx="4994275" cy="4472404"/>
          </a:xfrm>
          <a:noFill/>
          <a:ln/>
        </p:spPr>
        <p:txBody>
          <a:bodyPr/>
          <a:lstStyle/>
          <a:p>
            <a:pPr marL="271924" indent="-271924">
              <a:tabLst>
                <a:tab pos="174922" algn="l"/>
              </a:tabLst>
            </a:pPr>
            <a:r>
              <a:rPr lang="en-US" dirty="0" smtClean="0">
                <a:latin typeface="Arial" pitchFamily="34" charset="0"/>
              </a:rPr>
              <a:t>J: When initiating a DTC project, 3 elements are very important: The market study, the Baseline and the project Governance.</a:t>
            </a:r>
          </a:p>
          <a:p>
            <a:pPr marL="271924" indent="-271924">
              <a:tabLst>
                <a:tab pos="174922" algn="l"/>
              </a:tabLst>
            </a:pPr>
            <a:r>
              <a:rPr lang="en-US" dirty="0" smtClean="0">
                <a:latin typeface="Arial" pitchFamily="34" charset="0"/>
              </a:rPr>
              <a:t>The Market Study is the starting point for any DTC.</a:t>
            </a:r>
          </a:p>
          <a:p>
            <a:pPr marL="271924" indent="-271924">
              <a:tabLst>
                <a:tab pos="174922" algn="l"/>
              </a:tabLst>
            </a:pPr>
            <a:r>
              <a:rPr lang="en-US" dirty="0" smtClean="0">
                <a:latin typeface="Arial" pitchFamily="34" charset="0"/>
              </a:rPr>
              <a:t>By analyzing the market context, it will justify the need for design and cost optimization of the selected product.</a:t>
            </a:r>
          </a:p>
          <a:p>
            <a:pPr marL="271924" indent="-271924">
              <a:tabLst>
                <a:tab pos="174922" algn="l"/>
              </a:tabLst>
            </a:pPr>
            <a:r>
              <a:rPr lang="en-US" dirty="0" smtClean="0">
                <a:latin typeface="Arial" pitchFamily="34" charset="0"/>
              </a:rPr>
              <a:t>It will provide the market potential, the customer needs and the target price and cost.</a:t>
            </a:r>
          </a:p>
          <a:p>
            <a:pPr marL="271924" indent="-271924">
              <a:tabLst>
                <a:tab pos="174922" algn="l"/>
              </a:tabLst>
            </a:pPr>
            <a:r>
              <a:rPr lang="en-US" dirty="0" smtClean="0">
                <a:latin typeface="Arial" pitchFamily="34" charset="0"/>
              </a:rPr>
              <a:t>In order to measure the future savings, a Baseline must be defined at the very beginning of the project. Ideally, it should be based on a recently executed project. A detailed cost breakdown of this product must be setup. </a:t>
            </a:r>
          </a:p>
          <a:p>
            <a:pPr marL="271924" indent="-271924">
              <a:tabLst>
                <a:tab pos="174922" algn="l"/>
              </a:tabLst>
            </a:pPr>
            <a:r>
              <a:rPr lang="en-US" dirty="0" smtClean="0">
                <a:latin typeface="Arial" pitchFamily="34" charset="0"/>
              </a:rPr>
              <a:t>Finally, a project governance structure must be implemented.</a:t>
            </a:r>
          </a:p>
          <a:p>
            <a:pPr marL="271924" indent="-271924">
              <a:tabLst>
                <a:tab pos="174922" algn="l"/>
              </a:tabLst>
            </a:pPr>
            <a:r>
              <a:rPr lang="fr-FR" dirty="0" smtClean="0">
                <a:latin typeface="Arial" pitchFamily="34" charset="0"/>
              </a:rPr>
              <a:t>F: </a:t>
            </a:r>
            <a:r>
              <a:rPr lang="en-US" dirty="0" smtClean="0">
                <a:latin typeface="Arial" pitchFamily="34" charset="0"/>
              </a:rPr>
              <a:t>With those 3 pre-requisites, it seems that the project’s foundations can be solid!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4D065-26A2-4B00-9BEF-2BBED4C77E93}" type="slidenum">
              <a:rPr lang="fr-FR">
                <a:solidFill>
                  <a:srgbClr val="EEECE1"/>
                </a:solidFill>
              </a:rPr>
              <a:pPr/>
              <a:t>53</a:t>
            </a:fld>
            <a:endParaRPr lang="fr-FR">
              <a:solidFill>
                <a:srgbClr val="EEECE1"/>
              </a:solidFill>
            </a:endParaRPr>
          </a:p>
        </p:txBody>
      </p:sp>
      <p:sp>
        <p:nvSpPr>
          <p:cNvPr id="353282" name="Rectangle 2"/>
          <p:cNvSpPr>
            <a:spLocks noGrp="1" noRot="1" noChangeAspect="1" noChangeArrowheads="1" noTextEdit="1"/>
          </p:cNvSpPr>
          <p:nvPr>
            <p:ph type="sldImg"/>
          </p:nvPr>
        </p:nvSpPr>
        <p:spPr>
          <a:xfrm>
            <a:off x="560388" y="392113"/>
            <a:ext cx="5776912" cy="4333875"/>
          </a:xfrm>
          <a:ln/>
        </p:spPr>
      </p:sp>
      <p:sp>
        <p:nvSpPr>
          <p:cNvPr id="353283" name="Rectangle 3"/>
          <p:cNvSpPr>
            <a:spLocks noGrp="1" noChangeArrowheads="1"/>
          </p:cNvSpPr>
          <p:nvPr>
            <p:ph type="body" idx="1"/>
          </p:nvPr>
        </p:nvSpPr>
        <p:spPr>
          <a:xfrm>
            <a:off x="596426" y="5436346"/>
            <a:ext cx="5720905" cy="3997357"/>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B63A3-30AF-4338-B735-9EB8D8F850D9}" type="slidenum">
              <a:rPr lang="fr-FR">
                <a:solidFill>
                  <a:srgbClr val="EEECE1"/>
                </a:solidFill>
              </a:rPr>
              <a:pPr/>
              <a:t>54</a:t>
            </a:fld>
            <a:endParaRPr lang="fr-FR">
              <a:solidFill>
                <a:srgbClr val="EEECE1"/>
              </a:solidFill>
            </a:endParaRPr>
          </a:p>
        </p:txBody>
      </p:sp>
      <p:sp>
        <p:nvSpPr>
          <p:cNvPr id="355330" name="Rectangle 2"/>
          <p:cNvSpPr>
            <a:spLocks noGrp="1" noRot="1" noChangeAspect="1" noChangeArrowheads="1" noTextEdit="1"/>
          </p:cNvSpPr>
          <p:nvPr>
            <p:ph type="sldImg"/>
          </p:nvPr>
        </p:nvSpPr>
        <p:spPr>
          <a:xfrm>
            <a:off x="560388" y="392113"/>
            <a:ext cx="5776912" cy="4333875"/>
          </a:xfrm>
          <a:ln/>
        </p:spPr>
      </p:sp>
      <p:sp>
        <p:nvSpPr>
          <p:cNvPr id="355331" name="Rectangle 3"/>
          <p:cNvSpPr>
            <a:spLocks noGrp="1" noChangeArrowheads="1"/>
          </p:cNvSpPr>
          <p:nvPr>
            <p:ph type="body" idx="1"/>
          </p:nvPr>
        </p:nvSpPr>
        <p:spPr>
          <a:xfrm>
            <a:off x="596426" y="5436346"/>
            <a:ext cx="5720905" cy="3997357"/>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5B0D9-D4A7-47E2-ADAE-0C52E60E5A9C}" type="slidenum">
              <a:rPr lang="fr-FR">
                <a:solidFill>
                  <a:srgbClr val="EEECE1"/>
                </a:solidFill>
              </a:rPr>
              <a:pPr/>
              <a:t>56</a:t>
            </a:fld>
            <a:endParaRPr lang="fr-FR">
              <a:solidFill>
                <a:srgbClr val="EEECE1"/>
              </a:solidFill>
            </a:endParaRPr>
          </a:p>
        </p:txBody>
      </p:sp>
      <p:sp>
        <p:nvSpPr>
          <p:cNvPr id="366594" name="Rectangle 2"/>
          <p:cNvSpPr>
            <a:spLocks noGrp="1" noRot="1" noChangeAspect="1" noChangeArrowheads="1" noTextEdit="1"/>
          </p:cNvSpPr>
          <p:nvPr>
            <p:ph type="sldImg"/>
          </p:nvPr>
        </p:nvSpPr>
        <p:spPr>
          <a:xfrm>
            <a:off x="560388" y="392113"/>
            <a:ext cx="5776912" cy="4333875"/>
          </a:xfrm>
          <a:ln/>
        </p:spPr>
      </p:sp>
      <p:sp>
        <p:nvSpPr>
          <p:cNvPr id="366595" name="Rectangle 3"/>
          <p:cNvSpPr>
            <a:spLocks noGrp="1" noChangeArrowheads="1"/>
          </p:cNvSpPr>
          <p:nvPr>
            <p:ph type="body" idx="1"/>
          </p:nvPr>
        </p:nvSpPr>
        <p:spPr>
          <a:xfrm>
            <a:off x="596426" y="5436346"/>
            <a:ext cx="5720905" cy="3997357"/>
          </a:xfrm>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BAF83-C02D-44F7-80F4-6B37F6145BA5}" type="slidenum">
              <a:rPr lang="fr-FR">
                <a:solidFill>
                  <a:srgbClr val="EEECE1"/>
                </a:solidFill>
              </a:rPr>
              <a:pPr/>
              <a:t>57</a:t>
            </a:fld>
            <a:endParaRPr lang="fr-FR">
              <a:solidFill>
                <a:srgbClr val="EEECE1"/>
              </a:solidFill>
            </a:endParaRPr>
          </a:p>
        </p:txBody>
      </p:sp>
      <p:sp>
        <p:nvSpPr>
          <p:cNvPr id="359426" name="Rectangle 2"/>
          <p:cNvSpPr>
            <a:spLocks noGrp="1" noRot="1" noChangeAspect="1" noChangeArrowheads="1" noTextEdit="1"/>
          </p:cNvSpPr>
          <p:nvPr>
            <p:ph type="sldImg"/>
          </p:nvPr>
        </p:nvSpPr>
        <p:spPr>
          <a:xfrm>
            <a:off x="560388" y="392113"/>
            <a:ext cx="5776912" cy="4333875"/>
          </a:xfrm>
          <a:ln/>
        </p:spPr>
      </p:sp>
      <p:sp>
        <p:nvSpPr>
          <p:cNvPr id="359427" name="Rectangle 3"/>
          <p:cNvSpPr>
            <a:spLocks noGrp="1" noChangeArrowheads="1"/>
          </p:cNvSpPr>
          <p:nvPr>
            <p:ph type="body" idx="1"/>
          </p:nvPr>
        </p:nvSpPr>
        <p:spPr>
          <a:xfrm>
            <a:off x="596426" y="5436346"/>
            <a:ext cx="5720905" cy="3997357"/>
          </a:xfrm>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E68E87D-5394-4BD7-8D5B-5399F1D223D1}" type="slidenum">
              <a:rPr lang="fr-FR" smtClean="0">
                <a:solidFill>
                  <a:prstClr val="black"/>
                </a:solidFill>
              </a:rPr>
              <a:pPr/>
              <a:t>58</a:t>
            </a:fld>
            <a:endParaRPr lang="fr-FR"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08051" y="4724422"/>
            <a:ext cx="4994275" cy="4472404"/>
          </a:xfrm>
          <a:noFill/>
          <a:ln/>
        </p:spPr>
        <p:txBody>
          <a:bodyPr/>
          <a:lstStyle/>
          <a:p>
            <a:pPr eaLnBrk="1" hangingPunct="1"/>
            <a:r>
              <a:rPr lang="en-US" smtClean="0"/>
              <a:t>J: Since Design To Cost has been implemented in Air Liquid as part of Alma Program, several projects have been successfully executed in various business lines and entities.</a:t>
            </a:r>
          </a:p>
          <a:p>
            <a:pPr eaLnBrk="1" hangingPunct="1"/>
            <a:r>
              <a:rPr lang="en-US" smtClean="0"/>
              <a:t>F: Actually, I see almost all business units have been involved.</a:t>
            </a:r>
          </a:p>
          <a:p>
            <a:pPr eaLnBrk="1" hangingPunct="1"/>
            <a:r>
              <a:rPr lang="en-US" smtClean="0"/>
              <a:t>J: Yes, and the type of the products are also very various. It is possible to apply DTC to an air separation unit delivering up to 3000 tons per day oxygen,  and as well on a smaller equipment such as a cryogenic tank.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61</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Helial</a:t>
            </a:r>
            <a:r>
              <a:rPr lang="fr-FR" dirty="0" smtClean="0"/>
              <a:t>, </a:t>
            </a:r>
            <a:r>
              <a:rPr lang="fr-FR" dirty="0" err="1" smtClean="0"/>
              <a:t>Hylial</a:t>
            </a:r>
            <a:r>
              <a:rPr lang="fr-FR" dirty="0" smtClean="0"/>
              <a:t>,</a:t>
            </a:r>
            <a:r>
              <a:rPr lang="fr-FR" baseline="0" dirty="0" smtClean="0"/>
              <a:t> ….not in the scope of </a:t>
            </a:r>
            <a:r>
              <a:rPr lang="fr-FR" baseline="0" dirty="0" err="1" smtClean="0"/>
              <a:t>our</a:t>
            </a:r>
            <a:r>
              <a:rPr lang="fr-FR" baseline="0" dirty="0" smtClean="0"/>
              <a:t> </a:t>
            </a:r>
            <a:r>
              <a:rPr lang="fr-FR" baseline="0" dirty="0" err="1" smtClean="0"/>
              <a:t>study</a:t>
            </a:r>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65</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A </a:t>
            </a:r>
            <a:r>
              <a:rPr lang="en-US" dirty="0" err="1" smtClean="0">
                <a:latin typeface="Arial" charset="0"/>
                <a:cs typeface="Arial" charset="0"/>
              </a:rPr>
              <a:t>Pfungen</a:t>
            </a:r>
            <a:r>
              <a:rPr lang="en-US" dirty="0" smtClean="0">
                <a:latin typeface="Arial" charset="0"/>
                <a:cs typeface="Arial" charset="0"/>
              </a:rPr>
              <a:t> (Suisse) pas </a:t>
            </a:r>
            <a:r>
              <a:rPr lang="en-US" dirty="0" err="1" smtClean="0">
                <a:latin typeface="Arial" charset="0"/>
                <a:cs typeface="Arial" charset="0"/>
              </a:rPr>
              <a:t>d’ateliers</a:t>
            </a:r>
            <a:r>
              <a:rPr lang="en-US" dirty="0" smtClean="0">
                <a:latin typeface="Arial" charset="0"/>
                <a:cs typeface="Arial" charset="0"/>
              </a:rPr>
              <a:t> </a:t>
            </a:r>
            <a:r>
              <a:rPr lang="en-US" dirty="0" err="1" smtClean="0">
                <a:latin typeface="Arial" charset="0"/>
                <a:cs typeface="Arial" charset="0"/>
              </a:rPr>
              <a:t>autres</a:t>
            </a:r>
            <a:r>
              <a:rPr lang="en-US" dirty="0" smtClean="0">
                <a:latin typeface="Arial" charset="0"/>
                <a:cs typeface="Arial" charset="0"/>
              </a:rPr>
              <a:t> </a:t>
            </a:r>
            <a:r>
              <a:rPr lang="en-US" dirty="0" err="1" smtClean="0">
                <a:latin typeface="Arial" charset="0"/>
                <a:cs typeface="Arial" charset="0"/>
              </a:rPr>
              <a:t>que</a:t>
            </a:r>
            <a:r>
              <a:rPr lang="en-US" dirty="0" smtClean="0">
                <a:latin typeface="Arial" charset="0"/>
                <a:cs typeface="Arial" charset="0"/>
              </a:rPr>
              <a:t> turbine</a:t>
            </a:r>
          </a:p>
          <a:p>
            <a:endParaRPr lang="en-US" dirty="0" smtClean="0"/>
          </a:p>
        </p:txBody>
      </p:sp>
      <p:sp>
        <p:nvSpPr>
          <p:cNvPr id="76804" name="Espace réservé du numéro de diapositive 3"/>
          <p:cNvSpPr>
            <a:spLocks noGrp="1"/>
          </p:cNvSpPr>
          <p:nvPr>
            <p:ph type="sldNum" sz="quarter" idx="5"/>
          </p:nvPr>
        </p:nvSpPr>
        <p:spPr bwMode="auto">
          <a:noFill/>
          <a:ln>
            <a:miter lim="800000"/>
            <a:headEnd/>
            <a:tailEnd/>
          </a:ln>
        </p:spPr>
        <p:txBody>
          <a:bodyPr/>
          <a:lstStyle/>
          <a:p>
            <a:fld id="{38F13F72-21DA-4661-8DB2-75957AE0C380}" type="slidenum">
              <a:rPr lang="fr-FR"/>
              <a:pPr/>
              <a:t>66</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67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6</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68</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70</a:t>
            </a:fld>
            <a:endParaRPr lang="fr-FR"/>
          </a:p>
        </p:txBody>
      </p:sp>
      <p:sp>
        <p:nvSpPr>
          <p:cNvPr id="5123" name="Rectangle 2"/>
          <p:cNvSpPr>
            <a:spLocks noGrp="1" noRot="1" noChangeAspect="1" noChangeArrowheads="1" noTextEdit="1"/>
          </p:cNvSpPr>
          <p:nvPr>
            <p:ph type="sldImg"/>
          </p:nvPr>
        </p:nvSpPr>
        <p:spPr>
          <a:xfrm>
            <a:off x="560388" y="392113"/>
            <a:ext cx="5776912" cy="4333875"/>
          </a:xfrm>
          <a:ln/>
        </p:spPr>
      </p:sp>
      <p:sp>
        <p:nvSpPr>
          <p:cNvPr id="5124" name="Rectangle 3"/>
          <p:cNvSpPr>
            <a:spLocks noGrp="1" noChangeArrowheads="1"/>
          </p:cNvSpPr>
          <p:nvPr>
            <p:ph type="body" idx="1"/>
          </p:nvPr>
        </p:nvSpPr>
        <p:spPr>
          <a:xfrm>
            <a:off x="596426" y="5436344"/>
            <a:ext cx="5720905" cy="3997357"/>
          </a:xfrm>
          <a:noFill/>
          <a:ln/>
        </p:spPr>
        <p:txBody>
          <a:bodyPr lIns="63289" tIns="31645" rIns="63289" bIns="31645"/>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 &lt; 20K</a:t>
            </a:r>
          </a:p>
        </p:txBody>
      </p:sp>
      <p:sp>
        <p:nvSpPr>
          <p:cNvPr id="54276" name="Espace réservé du numéro de diapositive 3"/>
          <p:cNvSpPr>
            <a:spLocks noGrp="1"/>
          </p:cNvSpPr>
          <p:nvPr>
            <p:ph type="sldNum" sz="quarter" idx="5"/>
          </p:nvPr>
        </p:nvSpPr>
        <p:spPr bwMode="auto">
          <a:noFill/>
          <a:ln>
            <a:miter lim="800000"/>
            <a:headEnd/>
            <a:tailEnd/>
          </a:ln>
        </p:spPr>
        <p:txBody>
          <a:bodyPr/>
          <a:lstStyle/>
          <a:p>
            <a:fld id="{DBAEE66D-D66B-488C-8E2C-A55383DE7C72}" type="slidenum">
              <a:rPr lang="fr-FR"/>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Predominance de large instrument physic research et lab dans le nbre de plants.</a:t>
            </a:r>
          </a:p>
          <a:p>
            <a:pPr>
              <a:buFont typeface="Wingdings" pitchFamily="2" charset="2"/>
              <a:buChar char="à"/>
            </a:pPr>
            <a:r>
              <a:rPr lang="en-US" smtClean="0">
                <a:sym typeface="Wingdings" pitchFamily="2" charset="2"/>
              </a:rPr>
              <a:t>Volumetrie de service potentiellement importante (nbreuse petite installation cryo donc rarement équipe de maintenance presente)</a:t>
            </a:r>
          </a:p>
          <a:p>
            <a:pPr>
              <a:buFont typeface="Wingdings" pitchFamily="2" charset="2"/>
              <a:buChar char="à"/>
            </a:pPr>
            <a:endParaRPr lang="en-US" smtClean="0">
              <a:sym typeface="Wingdings" pitchFamily="2" charset="2"/>
            </a:endParaRPr>
          </a:p>
          <a:p>
            <a:pPr>
              <a:buFont typeface="Wingdings" pitchFamily="2" charset="2"/>
              <a:buChar char="à"/>
            </a:pPr>
            <a:r>
              <a:rPr lang="en-US" smtClean="0">
                <a:sym typeface="Wingdings" pitchFamily="2" charset="2"/>
              </a:rPr>
              <a:t>(attention changer les noms de physic et nuclear research)</a:t>
            </a:r>
          </a:p>
          <a:p>
            <a:pPr>
              <a:buFont typeface="Wingdings" pitchFamily="2" charset="2"/>
              <a:buChar char="à"/>
            </a:pPr>
            <a:endParaRPr lang="en-US" smtClean="0">
              <a:sym typeface="Wingdings" pitchFamily="2" charset="2"/>
            </a:endParaRPr>
          </a:p>
          <a:p>
            <a:pPr>
              <a:buFont typeface="Wingdings" pitchFamily="2" charset="2"/>
              <a:buChar char="à"/>
            </a:pPr>
            <a:r>
              <a:rPr lang="en-US" smtClean="0">
                <a:sym typeface="Wingdings" pitchFamily="2" charset="2"/>
              </a:rPr>
              <a:t>On voit des marché emergeant Medical insdustry, nuclear fusion, nuclear reseach</a:t>
            </a:r>
          </a:p>
          <a:p>
            <a:pPr>
              <a:buFont typeface="Wingdings" pitchFamily="2" charset="2"/>
              <a:buChar char="à"/>
            </a:pPr>
            <a:endParaRPr lang="en-US" smtClean="0">
              <a:sym typeface="Wingdings" pitchFamily="2" charset="2"/>
            </a:endParaRPr>
          </a:p>
        </p:txBody>
      </p:sp>
      <p:sp>
        <p:nvSpPr>
          <p:cNvPr id="73732" name="Espace réservé du numéro de diapositive 3"/>
          <p:cNvSpPr>
            <a:spLocks noGrp="1"/>
          </p:cNvSpPr>
          <p:nvPr>
            <p:ph type="sldNum" sz="quarter" idx="5"/>
          </p:nvPr>
        </p:nvSpPr>
        <p:spPr bwMode="auto">
          <a:noFill/>
          <a:ln>
            <a:miter lim="800000"/>
            <a:headEnd/>
            <a:tailEnd/>
          </a:ln>
        </p:spPr>
        <p:txBody>
          <a:bodyPr/>
          <a:lstStyle/>
          <a:p>
            <a:fld id="{1415CA61-439C-492F-80FF-7089E132020D}" type="slidenum">
              <a:rPr lang="fr-FR">
                <a:latin typeface="Arial" pitchFamily="34" charset="0"/>
                <a:cs typeface="Arial" pitchFamily="34" charset="0"/>
              </a:rPr>
              <a:pPr/>
              <a:t>9</a:t>
            </a:fld>
            <a:endParaRPr lang="fr-FR">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solidFill>
                <a:srgbClr val="000000"/>
              </a:solidFill>
            </a:endParaRPr>
          </a:p>
          <a:p>
            <a:r>
              <a:rPr lang="fr-FR" smtClean="0">
                <a:solidFill>
                  <a:srgbClr val="000000"/>
                </a:solidFill>
              </a:rPr>
              <a:t>Decoupage en 4 :</a:t>
            </a:r>
          </a:p>
          <a:p>
            <a:pPr>
              <a:buFont typeface="Wingdings" pitchFamily="2" charset="2"/>
              <a:buChar char="à"/>
            </a:pPr>
            <a:r>
              <a:rPr lang="fr-FR" smtClean="0">
                <a:solidFill>
                  <a:srgbClr val="000000"/>
                </a:solidFill>
                <a:sym typeface="Wingdings" pitchFamily="2" charset="2"/>
              </a:rPr>
              <a:t>Standard helium ref : 1/3 du marché</a:t>
            </a:r>
          </a:p>
          <a:p>
            <a:pPr>
              <a:buFont typeface="Wingdings" pitchFamily="2" charset="2"/>
              <a:buChar char="à"/>
            </a:pPr>
            <a:r>
              <a:rPr lang="fr-FR" smtClean="0">
                <a:solidFill>
                  <a:srgbClr val="000000"/>
                </a:solidFill>
                <a:sym typeface="Wingdings" pitchFamily="2" charset="2"/>
              </a:rPr>
              <a:t>Standard helium liquefier: on est loin de LK</a:t>
            </a:r>
          </a:p>
          <a:p>
            <a:pPr>
              <a:buFont typeface="Wingdings" pitchFamily="2" charset="2"/>
              <a:buChar char="à"/>
            </a:pPr>
            <a:r>
              <a:rPr lang="fr-FR" smtClean="0">
                <a:solidFill>
                  <a:srgbClr val="000000"/>
                </a:solidFill>
                <a:sym typeface="Wingdings" pitchFamily="2" charset="2"/>
              </a:rPr>
              <a:t>Large unit: engeerining non sur etagere (ALAT bon)</a:t>
            </a:r>
          </a:p>
          <a:p>
            <a:pPr>
              <a:buFont typeface="Wingdings" pitchFamily="2" charset="2"/>
              <a:buChar char="à"/>
            </a:pPr>
            <a:r>
              <a:rPr lang="fr-FR" smtClean="0">
                <a:solidFill>
                  <a:srgbClr val="000000"/>
                </a:solidFill>
                <a:sym typeface="Wingdings" pitchFamily="2" charset="2"/>
              </a:rPr>
              <a:t>LH2: gamme qui commence a s’etablir. Projet remunerateur</a:t>
            </a:r>
            <a:endParaRPr lang="fr-FR" smtClean="0">
              <a:solidFill>
                <a:srgbClr val="000000"/>
              </a:solidFill>
            </a:endParaRPr>
          </a:p>
          <a:p>
            <a:endParaRPr lang="fr-FR" smtClean="0">
              <a:solidFill>
                <a:srgbClr val="000000"/>
              </a:solidFill>
            </a:endParaRPr>
          </a:p>
          <a:p>
            <a:endParaRPr lang="en-US" smtClean="0"/>
          </a:p>
        </p:txBody>
      </p:sp>
      <p:sp>
        <p:nvSpPr>
          <p:cNvPr id="67588" name="Espace réservé du numéro de diapositive 3"/>
          <p:cNvSpPr>
            <a:spLocks noGrp="1"/>
          </p:cNvSpPr>
          <p:nvPr>
            <p:ph type="sldNum" sz="quarter" idx="5"/>
          </p:nvPr>
        </p:nvSpPr>
        <p:spPr bwMode="auto">
          <a:noFill/>
          <a:ln>
            <a:miter lim="800000"/>
            <a:headEnd/>
            <a:tailEnd/>
          </a:ln>
        </p:spPr>
        <p:txBody>
          <a:bodyPr/>
          <a:lstStyle/>
          <a:p>
            <a:fld id="{A0DEF77A-28BE-4DF9-B92D-6FA30090E554}" type="slidenum">
              <a:rPr lang="fr-FR">
                <a:latin typeface="Arial" pitchFamily="34" charset="0"/>
                <a:cs typeface="Arial" pitchFamily="34" charset="0"/>
              </a:rPr>
              <a:pPr/>
              <a:t>10</a:t>
            </a:fld>
            <a:endParaRPr lang="fr-FR">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Un marché d’une taille récurrent 20  à  35 m€ (avec des affaires spots importantes) reparti à 1/3 2/3</a:t>
            </a:r>
          </a:p>
        </p:txBody>
      </p:sp>
      <p:sp>
        <p:nvSpPr>
          <p:cNvPr id="55300" name="Espace réservé du numéro de diapositive 3"/>
          <p:cNvSpPr>
            <a:spLocks noGrp="1"/>
          </p:cNvSpPr>
          <p:nvPr>
            <p:ph type="sldNum" sz="quarter" idx="5"/>
          </p:nvPr>
        </p:nvSpPr>
        <p:spPr bwMode="auto">
          <a:noFill/>
          <a:ln>
            <a:miter lim="800000"/>
            <a:headEnd/>
            <a:tailEnd/>
          </a:ln>
        </p:spPr>
        <p:txBody>
          <a:bodyPr/>
          <a:lstStyle/>
          <a:p>
            <a:fld id="{385A37FD-5AAE-417C-92AF-B02091301FBD}" type="slidenum">
              <a:rPr lang="fr-FR"/>
              <a:pPr/>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2005-2006: LK propose un nouveau </a:t>
            </a:r>
            <a:r>
              <a:rPr lang="en-US" dirty="0" err="1" smtClean="0"/>
              <a:t>produit</a:t>
            </a:r>
            <a:r>
              <a:rPr lang="en-US" dirty="0" smtClean="0"/>
              <a:t> </a:t>
            </a:r>
            <a:r>
              <a:rPr lang="en-US" dirty="0" err="1" smtClean="0"/>
              <a:t>très</a:t>
            </a:r>
            <a:r>
              <a:rPr lang="en-US" dirty="0" smtClean="0"/>
              <a:t> </a:t>
            </a:r>
            <a:r>
              <a:rPr lang="en-US" dirty="0" err="1" smtClean="0"/>
              <a:t>abouti</a:t>
            </a:r>
            <a:r>
              <a:rPr lang="en-US" dirty="0" smtClean="0"/>
              <a:t> (en liquefaction et refrigeration)</a:t>
            </a:r>
          </a:p>
          <a:p>
            <a:r>
              <a:rPr lang="en-US" dirty="0" smtClean="0"/>
              <a:t>2007-2008: AL nouvelle </a:t>
            </a:r>
            <a:r>
              <a:rPr lang="en-US" dirty="0" err="1" smtClean="0"/>
              <a:t>gamme</a:t>
            </a:r>
            <a:r>
              <a:rPr lang="en-US" dirty="0" smtClean="0"/>
              <a:t> et </a:t>
            </a:r>
            <a:r>
              <a:rPr lang="en-US" dirty="0" err="1" smtClean="0"/>
              <a:t>perte</a:t>
            </a:r>
            <a:r>
              <a:rPr lang="en-US" dirty="0" smtClean="0"/>
              <a:t> de </a:t>
            </a:r>
            <a:r>
              <a:rPr lang="en-US" dirty="0" err="1" smtClean="0"/>
              <a:t>confiance</a:t>
            </a:r>
            <a:r>
              <a:rPr lang="en-US" dirty="0" smtClean="0"/>
              <a:t>.</a:t>
            </a:r>
          </a:p>
          <a:p>
            <a:endParaRPr lang="en-US" dirty="0" smtClean="0"/>
          </a:p>
          <a:p>
            <a:r>
              <a:rPr lang="en-US" dirty="0" err="1" smtClean="0"/>
              <a:t>Ce</a:t>
            </a:r>
            <a:r>
              <a:rPr lang="en-US" dirty="0" smtClean="0"/>
              <a:t> </a:t>
            </a:r>
            <a:r>
              <a:rPr lang="en-US" dirty="0" err="1" smtClean="0"/>
              <a:t>que</a:t>
            </a:r>
            <a:r>
              <a:rPr lang="en-US" dirty="0" smtClean="0"/>
              <a:t> </a:t>
            </a:r>
            <a:r>
              <a:rPr lang="en-US" dirty="0" err="1" smtClean="0"/>
              <a:t>l’on</a:t>
            </a:r>
            <a:r>
              <a:rPr lang="en-US" dirty="0" smtClean="0"/>
              <a:t> </a:t>
            </a:r>
            <a:r>
              <a:rPr lang="en-US" dirty="0" err="1" smtClean="0"/>
              <a:t>peut</a:t>
            </a:r>
            <a:r>
              <a:rPr lang="en-US" dirty="0" smtClean="0"/>
              <a:t> </a:t>
            </a:r>
            <a:r>
              <a:rPr lang="en-US" dirty="0" err="1" smtClean="0"/>
              <a:t>egalement</a:t>
            </a:r>
            <a:r>
              <a:rPr lang="en-US" dirty="0" smtClean="0"/>
              <a:t> </a:t>
            </a:r>
            <a:r>
              <a:rPr lang="en-US" dirty="0" err="1" smtClean="0"/>
              <a:t>noter</a:t>
            </a:r>
            <a:r>
              <a:rPr lang="en-US" dirty="0" smtClean="0"/>
              <a:t>, </a:t>
            </a:r>
            <a:r>
              <a:rPr lang="en-US" dirty="0" err="1" smtClean="0"/>
              <a:t>c’est</a:t>
            </a:r>
            <a:r>
              <a:rPr lang="en-US" dirty="0" smtClean="0"/>
              <a:t> la </a:t>
            </a:r>
            <a:r>
              <a:rPr lang="en-US" dirty="0" err="1" smtClean="0"/>
              <a:t>régularité</a:t>
            </a:r>
            <a:r>
              <a:rPr lang="en-US" dirty="0" smtClean="0"/>
              <a:t> du business </a:t>
            </a:r>
            <a:r>
              <a:rPr lang="en-US" dirty="0" err="1" smtClean="0"/>
              <a:t>LindeK</a:t>
            </a:r>
            <a:r>
              <a:rPr lang="en-US" dirty="0" smtClean="0"/>
              <a:t> (un </a:t>
            </a:r>
            <a:r>
              <a:rPr lang="en-US" dirty="0" err="1" smtClean="0"/>
              <a:t>socle</a:t>
            </a:r>
            <a:r>
              <a:rPr lang="en-US" dirty="0" smtClean="0"/>
              <a:t> de 20M€ de </a:t>
            </a:r>
            <a:r>
              <a:rPr lang="en-US" dirty="0" err="1" smtClean="0"/>
              <a:t>prise</a:t>
            </a:r>
            <a:r>
              <a:rPr lang="en-US" dirty="0" smtClean="0"/>
              <a:t> de </a:t>
            </a:r>
            <a:r>
              <a:rPr lang="en-US" dirty="0" err="1" smtClean="0"/>
              <a:t>commande</a:t>
            </a:r>
            <a:r>
              <a:rPr lang="en-US" dirty="0" smtClean="0"/>
              <a:t> par an) </a:t>
            </a:r>
            <a:r>
              <a:rPr lang="en-US" dirty="0" err="1" smtClean="0"/>
              <a:t>contre</a:t>
            </a:r>
            <a:r>
              <a:rPr lang="en-US" dirty="0" smtClean="0"/>
              <a:t> </a:t>
            </a:r>
            <a:r>
              <a:rPr lang="en-US" dirty="0" err="1" smtClean="0"/>
              <a:t>une</a:t>
            </a:r>
            <a:r>
              <a:rPr lang="en-US" dirty="0" smtClean="0"/>
              <a:t> structure plus </a:t>
            </a:r>
            <a:r>
              <a:rPr lang="en-US" dirty="0" err="1" smtClean="0"/>
              <a:t>morcelée</a:t>
            </a:r>
            <a:r>
              <a:rPr lang="en-US" dirty="0" smtClean="0"/>
              <a:t> du carnet de </a:t>
            </a:r>
            <a:r>
              <a:rPr lang="en-US" dirty="0" err="1" smtClean="0"/>
              <a:t>commande</a:t>
            </a:r>
            <a:r>
              <a:rPr lang="en-US" dirty="0" smtClean="0"/>
              <a:t> ALAT.</a:t>
            </a:r>
          </a:p>
          <a:p>
            <a:r>
              <a:rPr lang="en-US" dirty="0" smtClean="0"/>
              <a:t>2013: </a:t>
            </a:r>
            <a:r>
              <a:rPr lang="en-US" dirty="0" err="1" smtClean="0"/>
              <a:t>nombreuses</a:t>
            </a:r>
            <a:r>
              <a:rPr lang="en-US" dirty="0" smtClean="0"/>
              <a:t> </a:t>
            </a:r>
            <a:r>
              <a:rPr lang="en-US" dirty="0" err="1" smtClean="0"/>
              <a:t>prises</a:t>
            </a:r>
            <a:r>
              <a:rPr lang="en-US" dirty="0" smtClean="0"/>
              <a:t> de </a:t>
            </a:r>
            <a:r>
              <a:rPr lang="en-US" dirty="0" err="1" smtClean="0"/>
              <a:t>commandes</a:t>
            </a:r>
            <a:r>
              <a:rPr lang="en-US" dirty="0" smtClean="0"/>
              <a:t> pour LK</a:t>
            </a:r>
          </a:p>
          <a:p>
            <a:r>
              <a:rPr lang="en-US" dirty="0" smtClean="0"/>
              <a:t>2014: </a:t>
            </a:r>
            <a:r>
              <a:rPr lang="en-US" dirty="0" err="1" smtClean="0"/>
              <a:t>faible</a:t>
            </a:r>
            <a:r>
              <a:rPr lang="en-US" dirty="0" smtClean="0"/>
              <a:t> </a:t>
            </a:r>
            <a:r>
              <a:rPr lang="en-US" dirty="0" err="1" smtClean="0"/>
              <a:t>nombre</a:t>
            </a:r>
            <a:r>
              <a:rPr lang="en-US" dirty="0" smtClean="0"/>
              <a:t> de machine pour LK</a:t>
            </a:r>
          </a:p>
          <a:p>
            <a:endParaRPr lang="en-US" dirty="0" smtClean="0"/>
          </a:p>
        </p:txBody>
      </p:sp>
      <p:sp>
        <p:nvSpPr>
          <p:cNvPr id="56324" name="Espace réservé du numéro de diapositive 3"/>
          <p:cNvSpPr>
            <a:spLocks noGrp="1"/>
          </p:cNvSpPr>
          <p:nvPr>
            <p:ph type="sldNum" sz="quarter" idx="5"/>
          </p:nvPr>
        </p:nvSpPr>
        <p:spPr bwMode="auto">
          <a:noFill/>
          <a:ln>
            <a:miter lim="800000"/>
            <a:headEnd/>
            <a:tailEnd/>
          </a:ln>
        </p:spPr>
        <p:txBody>
          <a:bodyPr/>
          <a:lstStyle/>
          <a:p>
            <a:fld id="{D6DCE58F-E718-4DD9-92BC-2DA58103A73E}" type="slidenum">
              <a:rPr lang="fr-FR"/>
              <a:pPr/>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On voit une clair decroissance des no-go et non vue.</a:t>
            </a:r>
          </a:p>
          <a:p>
            <a:r>
              <a:rPr lang="en-US" smtClean="0"/>
              <a:t>Par contre aussi une baisse du volume d’affaire (en nombre de plant)</a:t>
            </a:r>
          </a:p>
        </p:txBody>
      </p:sp>
      <p:sp>
        <p:nvSpPr>
          <p:cNvPr id="83972" name="Espace réservé du numéro de diapositive 3"/>
          <p:cNvSpPr>
            <a:spLocks noGrp="1"/>
          </p:cNvSpPr>
          <p:nvPr>
            <p:ph type="sldNum" sz="quarter" idx="5"/>
          </p:nvPr>
        </p:nvSpPr>
        <p:spPr bwMode="auto">
          <a:noFill/>
          <a:ln>
            <a:miter lim="800000"/>
            <a:headEnd/>
            <a:tailEnd/>
          </a:ln>
        </p:spPr>
        <p:txBody>
          <a:bodyPr/>
          <a:lstStyle/>
          <a:p>
            <a:fld id="{375CF2D2-BD3C-4E57-8030-5F6D90163F79}" type="slidenum">
              <a:rPr lang="fr-FR"/>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1"/>
        </a:solidFill>
        <a:effectLst/>
      </p:bgPr>
    </p:bg>
    <p:spTree>
      <p:nvGrpSpPr>
        <p:cNvPr id="1" name=""/>
        <p:cNvGrpSpPr/>
        <p:nvPr/>
      </p:nvGrpSpPr>
      <p:grpSpPr>
        <a:xfrm>
          <a:off x="0" y="0"/>
          <a:ext cx="0" cy="0"/>
          <a:chOff x="0" y="0"/>
          <a:chExt cx="0" cy="0"/>
        </a:xfrm>
      </p:grpSpPr>
      <p:pic>
        <p:nvPicPr>
          <p:cNvPr id="4" name="Picture 2" descr="Onglets Transversale"/>
          <p:cNvPicPr>
            <a:picLocks noChangeArrowheads="1"/>
          </p:cNvPicPr>
          <p:nvPr/>
        </p:nvPicPr>
        <p:blipFill>
          <a:blip r:embed="rId2" cstate="print"/>
          <a:srcRect/>
          <a:stretch>
            <a:fillRect/>
          </a:stretch>
        </p:blipFill>
        <p:spPr bwMode="auto">
          <a:xfrm>
            <a:off x="0" y="0"/>
            <a:ext cx="1344613" cy="6864350"/>
          </a:xfrm>
          <a:prstGeom prst="rect">
            <a:avLst/>
          </a:prstGeom>
          <a:noFill/>
          <a:ln w="9525">
            <a:noFill/>
            <a:miter lim="800000"/>
            <a:headEnd/>
            <a:tailEnd/>
          </a:ln>
        </p:spPr>
      </p:pic>
      <p:pic>
        <p:nvPicPr>
          <p:cNvPr id="5" name="Picture 5" descr="Air_Liquide"/>
          <p:cNvPicPr>
            <a:picLocks noChangeAspect="1" noChangeArrowheads="1"/>
          </p:cNvPicPr>
          <p:nvPr/>
        </p:nvPicPr>
        <p:blipFill>
          <a:blip r:embed="rId3" cstate="print"/>
          <a:srcRect/>
          <a:stretch>
            <a:fillRect/>
          </a:stretch>
        </p:blipFill>
        <p:spPr bwMode="auto">
          <a:xfrm>
            <a:off x="5546725" y="252413"/>
            <a:ext cx="3324225" cy="952500"/>
          </a:xfrm>
          <a:prstGeom prst="rect">
            <a:avLst/>
          </a:prstGeom>
          <a:noFill/>
          <a:ln w="9525">
            <a:noFill/>
            <a:miter lim="800000"/>
            <a:headEnd/>
            <a:tailEnd/>
          </a:ln>
        </p:spPr>
      </p:pic>
      <p:sp>
        <p:nvSpPr>
          <p:cNvPr id="6" name="Line 6"/>
          <p:cNvSpPr>
            <a:spLocks noChangeShapeType="1"/>
          </p:cNvSpPr>
          <p:nvPr/>
        </p:nvSpPr>
        <p:spPr bwMode="auto">
          <a:xfrm rot="5400000">
            <a:off x="4571206" y="-3151981"/>
            <a:ext cx="1588" cy="9144000"/>
          </a:xfrm>
          <a:prstGeom prst="line">
            <a:avLst/>
          </a:prstGeom>
          <a:noFill/>
          <a:ln w="28575">
            <a:solidFill>
              <a:schemeClr val="folHlink"/>
            </a:solidFill>
            <a:prstDash val="dash"/>
            <a:round/>
            <a:headEnd/>
            <a:tailEnd/>
          </a:ln>
          <a:effectLst/>
        </p:spPr>
        <p:txBody>
          <a:bodyPr wrap="none" anchor="ctr"/>
          <a:lstStyle/>
          <a:p>
            <a:pPr>
              <a:defRPr/>
            </a:pPr>
            <a:endParaRPr lang="en-US"/>
          </a:p>
        </p:txBody>
      </p:sp>
      <p:sp>
        <p:nvSpPr>
          <p:cNvPr id="7" name="Line 7"/>
          <p:cNvSpPr>
            <a:spLocks noChangeShapeType="1"/>
          </p:cNvSpPr>
          <p:nvPr/>
        </p:nvSpPr>
        <p:spPr bwMode="auto">
          <a:xfrm rot="5400000">
            <a:off x="4571206" y="892969"/>
            <a:ext cx="1588" cy="9144000"/>
          </a:xfrm>
          <a:prstGeom prst="line">
            <a:avLst/>
          </a:prstGeom>
          <a:noFill/>
          <a:ln w="28575">
            <a:solidFill>
              <a:schemeClr val="folHlink"/>
            </a:solidFill>
            <a:prstDash val="dash"/>
            <a:round/>
            <a:headEnd/>
            <a:tailEnd/>
          </a:ln>
          <a:effectLst/>
        </p:spPr>
        <p:txBody>
          <a:bodyPr wrap="none" anchor="ctr"/>
          <a:lstStyle/>
          <a:p>
            <a:pPr>
              <a:defRPr/>
            </a:pPr>
            <a:endParaRPr lang="en-US"/>
          </a:p>
        </p:txBody>
      </p:sp>
      <p:sp>
        <p:nvSpPr>
          <p:cNvPr id="4099" name="Rectangle 3"/>
          <p:cNvSpPr>
            <a:spLocks noGrp="1" noChangeArrowheads="1"/>
          </p:cNvSpPr>
          <p:nvPr>
            <p:ph type="ctrTitle"/>
          </p:nvPr>
        </p:nvSpPr>
        <p:spPr>
          <a:xfrm>
            <a:off x="1419225" y="2728913"/>
            <a:ext cx="7724775" cy="1455737"/>
          </a:xfrm>
        </p:spPr>
        <p:txBody>
          <a:bodyPr/>
          <a:lstStyle>
            <a:lvl1pPr algn="ctr">
              <a:defRPr sz="3700"/>
            </a:lvl1pPr>
          </a:lstStyle>
          <a:p>
            <a:r>
              <a:rPr lang="en-US" altLang="ja-JP"/>
              <a:t>Cliquez pour modifier</a:t>
            </a:r>
            <a:br>
              <a:rPr lang="en-US" altLang="ja-JP"/>
            </a:br>
            <a:r>
              <a:rPr lang="en-US" altLang="ja-JP"/>
              <a:t>le style du titre du masque</a:t>
            </a:r>
          </a:p>
        </p:txBody>
      </p:sp>
      <p:sp>
        <p:nvSpPr>
          <p:cNvPr id="4100" name="Rectangle 4"/>
          <p:cNvSpPr>
            <a:spLocks noGrp="1" noChangeArrowheads="1"/>
          </p:cNvSpPr>
          <p:nvPr>
            <p:ph type="subTitle" idx="1"/>
          </p:nvPr>
        </p:nvSpPr>
        <p:spPr>
          <a:xfrm>
            <a:off x="1370013" y="5486400"/>
            <a:ext cx="7773987" cy="806450"/>
          </a:xfrm>
          <a:effectLst>
            <a:outerShdw dist="17961" dir="2700000" algn="ctr" rotWithShape="0">
              <a:schemeClr val="tx1"/>
            </a:outerShdw>
          </a:effectLst>
        </p:spPr>
        <p:txBody>
          <a:bodyPr/>
          <a:lstStyle>
            <a:lvl1pPr marL="0" indent="0" algn="ctr">
              <a:buFont typeface="Wingdings 2" pitchFamily="18" charset="2"/>
              <a:buNone/>
              <a:defRPr>
                <a:solidFill>
                  <a:schemeClr val="accent1"/>
                </a:solidFill>
              </a:defRPr>
            </a:lvl1pPr>
          </a:lstStyle>
          <a:p>
            <a:r>
              <a:rPr lang="en-US" altLang="ja-JP"/>
              <a:t>Cliquez pour modifier le style des sous-titres du masque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45B9CD0-97B6-4C3A-8804-1D4F2784CB6B}" type="slidenum">
              <a:rPr lang="fr-FR"/>
              <a:pPr>
                <a:defRPr/>
              </a:pPr>
              <a:t>‹#›</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0B1A7F68-979F-4BC7-86FC-2FACBA5B154F}" type="slidenum">
              <a:rPr lang="fr-FR"/>
              <a:pPr>
                <a:defRPr/>
              </a:pPr>
              <a:t>‹#›</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7E48023-8316-421E-BC3B-1932EC7A828B}" type="slidenum">
              <a:rPr lang="fr-FR"/>
              <a:pPr>
                <a:defRPr/>
              </a:pPr>
              <a:t>‹#›</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823325" y="6532563"/>
            <a:ext cx="234950" cy="23495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7" name="Rectangle 3"/>
          <p:cNvSpPr>
            <a:spLocks noGrp="1" noChangeArrowheads="1"/>
          </p:cNvSpPr>
          <p:nvPr>
            <p:ph type="body" idx="1"/>
          </p:nvPr>
        </p:nvSpPr>
        <p:spPr bwMode="auto">
          <a:xfrm>
            <a:off x="1209675" y="1363663"/>
            <a:ext cx="7705725" cy="504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Cliquez pour modifier les styles du texte du masque</a:t>
            </a:r>
          </a:p>
          <a:p>
            <a:pPr lvl="1"/>
            <a:r>
              <a:rPr lang="en-US" altLang="ja-JP" smtClean="0"/>
              <a:t>Deuxième niveau</a:t>
            </a:r>
          </a:p>
          <a:p>
            <a:pPr lvl="2"/>
            <a:r>
              <a:rPr lang="en-US" altLang="ja-JP" smtClean="0"/>
              <a:t>Troisième niveau</a:t>
            </a:r>
          </a:p>
          <a:p>
            <a:pPr lvl="3"/>
            <a:r>
              <a:rPr lang="en-US" altLang="ja-JP" smtClean="0"/>
              <a:t>Quatrième niveau</a:t>
            </a:r>
          </a:p>
        </p:txBody>
      </p:sp>
      <p:sp>
        <p:nvSpPr>
          <p:cNvPr id="3076" name="Rectangle 4"/>
          <p:cNvSpPr>
            <a:spLocks noGrp="1" noChangeArrowheads="1"/>
          </p:cNvSpPr>
          <p:nvPr>
            <p:ph type="sldNum" sz="quarter" idx="4"/>
          </p:nvPr>
        </p:nvSpPr>
        <p:spPr bwMode="auto">
          <a:xfrm>
            <a:off x="8483600" y="6511925"/>
            <a:ext cx="914400" cy="279400"/>
          </a:xfrm>
          <a:prstGeom prst="rect">
            <a:avLst/>
          </a:prstGeom>
          <a:noFill/>
          <a:ln w="9525">
            <a:noFill/>
            <a:miter lim="800000"/>
            <a:headEnd/>
            <a:tailEnd/>
          </a:ln>
          <a:effectLst/>
        </p:spPr>
        <p:txBody>
          <a:bodyPr vert="horz" wrap="square" lIns="91411" tIns="45705" rIns="91411" bIns="45705" numCol="1" anchor="t" anchorCtr="0" compatLnSpc="1">
            <a:prstTxWarp prst="textNoShape">
              <a:avLst/>
            </a:prstTxWarp>
          </a:bodyPr>
          <a:lstStyle>
            <a:lvl1pPr algn="ctr">
              <a:lnSpc>
                <a:spcPct val="100000"/>
              </a:lnSpc>
              <a:spcBef>
                <a:spcPct val="0"/>
              </a:spcBef>
              <a:buClrTx/>
              <a:buSzTx/>
              <a:buFontTx/>
              <a:buNone/>
              <a:defRPr sz="1000" smtClean="0">
                <a:solidFill>
                  <a:schemeClr val="tx1"/>
                </a:solidFill>
              </a:defRPr>
            </a:lvl1pPr>
          </a:lstStyle>
          <a:p>
            <a:pPr>
              <a:defRPr/>
            </a:pPr>
            <a:fld id="{5B3C7A50-250A-4401-AE37-371CE8A4E37A}" type="slidenum">
              <a:rPr lang="fr-FR"/>
              <a:pPr>
                <a:defRPr/>
              </a:pPr>
              <a:t>‹#›</a:t>
            </a:fld>
            <a:endParaRPr lang="fr-FR"/>
          </a:p>
        </p:txBody>
      </p:sp>
      <p:sp>
        <p:nvSpPr>
          <p:cNvPr id="1029" name="Rectangle 5"/>
          <p:cNvSpPr>
            <a:spLocks noGrp="1" noChangeArrowheads="1"/>
          </p:cNvSpPr>
          <p:nvPr>
            <p:ph type="title"/>
          </p:nvPr>
        </p:nvSpPr>
        <p:spPr bwMode="auto">
          <a:xfrm>
            <a:off x="533400" y="231775"/>
            <a:ext cx="7319963" cy="92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Cliquez Pour Modifier Le Style Du Titre Du Masque</a:t>
            </a:r>
          </a:p>
        </p:txBody>
      </p:sp>
      <p:sp>
        <p:nvSpPr>
          <p:cNvPr id="3078" name="Rectangle 6"/>
          <p:cNvSpPr>
            <a:spLocks noChangeArrowheads="1"/>
          </p:cNvSpPr>
          <p:nvPr/>
        </p:nvSpPr>
        <p:spPr bwMode="auto">
          <a:xfrm>
            <a:off x="4575175" y="6596063"/>
            <a:ext cx="184150" cy="274637"/>
          </a:xfrm>
          <a:prstGeom prst="rect">
            <a:avLst/>
          </a:prstGeom>
          <a:noFill/>
          <a:ln w="9525">
            <a:noFill/>
            <a:miter lim="800000"/>
            <a:headEnd/>
            <a:tailEnd/>
          </a:ln>
          <a:effectLst/>
        </p:spPr>
        <p:txBody>
          <a:bodyPr wrap="none">
            <a:spAutoFit/>
          </a:bodyPr>
          <a:lstStyle/>
          <a:p>
            <a:pPr>
              <a:lnSpc>
                <a:spcPct val="100000"/>
              </a:lnSpc>
              <a:buClr>
                <a:schemeClr val="accent1"/>
              </a:buClr>
              <a:buSzPct val="90000"/>
              <a:buFont typeface="Wingdings 2" pitchFamily="18" charset="2"/>
              <a:buNone/>
              <a:defRPr/>
            </a:pPr>
            <a:endParaRPr lang="en-GB" sz="1200">
              <a:solidFill>
                <a:srgbClr val="4976D1"/>
              </a:solidFill>
            </a:endParaRPr>
          </a:p>
        </p:txBody>
      </p:sp>
      <p:sp>
        <p:nvSpPr>
          <p:cNvPr id="3079" name="Line 7"/>
          <p:cNvSpPr>
            <a:spLocks noChangeShapeType="1"/>
          </p:cNvSpPr>
          <p:nvPr/>
        </p:nvSpPr>
        <p:spPr bwMode="auto">
          <a:xfrm>
            <a:off x="519113" y="-115888"/>
            <a:ext cx="0" cy="7089776"/>
          </a:xfrm>
          <a:prstGeom prst="line">
            <a:avLst/>
          </a:prstGeom>
          <a:noFill/>
          <a:ln w="12700">
            <a:solidFill>
              <a:srgbClr val="808080"/>
            </a:solidFill>
            <a:prstDash val="dash"/>
            <a:round/>
            <a:headEnd/>
            <a:tailEnd/>
          </a:ln>
          <a:effectLst/>
        </p:spPr>
        <p:txBody>
          <a:bodyPr wrap="none" anchor="ctr"/>
          <a:lstStyle/>
          <a:p>
            <a:pPr>
              <a:defRPr/>
            </a:pPr>
            <a:endParaRPr lang="en-US"/>
          </a:p>
        </p:txBody>
      </p:sp>
      <p:sp>
        <p:nvSpPr>
          <p:cNvPr id="3080" name="Line 8"/>
          <p:cNvSpPr>
            <a:spLocks noChangeShapeType="1"/>
          </p:cNvSpPr>
          <p:nvPr/>
        </p:nvSpPr>
        <p:spPr bwMode="auto">
          <a:xfrm rot="5400000">
            <a:off x="4579937" y="-4046537"/>
            <a:ext cx="3175" cy="9512300"/>
          </a:xfrm>
          <a:prstGeom prst="line">
            <a:avLst/>
          </a:prstGeom>
          <a:noFill/>
          <a:ln w="12700">
            <a:solidFill>
              <a:srgbClr val="808080"/>
            </a:solidFill>
            <a:prstDash val="dash"/>
            <a:round/>
            <a:headEnd/>
            <a:tailEnd/>
          </a:ln>
          <a:effectLst/>
        </p:spPr>
        <p:txBody>
          <a:bodyPr wrap="none" anchor="ctr"/>
          <a:lstStyle/>
          <a:p>
            <a:pPr>
              <a:defRPr/>
            </a:pPr>
            <a:endParaRPr lang="en-US"/>
          </a:p>
        </p:txBody>
      </p:sp>
      <p:pic>
        <p:nvPicPr>
          <p:cNvPr id="1033" name="Picture 9" descr="Air_Liquide"/>
          <p:cNvPicPr>
            <a:picLocks noChangeAspect="1" noChangeArrowheads="1"/>
          </p:cNvPicPr>
          <p:nvPr/>
        </p:nvPicPr>
        <p:blipFill>
          <a:blip r:embed="rId6" cstate="print"/>
          <a:srcRect/>
          <a:stretch>
            <a:fillRect/>
          </a:stretch>
        </p:blipFill>
        <p:spPr bwMode="auto">
          <a:xfrm>
            <a:off x="7861300" y="188913"/>
            <a:ext cx="1211263" cy="347662"/>
          </a:xfrm>
          <a:prstGeom prst="rect">
            <a:avLst/>
          </a:prstGeom>
          <a:noFill/>
          <a:ln w="9525">
            <a:noFill/>
            <a:miter lim="800000"/>
            <a:headEnd/>
            <a:tailEnd/>
          </a:ln>
        </p:spPr>
      </p:pic>
      <p:pic>
        <p:nvPicPr>
          <p:cNvPr id="1034" name="Picture 10" descr="Onglets Transversale"/>
          <p:cNvPicPr>
            <a:picLocks noChangeArrowheads="1"/>
          </p:cNvPicPr>
          <p:nvPr/>
        </p:nvPicPr>
        <p:blipFill>
          <a:blip r:embed="rId7" cstate="print"/>
          <a:srcRect/>
          <a:stretch>
            <a:fillRect/>
          </a:stretch>
        </p:blipFill>
        <p:spPr bwMode="auto">
          <a:xfrm>
            <a:off x="0" y="725488"/>
            <a:ext cx="508000" cy="54070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2" r:id="rId1"/>
    <p:sldLayoutId id="2147483662" r:id="rId2"/>
    <p:sldLayoutId id="2147483666" r:id="rId3"/>
    <p:sldLayoutId id="2147483667" r:id="rId4"/>
  </p:sldLayoutIdLst>
  <p:transition>
    <p:wipe dir="r"/>
  </p:transition>
  <p:hf hdr="0" ftr="0" dt="0"/>
  <p:txStyles>
    <p:titleStyle>
      <a:lvl1pPr algn="l" rtl="0" eaLnBrk="0" fontAlgn="base" hangingPunct="0">
        <a:lnSpc>
          <a:spcPct val="110000"/>
        </a:lnSpc>
        <a:spcBef>
          <a:spcPct val="0"/>
        </a:spcBef>
        <a:spcAft>
          <a:spcPct val="0"/>
        </a:spcAft>
        <a:defRPr sz="2800">
          <a:solidFill>
            <a:schemeClr val="bg2"/>
          </a:solidFill>
          <a:latin typeface="+mj-lt"/>
          <a:ea typeface="+mj-ea"/>
          <a:cs typeface="+mj-cs"/>
        </a:defRPr>
      </a:lvl1pPr>
      <a:lvl2pPr algn="l" rtl="0" eaLnBrk="0" fontAlgn="base" hangingPunct="0">
        <a:lnSpc>
          <a:spcPct val="110000"/>
        </a:lnSpc>
        <a:spcBef>
          <a:spcPct val="0"/>
        </a:spcBef>
        <a:spcAft>
          <a:spcPct val="0"/>
        </a:spcAft>
        <a:defRPr sz="2800">
          <a:solidFill>
            <a:schemeClr val="bg2"/>
          </a:solidFill>
          <a:latin typeface="Arial" charset="0"/>
        </a:defRPr>
      </a:lvl2pPr>
      <a:lvl3pPr algn="l" rtl="0" eaLnBrk="0" fontAlgn="base" hangingPunct="0">
        <a:lnSpc>
          <a:spcPct val="110000"/>
        </a:lnSpc>
        <a:spcBef>
          <a:spcPct val="0"/>
        </a:spcBef>
        <a:spcAft>
          <a:spcPct val="0"/>
        </a:spcAft>
        <a:defRPr sz="2800">
          <a:solidFill>
            <a:schemeClr val="bg2"/>
          </a:solidFill>
          <a:latin typeface="Arial" charset="0"/>
        </a:defRPr>
      </a:lvl3pPr>
      <a:lvl4pPr algn="l" rtl="0" eaLnBrk="0" fontAlgn="base" hangingPunct="0">
        <a:lnSpc>
          <a:spcPct val="110000"/>
        </a:lnSpc>
        <a:spcBef>
          <a:spcPct val="0"/>
        </a:spcBef>
        <a:spcAft>
          <a:spcPct val="0"/>
        </a:spcAft>
        <a:defRPr sz="2800">
          <a:solidFill>
            <a:schemeClr val="bg2"/>
          </a:solidFill>
          <a:latin typeface="Arial" charset="0"/>
        </a:defRPr>
      </a:lvl4pPr>
      <a:lvl5pPr algn="l" rtl="0" eaLnBrk="0" fontAlgn="base" hangingPunct="0">
        <a:lnSpc>
          <a:spcPct val="110000"/>
        </a:lnSpc>
        <a:spcBef>
          <a:spcPct val="0"/>
        </a:spcBef>
        <a:spcAft>
          <a:spcPct val="0"/>
        </a:spcAft>
        <a:defRPr sz="2800">
          <a:solidFill>
            <a:schemeClr val="bg2"/>
          </a:solidFill>
          <a:latin typeface="Arial" charset="0"/>
        </a:defRPr>
      </a:lvl5pPr>
      <a:lvl6pPr marL="457200" algn="l" rtl="0" eaLnBrk="0" fontAlgn="base" hangingPunct="0">
        <a:lnSpc>
          <a:spcPct val="110000"/>
        </a:lnSpc>
        <a:spcBef>
          <a:spcPct val="0"/>
        </a:spcBef>
        <a:spcAft>
          <a:spcPct val="0"/>
        </a:spcAft>
        <a:defRPr sz="2800">
          <a:solidFill>
            <a:schemeClr val="bg2"/>
          </a:solidFill>
          <a:latin typeface="Arial" charset="0"/>
        </a:defRPr>
      </a:lvl6pPr>
      <a:lvl7pPr marL="914400" algn="l" rtl="0" eaLnBrk="0" fontAlgn="base" hangingPunct="0">
        <a:lnSpc>
          <a:spcPct val="110000"/>
        </a:lnSpc>
        <a:spcBef>
          <a:spcPct val="0"/>
        </a:spcBef>
        <a:spcAft>
          <a:spcPct val="0"/>
        </a:spcAft>
        <a:defRPr sz="2800">
          <a:solidFill>
            <a:schemeClr val="bg2"/>
          </a:solidFill>
          <a:latin typeface="Arial" charset="0"/>
        </a:defRPr>
      </a:lvl7pPr>
      <a:lvl8pPr marL="1371600" algn="l" rtl="0" eaLnBrk="0" fontAlgn="base" hangingPunct="0">
        <a:lnSpc>
          <a:spcPct val="110000"/>
        </a:lnSpc>
        <a:spcBef>
          <a:spcPct val="0"/>
        </a:spcBef>
        <a:spcAft>
          <a:spcPct val="0"/>
        </a:spcAft>
        <a:defRPr sz="2800">
          <a:solidFill>
            <a:schemeClr val="bg2"/>
          </a:solidFill>
          <a:latin typeface="Arial" charset="0"/>
        </a:defRPr>
      </a:lvl8pPr>
      <a:lvl9pPr marL="1828800" algn="l" rtl="0" eaLnBrk="0" fontAlgn="base" hangingPunct="0">
        <a:lnSpc>
          <a:spcPct val="110000"/>
        </a:lnSpc>
        <a:spcBef>
          <a:spcPct val="0"/>
        </a:spcBef>
        <a:spcAft>
          <a:spcPct val="0"/>
        </a:spcAft>
        <a:defRPr sz="2800">
          <a:solidFill>
            <a:schemeClr val="bg2"/>
          </a:solidFill>
          <a:latin typeface="Arial" charset="0"/>
        </a:defRPr>
      </a:lvl9pPr>
    </p:titleStyle>
    <p:bodyStyle>
      <a:lvl1pPr marL="282575" indent="-282575" algn="l" rtl="0" eaLnBrk="0" fontAlgn="base" hangingPunct="0">
        <a:spcBef>
          <a:spcPct val="20000"/>
        </a:spcBef>
        <a:spcAft>
          <a:spcPct val="0"/>
        </a:spcAft>
        <a:buClr>
          <a:srgbClr val="D7D29D"/>
        </a:buClr>
        <a:buSzPct val="55000"/>
        <a:buFont typeface="Wingdings 2" pitchFamily="18" charset="2"/>
        <a:buChar char="¢"/>
        <a:defRPr sz="2400">
          <a:solidFill>
            <a:srgbClr val="FF3300"/>
          </a:solidFill>
          <a:latin typeface="+mn-lt"/>
          <a:ea typeface="+mn-ea"/>
          <a:cs typeface="+mn-cs"/>
        </a:defRPr>
      </a:lvl1pPr>
      <a:lvl2pPr marL="669925" indent="-196850" algn="l" rtl="0" eaLnBrk="0" fontAlgn="base" hangingPunct="0">
        <a:spcBef>
          <a:spcPct val="20000"/>
        </a:spcBef>
        <a:spcAft>
          <a:spcPct val="0"/>
        </a:spcAft>
        <a:buClr>
          <a:srgbClr val="D7D29D"/>
        </a:buClr>
        <a:buFont typeface="Webdings" pitchFamily="18" charset="2"/>
        <a:buChar char="a"/>
        <a:defRPr sz="2200">
          <a:solidFill>
            <a:schemeClr val="bg2"/>
          </a:solidFill>
          <a:latin typeface="+mn-lt"/>
        </a:defRPr>
      </a:lvl2pPr>
      <a:lvl3pPr marL="1146175" indent="-196850" algn="l" rtl="0" eaLnBrk="0" fontAlgn="base" hangingPunct="0">
        <a:spcBef>
          <a:spcPct val="20000"/>
        </a:spcBef>
        <a:spcAft>
          <a:spcPct val="0"/>
        </a:spcAft>
        <a:buClr>
          <a:srgbClr val="D7D29D"/>
        </a:buClr>
        <a:buChar char="•"/>
        <a:defRPr sz="2000">
          <a:solidFill>
            <a:schemeClr val="bg2"/>
          </a:solidFill>
          <a:latin typeface="+mn-lt"/>
        </a:defRPr>
      </a:lvl3pPr>
      <a:lvl4pPr marL="1600200" indent="-228600" algn="l" rtl="0" eaLnBrk="0" fontAlgn="base" hangingPunct="0">
        <a:spcBef>
          <a:spcPct val="20000"/>
        </a:spcBef>
        <a:spcAft>
          <a:spcPct val="0"/>
        </a:spcAft>
        <a:buClr>
          <a:srgbClr val="D7D29D"/>
        </a:buClr>
        <a:buChar char="•"/>
        <a:defRPr sz="2000" i="1">
          <a:solidFill>
            <a:schemeClr val="bg2"/>
          </a:solidFill>
          <a:latin typeface="+mn-lt"/>
        </a:defRPr>
      </a:lvl4pPr>
      <a:lvl5pPr marL="2057400" indent="-228600" algn="l" rtl="0" eaLnBrk="0" fontAlgn="base" hangingPunct="0">
        <a:spcBef>
          <a:spcPct val="20000"/>
        </a:spcBef>
        <a:spcAft>
          <a:spcPct val="0"/>
        </a:spcAft>
        <a:buChar char="–"/>
        <a:defRPr sz="2000">
          <a:solidFill>
            <a:srgbClr val="666699"/>
          </a:solidFill>
          <a:latin typeface="+mn-lt"/>
        </a:defRPr>
      </a:lvl5pPr>
      <a:lvl6pPr marL="2514600" indent="-228600" algn="l" rtl="0" eaLnBrk="0" fontAlgn="base" hangingPunct="0">
        <a:spcBef>
          <a:spcPct val="20000"/>
        </a:spcBef>
        <a:spcAft>
          <a:spcPct val="0"/>
        </a:spcAft>
        <a:buChar char="–"/>
        <a:defRPr sz="2000">
          <a:solidFill>
            <a:srgbClr val="666699"/>
          </a:solidFill>
          <a:latin typeface="+mn-lt"/>
        </a:defRPr>
      </a:lvl6pPr>
      <a:lvl7pPr marL="2971800" indent="-228600" algn="l" rtl="0" eaLnBrk="0" fontAlgn="base" hangingPunct="0">
        <a:spcBef>
          <a:spcPct val="20000"/>
        </a:spcBef>
        <a:spcAft>
          <a:spcPct val="0"/>
        </a:spcAft>
        <a:buChar char="–"/>
        <a:defRPr sz="2000">
          <a:solidFill>
            <a:srgbClr val="666699"/>
          </a:solidFill>
          <a:latin typeface="+mn-lt"/>
        </a:defRPr>
      </a:lvl7pPr>
      <a:lvl8pPr marL="3429000" indent="-228600" algn="l" rtl="0" eaLnBrk="0" fontAlgn="base" hangingPunct="0">
        <a:spcBef>
          <a:spcPct val="20000"/>
        </a:spcBef>
        <a:spcAft>
          <a:spcPct val="0"/>
        </a:spcAft>
        <a:buChar char="–"/>
        <a:defRPr sz="2000">
          <a:solidFill>
            <a:srgbClr val="666699"/>
          </a:solidFill>
          <a:latin typeface="+mn-lt"/>
        </a:defRPr>
      </a:lvl8pPr>
      <a:lvl9pPr marL="3886200" indent="-228600" algn="l" rtl="0" eaLnBrk="0" fontAlgn="base" hangingPunct="0">
        <a:spcBef>
          <a:spcPct val="20000"/>
        </a:spcBef>
        <a:spcAft>
          <a:spcPct val="0"/>
        </a:spcAft>
        <a:buChar char="–"/>
        <a:defRPr sz="2000">
          <a:solidFill>
            <a:srgbClr val="66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gif"/><Relationship Id="rId3" Type="http://schemas.openxmlformats.org/officeDocument/2006/relationships/image" Target="../media/image13.gif"/><Relationship Id="rId7" Type="http://schemas.openxmlformats.org/officeDocument/2006/relationships/image" Target="../media/image17.gif"/><Relationship Id="rId12" Type="http://schemas.openxmlformats.org/officeDocument/2006/relationships/image" Target="../media/image22.gif"/><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gif"/><Relationship Id="rId11" Type="http://schemas.openxmlformats.org/officeDocument/2006/relationships/image" Target="../media/image21.gif"/><Relationship Id="rId5" Type="http://schemas.openxmlformats.org/officeDocument/2006/relationships/image" Target="../media/image15.gif"/><Relationship Id="rId10" Type="http://schemas.openxmlformats.org/officeDocument/2006/relationships/image" Target="../media/image20.gif"/><Relationship Id="rId4" Type="http://schemas.openxmlformats.org/officeDocument/2006/relationships/image" Target="../media/image14.gif"/><Relationship Id="rId9" Type="http://schemas.openxmlformats.org/officeDocument/2006/relationships/image" Target="../media/image19.gif"/></Relationships>
</file>

<file path=ppt/slides/_rels/slide29.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gif"/><Relationship Id="rId3" Type="http://schemas.openxmlformats.org/officeDocument/2006/relationships/image" Target="../media/image13.gif"/><Relationship Id="rId7" Type="http://schemas.openxmlformats.org/officeDocument/2006/relationships/image" Target="../media/image17.gif"/><Relationship Id="rId12" Type="http://schemas.openxmlformats.org/officeDocument/2006/relationships/image" Target="../media/image22.gif"/><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16.gif"/><Relationship Id="rId11" Type="http://schemas.openxmlformats.org/officeDocument/2006/relationships/image" Target="../media/image21.gif"/><Relationship Id="rId5" Type="http://schemas.openxmlformats.org/officeDocument/2006/relationships/image" Target="../media/image15.gif"/><Relationship Id="rId10" Type="http://schemas.openxmlformats.org/officeDocument/2006/relationships/image" Target="../media/image20.gif"/><Relationship Id="rId4" Type="http://schemas.openxmlformats.org/officeDocument/2006/relationships/image" Target="../media/image14.gif"/><Relationship Id="rId9"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47" Type="http://schemas.openxmlformats.org/officeDocument/2006/relationships/tags" Target="../tags/tag50.xml"/><Relationship Id="rId50" Type="http://schemas.openxmlformats.org/officeDocument/2006/relationships/tags" Target="../tags/tag53.xml"/><Relationship Id="rId55" Type="http://schemas.openxmlformats.org/officeDocument/2006/relationships/tags" Target="../tags/tag58.xml"/><Relationship Id="rId63" Type="http://schemas.openxmlformats.org/officeDocument/2006/relationships/tags" Target="../tags/tag66.xml"/><Relationship Id="rId7" Type="http://schemas.openxmlformats.org/officeDocument/2006/relationships/tags" Target="../tags/tag1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61" Type="http://schemas.openxmlformats.org/officeDocument/2006/relationships/tags" Target="../tags/tag64.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slideLayout" Target="../slideLayouts/slideLayout2.xml"/><Relationship Id="rId8" Type="http://schemas.openxmlformats.org/officeDocument/2006/relationships/tags" Target="../tags/tag11.xml"/><Relationship Id="rId51" Type="http://schemas.openxmlformats.org/officeDocument/2006/relationships/tags" Target="../tags/tag54.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s>
</file>

<file path=ppt/slides/_rels/slide51.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6" Type="http://schemas.openxmlformats.org/officeDocument/2006/relationships/notesSlide" Target="../notesSlides/notesSlide20.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slideLayout" Target="../slideLayouts/slideLayout2.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notesSlide" Target="../notesSlides/notesSlide21.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slideLayout" Target="../slideLayouts/slideLayout2.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s>
</file>

<file path=ppt/slides/_rels/slide54.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39.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38.png"/><Relationship Id="rId5" Type="http://schemas.openxmlformats.org/officeDocument/2006/relationships/tags" Target="../tags/tag114.xml"/><Relationship Id="rId10" Type="http://schemas.openxmlformats.org/officeDocument/2006/relationships/notesSlide" Target="../notesSlides/notesSlide23.xml"/><Relationship Id="rId4" Type="http://schemas.openxmlformats.org/officeDocument/2006/relationships/tags" Target="../tags/tag113.xml"/><Relationship Id="rId9"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3" Type="http://schemas.openxmlformats.org/officeDocument/2006/relationships/tags" Target="../tags/tag120.xml"/><Relationship Id="rId21" Type="http://schemas.openxmlformats.org/officeDocument/2006/relationships/slideLayout" Target="../slideLayouts/slideLayout2.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tags" Target="../tags/tag132.xml"/><Relationship Id="rId10" Type="http://schemas.openxmlformats.org/officeDocument/2006/relationships/tags" Target="../tags/tag127.xml"/><Relationship Id="rId19" Type="http://schemas.openxmlformats.org/officeDocument/2006/relationships/tags" Target="../tags/tag136.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notesSlide" Target="../notesSlides/notesSlide24.xml"/></Relationships>
</file>

<file path=ppt/slides/_rels/slide58.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png"/><Relationship Id="rId3" Type="http://schemas.openxmlformats.org/officeDocument/2006/relationships/notesSlide" Target="../notesSlides/notesSlide25.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38.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emf"/><Relationship Id="rId15" Type="http://schemas.openxmlformats.org/officeDocument/2006/relationships/image" Target="../media/image51.wmf"/><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png"/><Relationship Id="rId14" Type="http://schemas.openxmlformats.org/officeDocument/2006/relationships/image" Target="../media/image5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png"/></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pied de page 4"/>
          <p:cNvSpPr txBox="1">
            <a:spLocks noGrp="1"/>
          </p:cNvSpPr>
          <p:nvPr/>
        </p:nvSpPr>
        <p:spPr bwMode="auto">
          <a:xfrm>
            <a:off x="1475656" y="6381328"/>
            <a:ext cx="3960440" cy="216024"/>
          </a:xfrm>
          <a:prstGeom prst="rect">
            <a:avLst/>
          </a:prstGeom>
          <a:noFill/>
          <a:ln w="9525">
            <a:noFill/>
            <a:miter lim="800000"/>
            <a:headEnd/>
            <a:tailEnd/>
          </a:ln>
        </p:spPr>
        <p:txBody>
          <a:bodyPr lIns="0" tIns="0" rIns="0" bIns="0"/>
          <a:lstStyle/>
          <a:p>
            <a:pPr defTabSz="457200">
              <a:buNone/>
            </a:pPr>
            <a:r>
              <a:rPr lang="en-GB" sz="1000" dirty="0" smtClean="0">
                <a:solidFill>
                  <a:schemeClr val="bg1"/>
                </a:solidFill>
                <a:ea typeface="MS PGothic" pitchFamily="34" charset="-128"/>
                <a:cs typeface="Arial" charset="0"/>
              </a:rPr>
              <a:t>6/3/2015l   Pierre Roux Air </a:t>
            </a:r>
            <a:r>
              <a:rPr lang="en-GB" sz="1000" dirty="0">
                <a:solidFill>
                  <a:schemeClr val="bg1"/>
                </a:solidFill>
                <a:ea typeface="MS PGothic" pitchFamily="34" charset="-128"/>
                <a:cs typeface="Arial" charset="0"/>
              </a:rPr>
              <a:t>Liquide Advanced Technologies</a:t>
            </a:r>
          </a:p>
        </p:txBody>
      </p:sp>
      <p:sp>
        <p:nvSpPr>
          <p:cNvPr id="17411" name="Rectangle 27"/>
          <p:cNvSpPr>
            <a:spLocks/>
          </p:cNvSpPr>
          <p:nvPr/>
        </p:nvSpPr>
        <p:spPr bwMode="auto">
          <a:xfrm>
            <a:off x="792163" y="1808163"/>
            <a:ext cx="7561262" cy="900112"/>
          </a:xfrm>
          <a:prstGeom prst="rect">
            <a:avLst/>
          </a:prstGeom>
          <a:noFill/>
          <a:ln w="9525">
            <a:noFill/>
            <a:miter lim="800000"/>
            <a:headEnd/>
            <a:tailEnd/>
          </a:ln>
        </p:spPr>
        <p:txBody>
          <a:bodyPr lIns="0" tIns="0" rIns="0" bIns="0" anchor="ctr"/>
          <a:lstStyle/>
          <a:p>
            <a:pPr>
              <a:lnSpc>
                <a:spcPct val="90000"/>
              </a:lnSpc>
            </a:pPr>
            <a:endParaRPr lang="en-GB" sz="3500" dirty="0">
              <a:solidFill>
                <a:schemeClr val="bg1"/>
              </a:solidFill>
            </a:endParaRPr>
          </a:p>
        </p:txBody>
      </p:sp>
      <p:sp>
        <p:nvSpPr>
          <p:cNvPr id="17413" name="Rectangle 5"/>
          <p:cNvSpPr>
            <a:spLocks/>
          </p:cNvSpPr>
          <p:nvPr/>
        </p:nvSpPr>
        <p:spPr bwMode="auto">
          <a:xfrm>
            <a:off x="1547664" y="1882775"/>
            <a:ext cx="7056586" cy="2050281"/>
          </a:xfrm>
          <a:prstGeom prst="rect">
            <a:avLst/>
          </a:prstGeom>
          <a:noFill/>
          <a:ln w="9525">
            <a:noFill/>
            <a:miter lim="800000"/>
            <a:headEnd/>
            <a:tailEnd/>
          </a:ln>
        </p:spPr>
        <p:txBody>
          <a:bodyPr lIns="0" tIns="0" rIns="0" bIns="0" anchor="ctr"/>
          <a:lstStyle/>
          <a:p>
            <a:pPr eaLnBrk="0" hangingPunct="0">
              <a:buNone/>
            </a:pPr>
            <a:r>
              <a:rPr lang="en-GB" sz="2600" dirty="0" smtClean="0">
                <a:solidFill>
                  <a:srgbClr val="000000"/>
                </a:solidFill>
              </a:rPr>
              <a:t>G&amp;C Large Helium refrigerators</a:t>
            </a:r>
          </a:p>
          <a:p>
            <a:pPr eaLnBrk="0" hangingPunct="0">
              <a:buNone/>
            </a:pPr>
            <a:r>
              <a:rPr lang="en-GB" sz="2600" dirty="0" smtClean="0">
                <a:solidFill>
                  <a:srgbClr val="000000"/>
                </a:solidFill>
              </a:rPr>
              <a:t>Increasing Competitiveness and profit</a:t>
            </a:r>
          </a:p>
          <a:p>
            <a:pPr eaLnBrk="0" hangingPunct="0">
              <a:buNone/>
            </a:pPr>
            <a:endParaRPr lang="en-GB" sz="2600" dirty="0" smtClean="0">
              <a:solidFill>
                <a:srgbClr val="000000"/>
              </a:solidFill>
            </a:endParaRPr>
          </a:p>
          <a:p>
            <a:pPr eaLnBrk="0" hangingPunct="0">
              <a:buNone/>
            </a:pPr>
            <a:endParaRPr lang="en-GB" sz="2600" dirty="0" smtClean="0">
              <a:solidFill>
                <a:srgbClr val="000000"/>
              </a:solidFill>
            </a:endParaRPr>
          </a:p>
          <a:p>
            <a:pPr algn="ctr" eaLnBrk="0" hangingPunct="0">
              <a:buNone/>
            </a:pPr>
            <a:r>
              <a:rPr lang="en-GB" sz="2800" b="1" dirty="0" smtClean="0">
                <a:solidFill>
                  <a:srgbClr val="000000"/>
                </a:solidFill>
              </a:rPr>
              <a:t>DESIGN TO COST – Kick-off meeting</a:t>
            </a:r>
            <a:endParaRPr lang="en-GB" sz="2800" b="1" dirty="0">
              <a:solidFill>
                <a:srgbClr val="000000"/>
              </a:solidFill>
            </a:endParaRPr>
          </a:p>
        </p:txBody>
      </p:sp>
      <p:sp>
        <p:nvSpPr>
          <p:cNvPr id="17414" name="Espace réservé du pied de page 4"/>
          <p:cNvSpPr txBox="1">
            <a:spLocks noGrp="1"/>
          </p:cNvSpPr>
          <p:nvPr/>
        </p:nvSpPr>
        <p:spPr bwMode="auto">
          <a:xfrm>
            <a:off x="981075" y="6413500"/>
            <a:ext cx="7556500" cy="330200"/>
          </a:xfrm>
          <a:prstGeom prst="rect">
            <a:avLst/>
          </a:prstGeom>
          <a:noFill/>
          <a:ln w="9525">
            <a:noFill/>
            <a:miter lim="800000"/>
            <a:headEnd/>
            <a:tailEnd/>
          </a:ln>
        </p:spPr>
        <p:txBody>
          <a:bodyPr lIns="0" tIns="0" rIns="0" bIns="0"/>
          <a:lstStyle/>
          <a:p>
            <a:pPr algn="r" defTabSz="457200">
              <a:buNone/>
            </a:pPr>
            <a:r>
              <a:rPr lang="en-GB" sz="1000" dirty="0">
                <a:solidFill>
                  <a:schemeClr val="bg1"/>
                </a:solidFill>
                <a:ea typeface="MS PGothic" pitchFamily="34" charset="-128"/>
                <a:cs typeface="Arial" charset="0"/>
              </a:rPr>
              <a:t>THIS DOCUMENT IS CONFIDENTIAL</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57200" y="274638"/>
            <a:ext cx="8229600" cy="561975"/>
          </a:xfrm>
        </p:spPr>
        <p:txBody>
          <a:bodyPr/>
          <a:lstStyle/>
          <a:p>
            <a:pPr eaLnBrk="1" hangingPunct="1"/>
            <a:r>
              <a:rPr lang="fr-FR" dirty="0" err="1" smtClean="0"/>
              <a:t>Market</a:t>
            </a:r>
            <a:r>
              <a:rPr lang="fr-FR" dirty="0" smtClean="0"/>
              <a:t> by </a:t>
            </a:r>
            <a:r>
              <a:rPr lang="fr-FR" dirty="0" err="1" smtClean="0"/>
              <a:t>Products</a:t>
            </a:r>
            <a:r>
              <a:rPr lang="fr-FR" dirty="0" smtClean="0"/>
              <a:t> </a:t>
            </a:r>
            <a:r>
              <a:rPr lang="fr-FR" dirty="0" smtClean="0">
                <a:cs typeface="Arial" charset="0"/>
              </a:rPr>
              <a:t>[2000-2014]</a:t>
            </a:r>
            <a:endParaRPr lang="fr-FR" dirty="0" smtClean="0"/>
          </a:p>
        </p:txBody>
      </p:sp>
      <p:graphicFrame>
        <p:nvGraphicFramePr>
          <p:cNvPr id="4" name="Graphique 3"/>
          <p:cNvGraphicFramePr>
            <a:graphicFrameLocks/>
          </p:cNvGraphicFramePr>
          <p:nvPr/>
        </p:nvGraphicFramePr>
        <p:xfrm>
          <a:off x="323528" y="1340768"/>
          <a:ext cx="8496944" cy="518457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e 6"/>
          <p:cNvGrpSpPr>
            <a:grpSpLocks/>
          </p:cNvGrpSpPr>
          <p:nvPr/>
        </p:nvGrpSpPr>
        <p:grpSpPr bwMode="auto">
          <a:xfrm>
            <a:off x="6156325" y="404664"/>
            <a:ext cx="2987675" cy="2133600"/>
            <a:chOff x="6156176" y="0"/>
            <a:chExt cx="2987824" cy="2132856"/>
          </a:xfrm>
        </p:grpSpPr>
        <p:graphicFrame>
          <p:nvGraphicFramePr>
            <p:cNvPr id="5" name="Graphique 4"/>
            <p:cNvGraphicFramePr>
              <a:graphicFrameLocks/>
            </p:cNvGraphicFramePr>
            <p:nvPr/>
          </p:nvGraphicFramePr>
          <p:xfrm>
            <a:off x="6156176" y="0"/>
            <a:ext cx="2987824" cy="2132856"/>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21510" name="ZoneTexte 5"/>
            <p:cNvSpPr txBox="1">
              <a:spLocks noChangeArrowheads="1"/>
            </p:cNvSpPr>
            <p:nvPr/>
          </p:nvSpPr>
          <p:spPr bwMode="auto">
            <a:xfrm>
              <a:off x="8028328" y="404664"/>
              <a:ext cx="936160" cy="286132"/>
            </a:xfrm>
            <a:prstGeom prst="rect">
              <a:avLst/>
            </a:prstGeom>
            <a:ln w="9525">
              <a:noFill/>
              <a:miter lim="800000"/>
              <a:headEnd/>
              <a:tailEnd/>
            </a:ln>
          </p:spPr>
          <p:txBody>
            <a:bodyPr wrap="square">
              <a:spAutoFit/>
            </a:bodyPr>
            <a:lstStyle/>
            <a:p>
              <a:pPr>
                <a:buNone/>
              </a:pPr>
              <a:r>
                <a:rPr lang="en-US" sz="1400" dirty="0" smtClean="0"/>
                <a:t>&lt; 2012</a:t>
              </a:r>
              <a:endParaRPr lang="en-US" sz="1400" dirty="0"/>
            </a:p>
          </p:txBody>
        </p:sp>
      </p:grpSp>
      <p:sp>
        <p:nvSpPr>
          <p:cNvPr id="7" name="Rectangle 6"/>
          <p:cNvSpPr/>
          <p:nvPr/>
        </p:nvSpPr>
        <p:spPr bwMode="auto">
          <a:xfrm>
            <a:off x="2915816" y="1760784"/>
            <a:ext cx="1488104" cy="4752528"/>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8" name="Rectangle 7"/>
          <p:cNvSpPr/>
          <p:nvPr/>
        </p:nvSpPr>
        <p:spPr bwMode="auto">
          <a:xfrm>
            <a:off x="6516216" y="3717032"/>
            <a:ext cx="2376264" cy="432048"/>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9" name="TextBox 8"/>
          <p:cNvSpPr txBox="1"/>
          <p:nvPr/>
        </p:nvSpPr>
        <p:spPr>
          <a:xfrm>
            <a:off x="2267744" y="1340768"/>
            <a:ext cx="2736304" cy="369332"/>
          </a:xfrm>
          <a:prstGeom prst="rect">
            <a:avLst/>
          </a:prstGeom>
          <a:solidFill>
            <a:schemeClr val="tx1"/>
          </a:solidFill>
        </p:spPr>
        <p:txBody>
          <a:bodyPr wrap="square" rtlCol="0">
            <a:spAutoFit/>
          </a:bodyPr>
          <a:lstStyle/>
          <a:p>
            <a:pPr>
              <a:buNone/>
            </a:pPr>
            <a:r>
              <a:rPr lang="fr-FR" sz="2000" dirty="0" smtClean="0">
                <a:solidFill>
                  <a:srgbClr val="FF0000"/>
                </a:solidFill>
              </a:rPr>
              <a:t>~ 50% of the </a:t>
            </a:r>
            <a:r>
              <a:rPr lang="fr-FR" sz="2000" dirty="0" err="1" smtClean="0">
                <a:solidFill>
                  <a:srgbClr val="FF0000"/>
                </a:solidFill>
              </a:rPr>
              <a:t>market</a:t>
            </a:r>
            <a:endParaRPr lang="fr-FR" sz="2000" dirty="0">
              <a:solidFill>
                <a:srgbClr val="FF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re 1"/>
          <p:cNvSpPr>
            <a:spLocks noGrp="1"/>
          </p:cNvSpPr>
          <p:nvPr>
            <p:ph type="title"/>
          </p:nvPr>
        </p:nvSpPr>
        <p:spPr>
          <a:xfrm>
            <a:off x="457200" y="188640"/>
            <a:ext cx="8229600" cy="561975"/>
          </a:xfrm>
        </p:spPr>
        <p:txBody>
          <a:bodyPr/>
          <a:lstStyle/>
          <a:p>
            <a:pPr eaLnBrk="1" hangingPunct="1"/>
            <a:r>
              <a:rPr lang="fr-FR" dirty="0" err="1" smtClean="0">
                <a:solidFill>
                  <a:srgbClr val="000000"/>
                </a:solidFill>
              </a:rPr>
              <a:t>Order</a:t>
            </a:r>
            <a:r>
              <a:rPr lang="fr-FR" dirty="0" smtClean="0">
                <a:solidFill>
                  <a:srgbClr val="000000"/>
                </a:solidFill>
              </a:rPr>
              <a:t> </a:t>
            </a:r>
            <a:r>
              <a:rPr lang="fr-FR" dirty="0" err="1" smtClean="0">
                <a:solidFill>
                  <a:srgbClr val="000000"/>
                </a:solidFill>
              </a:rPr>
              <a:t>intake</a:t>
            </a:r>
            <a:r>
              <a:rPr lang="fr-FR" dirty="0" smtClean="0">
                <a:solidFill>
                  <a:srgbClr val="000000"/>
                </a:solidFill>
              </a:rPr>
              <a:t> in time [2000-2014]</a:t>
            </a:r>
          </a:p>
        </p:txBody>
      </p:sp>
      <p:grpSp>
        <p:nvGrpSpPr>
          <p:cNvPr id="20" name="Group 19"/>
          <p:cNvGrpSpPr/>
          <p:nvPr/>
        </p:nvGrpSpPr>
        <p:grpSpPr>
          <a:xfrm>
            <a:off x="576064" y="836712"/>
            <a:ext cx="8244408" cy="5616624"/>
            <a:chOff x="-305544" y="0"/>
            <a:chExt cx="9449544" cy="6597352"/>
          </a:xfrm>
        </p:grpSpPr>
        <p:graphicFrame>
          <p:nvGraphicFramePr>
            <p:cNvPr id="16" name="Graphique 15"/>
            <p:cNvGraphicFramePr>
              <a:graphicFrameLocks/>
            </p:cNvGraphicFramePr>
            <p:nvPr/>
          </p:nvGraphicFramePr>
          <p:xfrm>
            <a:off x="-305544" y="0"/>
            <a:ext cx="9449544" cy="659735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0" y="4868515"/>
              <a:ext cx="9144000" cy="720725"/>
            </a:xfrm>
            <a:prstGeom prst="rect">
              <a:avLst/>
            </a:prstGeom>
            <a:solidFill>
              <a:schemeClr val="accent6">
                <a:alpha val="18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solidFill>
                  <a:srgbClr val="FFFFFF"/>
                </a:solidFill>
                <a:cs typeface="Arial" charset="0"/>
              </a:endParaRPr>
            </a:p>
          </p:txBody>
        </p:sp>
        <p:sp>
          <p:nvSpPr>
            <p:cNvPr id="6" name="ZoneTexte 5"/>
            <p:cNvSpPr txBox="1"/>
            <p:nvPr/>
          </p:nvSpPr>
          <p:spPr>
            <a:xfrm>
              <a:off x="65277" y="3813155"/>
              <a:ext cx="1650677" cy="780878"/>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fr-FR" sz="1200" dirty="0" smtClean="0">
                  <a:solidFill>
                    <a:srgbClr val="000000"/>
                  </a:solidFill>
                  <a:cs typeface="Arial" charset="0"/>
                </a:rPr>
                <a:t> </a:t>
              </a:r>
              <a:r>
                <a:rPr lang="fr-FR" sz="1200" dirty="0" err="1" smtClean="0">
                  <a:solidFill>
                    <a:srgbClr val="000000"/>
                  </a:solidFill>
                  <a:cs typeface="Arial" charset="0"/>
                </a:rPr>
                <a:t>Iwatani</a:t>
              </a:r>
              <a:r>
                <a:rPr lang="fr-FR" sz="1200" dirty="0" smtClean="0">
                  <a:solidFill>
                    <a:srgbClr val="000000"/>
                  </a:solidFill>
                  <a:cs typeface="Arial" charset="0"/>
                </a:rPr>
                <a:t> </a:t>
              </a:r>
              <a:r>
                <a:rPr lang="fr-FR" sz="1200" dirty="0">
                  <a:solidFill>
                    <a:srgbClr val="000000"/>
                  </a:solidFill>
                  <a:cs typeface="Arial" charset="0"/>
                </a:rPr>
                <a:t>(11 M€)</a:t>
              </a:r>
            </a:p>
            <a:p>
              <a:pPr>
                <a:defRPr/>
              </a:pPr>
              <a:r>
                <a:rPr lang="fr-FR" sz="1200" dirty="0" smtClean="0">
                  <a:solidFill>
                    <a:srgbClr val="000000"/>
                  </a:solidFill>
                  <a:cs typeface="Arial" charset="0"/>
                </a:rPr>
                <a:t> </a:t>
              </a:r>
              <a:r>
                <a:rPr lang="fr-FR" sz="1200" dirty="0" err="1" smtClean="0">
                  <a:solidFill>
                    <a:srgbClr val="000000"/>
                  </a:solidFill>
                  <a:cs typeface="Arial" charset="0"/>
                </a:rPr>
                <a:t>Rasgas</a:t>
              </a:r>
              <a:r>
                <a:rPr lang="fr-FR" sz="1200" dirty="0" smtClean="0">
                  <a:solidFill>
                    <a:srgbClr val="000000"/>
                  </a:solidFill>
                  <a:cs typeface="Arial" charset="0"/>
                </a:rPr>
                <a:t> </a:t>
              </a:r>
              <a:r>
                <a:rPr lang="fr-FR" sz="1200" dirty="0">
                  <a:solidFill>
                    <a:srgbClr val="000000"/>
                  </a:solidFill>
                  <a:cs typeface="Arial" charset="0"/>
                </a:rPr>
                <a:t>(12 M€)</a:t>
              </a:r>
            </a:p>
            <a:p>
              <a:pPr>
                <a:defRPr/>
              </a:pPr>
              <a:r>
                <a:rPr lang="fr-FR" sz="1200" dirty="0" smtClean="0">
                  <a:solidFill>
                    <a:srgbClr val="000000"/>
                  </a:solidFill>
                  <a:cs typeface="Arial" charset="0"/>
                </a:rPr>
                <a:t> </a:t>
              </a:r>
              <a:r>
                <a:rPr lang="fr-FR" sz="1200" dirty="0" err="1" smtClean="0">
                  <a:solidFill>
                    <a:srgbClr val="000000"/>
                  </a:solidFill>
                  <a:cs typeface="Arial" charset="0"/>
                </a:rPr>
                <a:t>Helison</a:t>
              </a:r>
              <a:r>
                <a:rPr lang="fr-FR" sz="1200" dirty="0" smtClean="0">
                  <a:solidFill>
                    <a:srgbClr val="000000"/>
                  </a:solidFill>
                  <a:cs typeface="Arial" charset="0"/>
                </a:rPr>
                <a:t> </a:t>
              </a:r>
              <a:r>
                <a:rPr lang="fr-FR" sz="1200" dirty="0">
                  <a:solidFill>
                    <a:srgbClr val="000000"/>
                  </a:solidFill>
                  <a:cs typeface="Arial" charset="0"/>
                </a:rPr>
                <a:t>(15 M€)</a:t>
              </a:r>
              <a:endParaRPr lang="fr-FR" dirty="0">
                <a:solidFill>
                  <a:srgbClr val="000000"/>
                </a:solidFill>
                <a:cs typeface="Arial" charset="0"/>
              </a:endParaRPr>
            </a:p>
          </p:txBody>
        </p:sp>
        <p:sp>
          <p:nvSpPr>
            <p:cNvPr id="5" name="Accolade fermante 4"/>
            <p:cNvSpPr/>
            <p:nvPr/>
          </p:nvSpPr>
          <p:spPr>
            <a:xfrm rot="10800000">
              <a:off x="1763713" y="3165455"/>
              <a:ext cx="360362" cy="1584325"/>
            </a:xfrm>
            <a:prstGeom prst="rightBrace">
              <a:avLst>
                <a:gd name="adj1" fmla="val 22084"/>
                <a:gd name="adj2" fmla="val 41614"/>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a:cs typeface="Arial" charset="0"/>
              </a:endParaRPr>
            </a:p>
          </p:txBody>
        </p:sp>
        <p:sp>
          <p:nvSpPr>
            <p:cNvPr id="7" name="Accolade fermante 6"/>
            <p:cNvSpPr/>
            <p:nvPr/>
          </p:nvSpPr>
          <p:spPr>
            <a:xfrm>
              <a:off x="3403709" y="4132024"/>
              <a:ext cx="360363" cy="863600"/>
            </a:xfrm>
            <a:prstGeom prst="rightBrace">
              <a:avLst>
                <a:gd name="adj1" fmla="val 15695"/>
                <a:gd name="adj2" fmla="val 19740"/>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a:cs typeface="Arial" charset="0"/>
              </a:endParaRPr>
            </a:p>
          </p:txBody>
        </p:sp>
        <p:sp>
          <p:nvSpPr>
            <p:cNvPr id="8" name="ZoneTexte 7"/>
            <p:cNvSpPr txBox="1"/>
            <p:nvPr/>
          </p:nvSpPr>
          <p:spPr>
            <a:xfrm>
              <a:off x="3594398" y="4132024"/>
              <a:ext cx="1465074" cy="258532"/>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dirty="0">
                  <a:solidFill>
                    <a:srgbClr val="000000"/>
                  </a:solidFill>
                  <a:cs typeface="Arial" charset="0"/>
                </a:rPr>
                <a:t>KSTAR (18 M€)</a:t>
              </a:r>
            </a:p>
          </p:txBody>
        </p:sp>
        <p:sp>
          <p:nvSpPr>
            <p:cNvPr id="9" name="ZoneTexte 8"/>
            <p:cNvSpPr txBox="1"/>
            <p:nvPr/>
          </p:nvSpPr>
          <p:spPr>
            <a:xfrm>
              <a:off x="4317468" y="4518114"/>
              <a:ext cx="1360110" cy="303675"/>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dirty="0">
                  <a:solidFill>
                    <a:srgbClr val="000000"/>
                  </a:solidFill>
                  <a:cs typeface="Arial" charset="0"/>
                </a:rPr>
                <a:t>RG </a:t>
              </a:r>
              <a:r>
                <a:rPr lang="fr-FR" sz="1200" dirty="0" smtClean="0">
                  <a:solidFill>
                    <a:srgbClr val="000000"/>
                  </a:solidFill>
                  <a:cs typeface="Arial" charset="0"/>
                </a:rPr>
                <a:t>II (</a:t>
              </a:r>
              <a:r>
                <a:rPr lang="fr-FR" sz="1200" dirty="0">
                  <a:solidFill>
                    <a:srgbClr val="000000"/>
                  </a:solidFill>
                  <a:cs typeface="Arial" charset="0"/>
                </a:rPr>
                <a:t>16 M€)</a:t>
              </a:r>
            </a:p>
          </p:txBody>
        </p:sp>
        <p:sp>
          <p:nvSpPr>
            <p:cNvPr id="10" name="Accolade fermante 9"/>
            <p:cNvSpPr/>
            <p:nvPr/>
          </p:nvSpPr>
          <p:spPr>
            <a:xfrm rot="10800000">
              <a:off x="5578475" y="4510062"/>
              <a:ext cx="360363" cy="719137"/>
            </a:xfrm>
            <a:prstGeom prst="rightBrace">
              <a:avLst>
                <a:gd name="adj1" fmla="val 8333"/>
                <a:gd name="adj2" fmla="val 73432"/>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a:cs typeface="Arial" charset="0"/>
              </a:endParaRPr>
            </a:p>
          </p:txBody>
        </p:sp>
        <p:sp>
          <p:nvSpPr>
            <p:cNvPr id="14" name="ZoneTexte 13"/>
            <p:cNvSpPr txBox="1"/>
            <p:nvPr/>
          </p:nvSpPr>
          <p:spPr>
            <a:xfrm>
              <a:off x="5182375" y="3842603"/>
              <a:ext cx="1371243" cy="303675"/>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dirty="0">
                  <a:solidFill>
                    <a:srgbClr val="000000"/>
                  </a:solidFill>
                  <a:cs typeface="Arial" charset="0"/>
                </a:rPr>
                <a:t>JT60 (25 M€)</a:t>
              </a:r>
            </a:p>
          </p:txBody>
        </p:sp>
        <p:sp>
          <p:nvSpPr>
            <p:cNvPr id="15" name="Accolade fermante 14"/>
            <p:cNvSpPr/>
            <p:nvPr/>
          </p:nvSpPr>
          <p:spPr>
            <a:xfrm rot="10800000">
              <a:off x="6625054" y="3672166"/>
              <a:ext cx="360363" cy="1008063"/>
            </a:xfrm>
            <a:prstGeom prst="rightBrace">
              <a:avLst>
                <a:gd name="adj1" fmla="val 8333"/>
                <a:gd name="adj2" fmla="val 68551"/>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a:cs typeface="Arial" charset="0"/>
              </a:endParaRPr>
            </a:p>
          </p:txBody>
        </p:sp>
        <p:sp>
          <p:nvSpPr>
            <p:cNvPr id="17" name="ZoneTexte 16"/>
            <p:cNvSpPr txBox="1"/>
            <p:nvPr/>
          </p:nvSpPr>
          <p:spPr>
            <a:xfrm>
              <a:off x="5203554" y="1514284"/>
              <a:ext cx="1386160" cy="258532"/>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dirty="0">
                  <a:solidFill>
                    <a:srgbClr val="000000"/>
                  </a:solidFill>
                  <a:cs typeface="Arial" charset="0"/>
                </a:rPr>
                <a:t>ITER (85 M€)</a:t>
              </a:r>
            </a:p>
          </p:txBody>
        </p:sp>
        <p:sp>
          <p:nvSpPr>
            <p:cNvPr id="18" name="Accolade fermante 17"/>
            <p:cNvSpPr/>
            <p:nvPr/>
          </p:nvSpPr>
          <p:spPr>
            <a:xfrm rot="10800000">
              <a:off x="6661150" y="696940"/>
              <a:ext cx="287338" cy="2951162"/>
            </a:xfrm>
            <a:prstGeom prst="rightBrace">
              <a:avLst>
                <a:gd name="adj1" fmla="val 8333"/>
                <a:gd name="adj2" fmla="val 68551"/>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a:cs typeface="Arial" charset="0"/>
              </a:endParaRPr>
            </a:p>
          </p:txBody>
        </p:sp>
        <p:sp>
          <p:nvSpPr>
            <p:cNvPr id="23" name="ZoneTexte 22"/>
            <p:cNvSpPr txBox="1"/>
            <p:nvPr/>
          </p:nvSpPr>
          <p:spPr>
            <a:xfrm>
              <a:off x="6142912" y="5239990"/>
              <a:ext cx="1598013" cy="303675"/>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dirty="0">
                  <a:solidFill>
                    <a:srgbClr val="000000"/>
                  </a:solidFill>
                  <a:cs typeface="Arial" charset="0"/>
                </a:rPr>
                <a:t>I</a:t>
              </a:r>
              <a:r>
                <a:rPr lang="fr-FR" sz="1200" dirty="0" smtClean="0">
                  <a:solidFill>
                    <a:srgbClr val="000000"/>
                  </a:solidFill>
                  <a:cs typeface="Arial" charset="0"/>
                </a:rPr>
                <a:t>TER </a:t>
              </a:r>
              <a:r>
                <a:rPr lang="fr-FR" sz="1200" dirty="0">
                  <a:solidFill>
                    <a:srgbClr val="000000"/>
                  </a:solidFill>
                  <a:cs typeface="Arial" charset="0"/>
                </a:rPr>
                <a:t>CD (31 M€)</a:t>
              </a:r>
            </a:p>
          </p:txBody>
        </p:sp>
        <p:sp>
          <p:nvSpPr>
            <p:cNvPr id="24" name="Accolade fermante 23"/>
            <p:cNvSpPr/>
            <p:nvPr/>
          </p:nvSpPr>
          <p:spPr>
            <a:xfrm rot="10800000">
              <a:off x="7667625" y="4795170"/>
              <a:ext cx="433388" cy="1008062"/>
            </a:xfrm>
            <a:prstGeom prst="rightBrace">
              <a:avLst>
                <a:gd name="adj1" fmla="val 8333"/>
                <a:gd name="adj2" fmla="val 38878"/>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a:cs typeface="Arial" charset="0"/>
              </a:endParaRPr>
            </a:p>
          </p:txBody>
        </p:sp>
        <p:sp>
          <p:nvSpPr>
            <p:cNvPr id="25" name="ZoneTexte 24"/>
            <p:cNvSpPr txBox="1"/>
            <p:nvPr/>
          </p:nvSpPr>
          <p:spPr>
            <a:xfrm>
              <a:off x="7580571" y="3837294"/>
              <a:ext cx="1547664" cy="258532"/>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dirty="0">
                  <a:solidFill>
                    <a:srgbClr val="000000"/>
                  </a:solidFill>
                  <a:cs typeface="Arial" charset="0"/>
                </a:rPr>
                <a:t>ESS  (17 M€)</a:t>
              </a:r>
            </a:p>
          </p:txBody>
        </p:sp>
        <p:sp>
          <p:nvSpPr>
            <p:cNvPr id="26" name="Accolade fermante 25"/>
            <p:cNvSpPr/>
            <p:nvPr/>
          </p:nvSpPr>
          <p:spPr>
            <a:xfrm rot="16200000">
              <a:off x="8012222" y="4702481"/>
              <a:ext cx="1441450" cy="288925"/>
            </a:xfrm>
            <a:prstGeom prst="rightBrace">
              <a:avLst>
                <a:gd name="adj1" fmla="val 8333"/>
                <a:gd name="adj2" fmla="val 38878"/>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a:cs typeface="Arial" charset="0"/>
              </a:endParaRPr>
            </a:p>
          </p:txBody>
        </p:sp>
      </p:gr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2"/>
          <p:cNvSpPr>
            <a:spLocks noGrp="1"/>
          </p:cNvSpPr>
          <p:nvPr>
            <p:ph type="title"/>
          </p:nvPr>
        </p:nvSpPr>
        <p:spPr>
          <a:xfrm>
            <a:off x="533400" y="231775"/>
            <a:ext cx="7319963" cy="676945"/>
          </a:xfrm>
        </p:spPr>
        <p:txBody>
          <a:bodyPr/>
          <a:lstStyle/>
          <a:p>
            <a:r>
              <a:rPr lang="fr-FR" dirty="0" err="1" smtClean="0">
                <a:solidFill>
                  <a:srgbClr val="000000"/>
                </a:solidFill>
              </a:rPr>
              <a:t>Competition</a:t>
            </a:r>
            <a:r>
              <a:rPr lang="fr-FR" dirty="0" smtClean="0">
                <a:solidFill>
                  <a:srgbClr val="000000"/>
                </a:solidFill>
              </a:rPr>
              <a:t> LK / AL [2000 – 2014]</a:t>
            </a:r>
          </a:p>
        </p:txBody>
      </p:sp>
      <p:graphicFrame>
        <p:nvGraphicFramePr>
          <p:cNvPr id="5" name="Graphique 4"/>
          <p:cNvGraphicFramePr>
            <a:graphicFrameLocks/>
          </p:cNvGraphicFramePr>
          <p:nvPr/>
        </p:nvGraphicFramePr>
        <p:xfrm>
          <a:off x="0" y="908720"/>
          <a:ext cx="9144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nvGraphicFramePr>
        <p:xfrm>
          <a:off x="1" y="3645024"/>
          <a:ext cx="9144000" cy="32129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a:xfrm>
            <a:off x="486102" y="200243"/>
            <a:ext cx="7494984" cy="922338"/>
          </a:xfrm>
        </p:spPr>
        <p:txBody>
          <a:bodyPr/>
          <a:lstStyle/>
          <a:p>
            <a:r>
              <a:rPr lang="fr-FR" dirty="0" smtClean="0"/>
              <a:t>Win / </a:t>
            </a:r>
            <a:r>
              <a:rPr lang="fr-FR" dirty="0" err="1" smtClean="0"/>
              <a:t>Lost</a:t>
            </a:r>
            <a:r>
              <a:rPr lang="fr-FR" dirty="0" smtClean="0"/>
              <a:t> &amp; Not </a:t>
            </a:r>
            <a:r>
              <a:rPr lang="fr-FR" dirty="0" err="1" smtClean="0"/>
              <a:t>seen</a:t>
            </a:r>
            <a:r>
              <a:rPr lang="fr-FR" dirty="0" smtClean="0"/>
              <a:t> / </a:t>
            </a:r>
            <a:r>
              <a:rPr lang="fr-FR" dirty="0" err="1" smtClean="0"/>
              <a:t>NoGo</a:t>
            </a:r>
            <a:r>
              <a:rPr lang="fr-FR" dirty="0" smtClean="0"/>
              <a:t> [2007 – 2014]</a:t>
            </a:r>
          </a:p>
        </p:txBody>
      </p:sp>
      <p:graphicFrame>
        <p:nvGraphicFramePr>
          <p:cNvPr id="5" name="Graphique 4"/>
          <p:cNvGraphicFramePr>
            <a:graphicFrameLocks/>
          </p:cNvGraphicFramePr>
          <p:nvPr/>
        </p:nvGraphicFramePr>
        <p:xfrm>
          <a:off x="755576" y="908720"/>
          <a:ext cx="6191073"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nvGraphicFramePr>
        <p:xfrm>
          <a:off x="1187624" y="4091668"/>
          <a:ext cx="5725886" cy="27663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457200" y="260648"/>
            <a:ext cx="8229600" cy="561975"/>
          </a:xfrm>
        </p:spPr>
        <p:txBody>
          <a:bodyPr/>
          <a:lstStyle/>
          <a:p>
            <a:pPr eaLnBrk="1" hangingPunct="1"/>
            <a:r>
              <a:rPr lang="fr-FR" dirty="0" smtClean="0"/>
              <a:t>Large </a:t>
            </a:r>
            <a:r>
              <a:rPr lang="fr-FR" dirty="0" err="1" smtClean="0"/>
              <a:t>Helium</a:t>
            </a:r>
            <a:r>
              <a:rPr lang="fr-FR" dirty="0" smtClean="0"/>
              <a:t> plant (</a:t>
            </a:r>
            <a:r>
              <a:rPr lang="fr-FR" dirty="0" err="1" smtClean="0"/>
              <a:t>ref</a:t>
            </a:r>
            <a:r>
              <a:rPr lang="fr-FR" dirty="0" smtClean="0"/>
              <a:t> + </a:t>
            </a:r>
            <a:r>
              <a:rPr lang="fr-FR" dirty="0" err="1" smtClean="0"/>
              <a:t>liq</a:t>
            </a:r>
            <a:r>
              <a:rPr lang="fr-FR" dirty="0" smtClean="0"/>
              <a:t>) </a:t>
            </a:r>
            <a:r>
              <a:rPr lang="fr-FR" dirty="0" err="1" smtClean="0"/>
              <a:t>competition</a:t>
            </a:r>
            <a:endParaRPr lang="fr-FR" dirty="0" smtClean="0"/>
          </a:p>
        </p:txBody>
      </p:sp>
      <p:graphicFrame>
        <p:nvGraphicFramePr>
          <p:cNvPr id="5" name="Graphique 4"/>
          <p:cNvGraphicFramePr>
            <a:graphicFrameLocks/>
          </p:cNvGraphicFramePr>
          <p:nvPr/>
        </p:nvGraphicFramePr>
        <p:xfrm>
          <a:off x="179512" y="1268760"/>
          <a:ext cx="6171109" cy="4437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nvGraphicFramePr>
        <p:xfrm>
          <a:off x="5540878" y="836712"/>
          <a:ext cx="3603122"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940152" y="2996952"/>
            <a:ext cx="3024336" cy="32624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p:spPr>
        <p:txBody>
          <a:bodyPr wrap="square">
            <a:spAutoFit/>
          </a:bodyPr>
          <a:lstStyle/>
          <a:p>
            <a:pPr>
              <a:buNone/>
              <a:defRPr/>
            </a:pPr>
            <a:r>
              <a:rPr lang="en-US" sz="2000" b="1" dirty="0">
                <a:solidFill>
                  <a:srgbClr val="000000"/>
                </a:solidFill>
              </a:rPr>
              <a:t>Large Helium Liquefier </a:t>
            </a:r>
            <a:r>
              <a:rPr lang="en-US" sz="2000" dirty="0">
                <a:solidFill>
                  <a:srgbClr val="000000"/>
                </a:solidFill>
              </a:rPr>
              <a:t>(Large He): helium liquefier </a:t>
            </a:r>
            <a:r>
              <a:rPr lang="en-US" sz="2000" dirty="0" smtClean="0">
                <a:solidFill>
                  <a:srgbClr val="000000"/>
                </a:solidFill>
              </a:rPr>
              <a:t>&gt; </a:t>
            </a:r>
            <a:r>
              <a:rPr lang="en-US" sz="2000" dirty="0">
                <a:solidFill>
                  <a:srgbClr val="000000"/>
                </a:solidFill>
              </a:rPr>
              <a:t>300 l/h</a:t>
            </a:r>
          </a:p>
          <a:p>
            <a:pPr>
              <a:defRPr/>
            </a:pPr>
            <a:endParaRPr lang="en-US" sz="2000" dirty="0">
              <a:solidFill>
                <a:srgbClr val="000000"/>
              </a:solidFill>
            </a:endParaRPr>
          </a:p>
          <a:p>
            <a:pPr>
              <a:buNone/>
              <a:defRPr/>
            </a:pPr>
            <a:r>
              <a:rPr lang="en-US" sz="2000" b="1" dirty="0" smtClean="0">
                <a:solidFill>
                  <a:srgbClr val="000000"/>
                </a:solidFill>
              </a:rPr>
              <a:t>Large </a:t>
            </a:r>
            <a:r>
              <a:rPr lang="en-US" sz="2000" b="1" dirty="0">
                <a:solidFill>
                  <a:srgbClr val="000000"/>
                </a:solidFill>
              </a:rPr>
              <a:t>Customized Helium Refrigerator </a:t>
            </a:r>
            <a:r>
              <a:rPr lang="en-US" sz="2000" dirty="0">
                <a:solidFill>
                  <a:srgbClr val="000000"/>
                </a:solidFill>
              </a:rPr>
              <a:t>(Large HR): helium refrigerator </a:t>
            </a:r>
            <a:r>
              <a:rPr lang="en-US" sz="2000" dirty="0" smtClean="0">
                <a:solidFill>
                  <a:srgbClr val="000000"/>
                </a:solidFill>
              </a:rPr>
              <a:t>&gt; 1300W </a:t>
            </a:r>
            <a:r>
              <a:rPr lang="en-US" sz="2000" dirty="0">
                <a:solidFill>
                  <a:srgbClr val="000000"/>
                </a:solidFill>
              </a:rPr>
              <a:t>@ 4.5K and customized to satisfy the need of customer</a:t>
            </a:r>
            <a:endParaRPr lang="en-US" sz="2000" dirty="0"/>
          </a:p>
        </p:txBody>
      </p:sp>
      <p:sp>
        <p:nvSpPr>
          <p:cNvPr id="7" name="ZoneTexte 6"/>
          <p:cNvSpPr txBox="1"/>
          <p:nvPr/>
        </p:nvSpPr>
        <p:spPr>
          <a:xfrm>
            <a:off x="3347864" y="2636912"/>
            <a:ext cx="120937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defRPr/>
            </a:pPr>
            <a:r>
              <a:rPr lang="fr-FR" sz="1200" dirty="0">
                <a:solidFill>
                  <a:srgbClr val="000000"/>
                </a:solidFill>
                <a:cs typeface="Arial" charset="0"/>
              </a:rPr>
              <a:t>ITER (85 M€</a:t>
            </a:r>
            <a:r>
              <a:rPr lang="fr-FR" sz="1200" dirty="0" smtClean="0">
                <a:solidFill>
                  <a:srgbClr val="000000"/>
                </a:solidFill>
                <a:cs typeface="Arial" charset="0"/>
              </a:rPr>
              <a:t>)</a:t>
            </a:r>
          </a:p>
          <a:p>
            <a:pPr>
              <a:buNone/>
              <a:defRPr/>
            </a:pPr>
            <a:r>
              <a:rPr lang="fr-FR" sz="1200" dirty="0" smtClean="0">
                <a:solidFill>
                  <a:srgbClr val="000000"/>
                </a:solidFill>
                <a:cs typeface="Arial" charset="0"/>
              </a:rPr>
              <a:t>JT60 (25 M€</a:t>
            </a:r>
            <a:endParaRPr lang="fr-FR" sz="1200" dirty="0">
              <a:solidFill>
                <a:srgbClr val="000000"/>
              </a:solidFill>
              <a:cs typeface="Arial" charset="0"/>
            </a:endParaRPr>
          </a:p>
        </p:txBody>
      </p:sp>
      <p:cxnSp>
        <p:nvCxnSpPr>
          <p:cNvPr id="11" name="Connecteur droit avec flèche 10"/>
          <p:cNvCxnSpPr>
            <a:stCxn id="7" idx="2"/>
          </p:cNvCxnSpPr>
          <p:nvPr/>
        </p:nvCxnSpPr>
        <p:spPr bwMode="auto">
          <a:xfrm>
            <a:off x="3952553" y="3098577"/>
            <a:ext cx="763463" cy="18640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r>
              <a:rPr lang="fr-FR" dirty="0" smtClean="0"/>
              <a:t>ALAT BP for the </a:t>
            </a:r>
            <a:r>
              <a:rPr lang="fr-FR" dirty="0" err="1" smtClean="0"/>
              <a:t>coming</a:t>
            </a:r>
            <a:r>
              <a:rPr lang="fr-FR" dirty="0" smtClean="0"/>
              <a:t> </a:t>
            </a:r>
            <a:r>
              <a:rPr lang="fr-FR" dirty="0" err="1" smtClean="0"/>
              <a:t>period</a:t>
            </a:r>
            <a:r>
              <a:rPr lang="fr-FR" dirty="0" smtClean="0"/>
              <a:t> 2014-2018</a:t>
            </a:r>
            <a:endParaRPr lang="en-US" dirty="0" smtClean="0"/>
          </a:p>
        </p:txBody>
      </p:sp>
      <p:pic>
        <p:nvPicPr>
          <p:cNvPr id="27651" name="Image 3"/>
          <p:cNvPicPr>
            <a:picLocks noChangeAspect="1" noChangeArrowheads="1"/>
          </p:cNvPicPr>
          <p:nvPr/>
        </p:nvPicPr>
        <p:blipFill>
          <a:blip r:embed="rId2" cstate="print"/>
          <a:srcRect/>
          <a:stretch>
            <a:fillRect/>
          </a:stretch>
        </p:blipFill>
        <p:spPr bwMode="auto">
          <a:xfrm>
            <a:off x="827584" y="1052736"/>
            <a:ext cx="8135937" cy="4681538"/>
          </a:xfrm>
          <a:prstGeom prst="rect">
            <a:avLst/>
          </a:prstGeom>
          <a:noFill/>
          <a:ln w="9525">
            <a:noFill/>
            <a:miter lim="800000"/>
            <a:headEnd/>
            <a:tailEnd/>
          </a:ln>
        </p:spPr>
      </p:pic>
      <p:sp>
        <p:nvSpPr>
          <p:cNvPr id="6" name="Rectangle 5"/>
          <p:cNvSpPr/>
          <p:nvPr/>
        </p:nvSpPr>
        <p:spPr>
          <a:xfrm>
            <a:off x="2339975" y="981075"/>
            <a:ext cx="259238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Connecteur droit 6"/>
          <p:cNvCxnSpPr/>
          <p:nvPr/>
        </p:nvCxnSpPr>
        <p:spPr bwMode="auto">
          <a:xfrm flipV="1">
            <a:off x="755576" y="476672"/>
            <a:ext cx="7920880" cy="547260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509336" y="255839"/>
            <a:ext cx="7319963" cy="922338"/>
          </a:xfrm>
        </p:spPr>
        <p:txBody>
          <a:bodyPr/>
          <a:lstStyle/>
          <a:p>
            <a:r>
              <a:rPr lang="fr-FR" dirty="0" smtClean="0"/>
              <a:t>150 M€ Large </a:t>
            </a:r>
            <a:r>
              <a:rPr lang="fr-FR" dirty="0" err="1" smtClean="0"/>
              <a:t>projects</a:t>
            </a:r>
            <a:r>
              <a:rPr lang="fr-FR" dirty="0" smtClean="0"/>
              <a:t> to </a:t>
            </a:r>
            <a:r>
              <a:rPr lang="fr-FR" dirty="0" err="1" smtClean="0"/>
              <a:t>win</a:t>
            </a:r>
            <a:r>
              <a:rPr lang="fr-FR" dirty="0" smtClean="0"/>
              <a:t> (</a:t>
            </a:r>
            <a:r>
              <a:rPr lang="fr-FR" dirty="0" err="1" smtClean="0"/>
              <a:t>excl</a:t>
            </a:r>
            <a:r>
              <a:rPr lang="fr-FR" dirty="0" smtClean="0"/>
              <a:t>. ITER CL)</a:t>
            </a:r>
            <a:endParaRPr lang="fr-FR" sz="1800" dirty="0" smtClean="0"/>
          </a:p>
        </p:txBody>
      </p:sp>
      <p:grpSp>
        <p:nvGrpSpPr>
          <p:cNvPr id="2" name="Groupe 39"/>
          <p:cNvGrpSpPr/>
          <p:nvPr/>
        </p:nvGrpSpPr>
        <p:grpSpPr>
          <a:xfrm>
            <a:off x="467544" y="1988840"/>
            <a:ext cx="8424936" cy="504056"/>
            <a:chOff x="467544" y="1556792"/>
            <a:chExt cx="8064896" cy="504056"/>
          </a:xfrm>
        </p:grpSpPr>
        <p:sp>
          <p:nvSpPr>
            <p:cNvPr id="7" name="Flèche droite 6"/>
            <p:cNvSpPr/>
            <p:nvPr/>
          </p:nvSpPr>
          <p:spPr>
            <a:xfrm>
              <a:off x="467544" y="1844824"/>
              <a:ext cx="80648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ZoneTexte 10"/>
            <p:cNvSpPr txBox="1"/>
            <p:nvPr/>
          </p:nvSpPr>
          <p:spPr>
            <a:xfrm>
              <a:off x="899592" y="1556792"/>
              <a:ext cx="1152128" cy="313932"/>
            </a:xfrm>
            <a:prstGeom prst="rect">
              <a:avLst/>
            </a:prstGeom>
            <a:noFill/>
          </p:spPr>
          <p:txBody>
            <a:bodyPr wrap="square" rtlCol="0">
              <a:spAutoFit/>
            </a:bodyPr>
            <a:lstStyle/>
            <a:p>
              <a:pPr>
                <a:buNone/>
              </a:pPr>
              <a:r>
                <a:rPr lang="fr-FR" sz="1600" dirty="0" smtClean="0"/>
                <a:t>2014</a:t>
              </a:r>
              <a:endParaRPr lang="fr-FR" sz="1600" dirty="0"/>
            </a:p>
          </p:txBody>
        </p:sp>
        <p:sp>
          <p:nvSpPr>
            <p:cNvPr id="12" name="ZoneTexte 11"/>
            <p:cNvSpPr txBox="1"/>
            <p:nvPr/>
          </p:nvSpPr>
          <p:spPr>
            <a:xfrm>
              <a:off x="3203848" y="1556792"/>
              <a:ext cx="1152128" cy="313932"/>
            </a:xfrm>
            <a:prstGeom prst="rect">
              <a:avLst/>
            </a:prstGeom>
            <a:noFill/>
          </p:spPr>
          <p:txBody>
            <a:bodyPr wrap="square" rtlCol="0">
              <a:spAutoFit/>
            </a:bodyPr>
            <a:lstStyle/>
            <a:p>
              <a:pPr>
                <a:buNone/>
              </a:pPr>
              <a:r>
                <a:rPr lang="fr-FR" sz="1600" dirty="0" smtClean="0"/>
                <a:t>2015</a:t>
              </a:r>
              <a:endParaRPr lang="fr-FR" sz="1600" dirty="0"/>
            </a:p>
          </p:txBody>
        </p:sp>
        <p:sp>
          <p:nvSpPr>
            <p:cNvPr id="13" name="ZoneTexte 12"/>
            <p:cNvSpPr txBox="1"/>
            <p:nvPr/>
          </p:nvSpPr>
          <p:spPr>
            <a:xfrm>
              <a:off x="6732240" y="1556792"/>
              <a:ext cx="1152128" cy="313932"/>
            </a:xfrm>
            <a:prstGeom prst="rect">
              <a:avLst/>
            </a:prstGeom>
            <a:noFill/>
          </p:spPr>
          <p:txBody>
            <a:bodyPr wrap="square" rtlCol="0">
              <a:spAutoFit/>
            </a:bodyPr>
            <a:lstStyle/>
            <a:p>
              <a:pPr>
                <a:buNone/>
              </a:pPr>
              <a:r>
                <a:rPr lang="fr-FR" sz="1600" dirty="0" smtClean="0"/>
                <a:t>2016</a:t>
              </a:r>
              <a:endParaRPr lang="fr-FR" sz="1600" dirty="0"/>
            </a:p>
          </p:txBody>
        </p:sp>
        <p:cxnSp>
          <p:nvCxnSpPr>
            <p:cNvPr id="15" name="Connecteur droit 14"/>
            <p:cNvCxnSpPr/>
            <p:nvPr/>
          </p:nvCxnSpPr>
          <p:spPr>
            <a:xfrm flipV="1">
              <a:off x="2267744" y="1844824"/>
              <a:ext cx="0" cy="14401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6300192" y="1844824"/>
              <a:ext cx="0" cy="14401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Double flèche horizontale 27"/>
          <p:cNvSpPr/>
          <p:nvPr/>
        </p:nvSpPr>
        <p:spPr>
          <a:xfrm>
            <a:off x="467544" y="3212976"/>
            <a:ext cx="2448272"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9" name="ZoneTexte 28"/>
          <p:cNvSpPr txBox="1"/>
          <p:nvPr/>
        </p:nvSpPr>
        <p:spPr>
          <a:xfrm>
            <a:off x="755576" y="2924944"/>
            <a:ext cx="1944216" cy="313932"/>
          </a:xfrm>
          <a:prstGeom prst="rect">
            <a:avLst/>
          </a:prstGeom>
          <a:noFill/>
        </p:spPr>
        <p:txBody>
          <a:bodyPr wrap="square" rtlCol="0">
            <a:spAutoFit/>
          </a:bodyPr>
          <a:lstStyle/>
          <a:p>
            <a:pPr>
              <a:buNone/>
            </a:pPr>
            <a:r>
              <a:rPr lang="fr-FR" sz="1600" dirty="0" smtClean="0"/>
              <a:t>ITER </a:t>
            </a:r>
            <a:r>
              <a:rPr lang="fr-FR" sz="1600" dirty="0" err="1" smtClean="0"/>
              <a:t>Cryolines</a:t>
            </a:r>
            <a:endParaRPr lang="fr-FR" sz="1600" dirty="0"/>
          </a:p>
        </p:txBody>
      </p:sp>
      <p:sp>
        <p:nvSpPr>
          <p:cNvPr id="30" name="Double flèche horizontale 29"/>
          <p:cNvSpPr/>
          <p:nvPr/>
        </p:nvSpPr>
        <p:spPr>
          <a:xfrm>
            <a:off x="2051720" y="3645024"/>
            <a:ext cx="144016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1" name="ZoneTexte 30"/>
          <p:cNvSpPr txBox="1"/>
          <p:nvPr/>
        </p:nvSpPr>
        <p:spPr>
          <a:xfrm>
            <a:off x="2076600" y="3343248"/>
            <a:ext cx="1127247" cy="313932"/>
          </a:xfrm>
          <a:prstGeom prst="rect">
            <a:avLst/>
          </a:prstGeom>
          <a:noFill/>
        </p:spPr>
        <p:txBody>
          <a:bodyPr wrap="square" rtlCol="0">
            <a:spAutoFit/>
          </a:bodyPr>
          <a:lstStyle/>
          <a:p>
            <a:pPr>
              <a:buNone/>
            </a:pPr>
            <a:r>
              <a:rPr lang="fr-FR" sz="1600" dirty="0" smtClean="0"/>
              <a:t>SLAC</a:t>
            </a:r>
            <a:endParaRPr lang="fr-FR" sz="1600" dirty="0"/>
          </a:p>
        </p:txBody>
      </p:sp>
      <p:sp>
        <p:nvSpPr>
          <p:cNvPr id="32" name="Double flèche horizontale 31"/>
          <p:cNvSpPr/>
          <p:nvPr/>
        </p:nvSpPr>
        <p:spPr>
          <a:xfrm>
            <a:off x="4644008" y="4149080"/>
            <a:ext cx="1728192"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3" name="ZoneTexte 32"/>
          <p:cNvSpPr txBox="1"/>
          <p:nvPr/>
        </p:nvSpPr>
        <p:spPr>
          <a:xfrm>
            <a:off x="4788024" y="3789040"/>
            <a:ext cx="1440160" cy="313932"/>
          </a:xfrm>
          <a:prstGeom prst="rect">
            <a:avLst/>
          </a:prstGeom>
          <a:noFill/>
        </p:spPr>
        <p:txBody>
          <a:bodyPr wrap="square" rtlCol="0">
            <a:spAutoFit/>
          </a:bodyPr>
          <a:lstStyle/>
          <a:p>
            <a:pPr>
              <a:buNone/>
            </a:pPr>
            <a:r>
              <a:rPr lang="fr-FR" sz="1600" dirty="0" smtClean="0"/>
              <a:t>TMCP ESS</a:t>
            </a:r>
            <a:endParaRPr lang="fr-FR" sz="1600" dirty="0"/>
          </a:p>
        </p:txBody>
      </p:sp>
      <p:sp>
        <p:nvSpPr>
          <p:cNvPr id="34" name="Double flèche horizontale 33"/>
          <p:cNvSpPr/>
          <p:nvPr/>
        </p:nvSpPr>
        <p:spPr>
          <a:xfrm>
            <a:off x="467544" y="3933056"/>
            <a:ext cx="4176464"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ZoneTexte 34"/>
          <p:cNvSpPr txBox="1"/>
          <p:nvPr/>
        </p:nvSpPr>
        <p:spPr>
          <a:xfrm>
            <a:off x="1043608" y="3645024"/>
            <a:ext cx="1512168" cy="313932"/>
          </a:xfrm>
          <a:prstGeom prst="rect">
            <a:avLst/>
          </a:prstGeom>
          <a:noFill/>
        </p:spPr>
        <p:txBody>
          <a:bodyPr wrap="square" rtlCol="0">
            <a:spAutoFit/>
          </a:bodyPr>
          <a:lstStyle/>
          <a:p>
            <a:pPr>
              <a:buNone/>
            </a:pPr>
            <a:r>
              <a:rPr lang="fr-FR" sz="1600" dirty="0" smtClean="0"/>
              <a:t>Gazprom </a:t>
            </a:r>
            <a:endParaRPr lang="fr-FR" sz="1600" dirty="0"/>
          </a:p>
        </p:txBody>
      </p:sp>
      <p:sp>
        <p:nvSpPr>
          <p:cNvPr id="36" name="Double flèche horizontale 35"/>
          <p:cNvSpPr/>
          <p:nvPr/>
        </p:nvSpPr>
        <p:spPr>
          <a:xfrm>
            <a:off x="5580112" y="4509120"/>
            <a:ext cx="1224136"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7" name="ZoneTexte 36"/>
          <p:cNvSpPr txBox="1"/>
          <p:nvPr/>
        </p:nvSpPr>
        <p:spPr>
          <a:xfrm>
            <a:off x="5724128" y="4221088"/>
            <a:ext cx="792088" cy="313932"/>
          </a:xfrm>
          <a:prstGeom prst="rect">
            <a:avLst/>
          </a:prstGeom>
          <a:noFill/>
        </p:spPr>
        <p:txBody>
          <a:bodyPr wrap="square" rtlCol="0">
            <a:spAutoFit/>
          </a:bodyPr>
          <a:lstStyle/>
          <a:p>
            <a:pPr>
              <a:buNone/>
            </a:pPr>
            <a:r>
              <a:rPr lang="fr-FR" sz="1600" dirty="0" smtClean="0"/>
              <a:t>FAIR</a:t>
            </a:r>
            <a:endParaRPr lang="fr-FR" sz="1600" dirty="0"/>
          </a:p>
        </p:txBody>
      </p:sp>
      <p:sp>
        <p:nvSpPr>
          <p:cNvPr id="38" name="Double flèche horizontale 37"/>
          <p:cNvSpPr/>
          <p:nvPr/>
        </p:nvSpPr>
        <p:spPr>
          <a:xfrm>
            <a:off x="6732240" y="4869160"/>
            <a:ext cx="1296144"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ZoneTexte 38"/>
          <p:cNvSpPr txBox="1"/>
          <p:nvPr/>
        </p:nvSpPr>
        <p:spPr>
          <a:xfrm>
            <a:off x="6948264" y="4581128"/>
            <a:ext cx="1152128" cy="313932"/>
          </a:xfrm>
          <a:prstGeom prst="rect">
            <a:avLst/>
          </a:prstGeom>
          <a:noFill/>
        </p:spPr>
        <p:txBody>
          <a:bodyPr wrap="square" rtlCol="0">
            <a:spAutoFit/>
          </a:bodyPr>
          <a:lstStyle/>
          <a:p>
            <a:pPr>
              <a:buNone/>
            </a:pPr>
            <a:r>
              <a:rPr lang="fr-FR" sz="1600" dirty="0" smtClean="0"/>
              <a:t>CERN 1</a:t>
            </a:r>
            <a:endParaRPr lang="fr-FR" sz="1600" dirty="0"/>
          </a:p>
        </p:txBody>
      </p:sp>
      <p:sp>
        <p:nvSpPr>
          <p:cNvPr id="41" name="Double flèche horizontale 40"/>
          <p:cNvSpPr/>
          <p:nvPr/>
        </p:nvSpPr>
        <p:spPr>
          <a:xfrm>
            <a:off x="9972600" y="5229200"/>
            <a:ext cx="1296144"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2" name="ZoneTexte 41"/>
          <p:cNvSpPr txBox="1"/>
          <p:nvPr/>
        </p:nvSpPr>
        <p:spPr>
          <a:xfrm>
            <a:off x="10188624" y="4941168"/>
            <a:ext cx="1152128" cy="313932"/>
          </a:xfrm>
          <a:prstGeom prst="rect">
            <a:avLst/>
          </a:prstGeom>
          <a:noFill/>
        </p:spPr>
        <p:txBody>
          <a:bodyPr wrap="square" rtlCol="0">
            <a:spAutoFit/>
          </a:bodyPr>
          <a:lstStyle/>
          <a:p>
            <a:pPr>
              <a:buNone/>
            </a:pPr>
            <a:r>
              <a:rPr lang="fr-FR" sz="1600" dirty="0" smtClean="0"/>
              <a:t>CERN 2</a:t>
            </a:r>
            <a:endParaRPr lang="fr-FR" sz="1600" dirty="0"/>
          </a:p>
        </p:txBody>
      </p:sp>
      <p:sp>
        <p:nvSpPr>
          <p:cNvPr id="43" name="Double flèche horizontale 42"/>
          <p:cNvSpPr/>
          <p:nvPr/>
        </p:nvSpPr>
        <p:spPr>
          <a:xfrm>
            <a:off x="5580112" y="5589240"/>
            <a:ext cx="1152128"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4" name="ZoneTexte 43"/>
          <p:cNvSpPr txBox="1"/>
          <p:nvPr/>
        </p:nvSpPr>
        <p:spPr>
          <a:xfrm>
            <a:off x="5652120" y="5229200"/>
            <a:ext cx="1224136" cy="313932"/>
          </a:xfrm>
          <a:prstGeom prst="rect">
            <a:avLst/>
          </a:prstGeom>
          <a:noFill/>
        </p:spPr>
        <p:txBody>
          <a:bodyPr wrap="square" rtlCol="0">
            <a:spAutoFit/>
          </a:bodyPr>
          <a:lstStyle/>
          <a:p>
            <a:pPr>
              <a:buNone/>
            </a:pPr>
            <a:r>
              <a:rPr lang="fr-FR" sz="1600" dirty="0" smtClean="0"/>
              <a:t>IBS</a:t>
            </a:r>
            <a:endParaRPr lang="fr-FR" sz="1600" dirty="0"/>
          </a:p>
        </p:txBody>
      </p:sp>
      <p:sp>
        <p:nvSpPr>
          <p:cNvPr id="45" name="Double flèche horizontale 44"/>
          <p:cNvSpPr/>
          <p:nvPr/>
        </p:nvSpPr>
        <p:spPr>
          <a:xfrm>
            <a:off x="5540003" y="6021288"/>
            <a:ext cx="1224136"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6" name="ZoneTexte 45"/>
          <p:cNvSpPr txBox="1"/>
          <p:nvPr/>
        </p:nvSpPr>
        <p:spPr>
          <a:xfrm>
            <a:off x="5593168" y="5711990"/>
            <a:ext cx="1512168" cy="313932"/>
          </a:xfrm>
          <a:prstGeom prst="rect">
            <a:avLst/>
          </a:prstGeom>
          <a:noFill/>
        </p:spPr>
        <p:txBody>
          <a:bodyPr wrap="square" rtlCol="0">
            <a:spAutoFit/>
          </a:bodyPr>
          <a:lstStyle/>
          <a:p>
            <a:pPr>
              <a:buNone/>
            </a:pPr>
            <a:r>
              <a:rPr lang="fr-FR" sz="1600" dirty="0" smtClean="0"/>
              <a:t>HIAF</a:t>
            </a:r>
            <a:endParaRPr lang="fr-FR" sz="1600" dirty="0"/>
          </a:p>
        </p:txBody>
      </p:sp>
      <p:sp>
        <p:nvSpPr>
          <p:cNvPr id="40" name="Rectangle 39"/>
          <p:cNvSpPr/>
          <p:nvPr/>
        </p:nvSpPr>
        <p:spPr bwMode="auto">
          <a:xfrm>
            <a:off x="4644008" y="1700808"/>
            <a:ext cx="4176464" cy="4464496"/>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115616" y="1916832"/>
            <a:ext cx="7128792" cy="2304256"/>
          </a:xfrm>
        </p:spPr>
        <p:txBody>
          <a:bodyPr/>
          <a:lstStyle/>
          <a:p>
            <a:pPr>
              <a:lnSpc>
                <a:spcPct val="80000"/>
              </a:lnSpc>
              <a:buNone/>
            </a:pPr>
            <a:r>
              <a:rPr lang="fr-FR" sz="5400" b="1" dirty="0" smtClean="0"/>
              <a:t>PRODUCT</a:t>
            </a:r>
          </a:p>
          <a:p>
            <a:pPr>
              <a:lnSpc>
                <a:spcPct val="80000"/>
              </a:lnSpc>
              <a:buNone/>
            </a:pPr>
            <a:r>
              <a:rPr lang="fr-FR" sz="5400" b="1" dirty="0" smtClean="0"/>
              <a:t>ROAD MAP TECHNO</a:t>
            </a:r>
            <a:endParaRPr lang="fr-FR" sz="5400" dirty="0" smtClean="0"/>
          </a:p>
        </p:txBody>
      </p:sp>
      <p:sp>
        <p:nvSpPr>
          <p:cNvPr id="9" name="Espace réservé de la date 8"/>
          <p:cNvSpPr>
            <a:spLocks noGrp="1"/>
          </p:cNvSpPr>
          <p:nvPr>
            <p:ph type="dt" sz="half" idx="10"/>
          </p:nvPr>
        </p:nvSpPr>
        <p:spPr>
          <a:xfrm>
            <a:off x="467544" y="6456441"/>
            <a:ext cx="1101725" cy="166687"/>
          </a:xfrm>
        </p:spPr>
        <p:txBody>
          <a:bodyPr/>
          <a:lstStyle/>
          <a:p>
            <a:pPr>
              <a:defRPr/>
            </a:pPr>
            <a:fld id="{BD015B38-5A5A-47C9-8D5C-31753B0C18E8}" type="datetime1">
              <a:rPr lang="fr-FR" smtClean="0"/>
              <a:pPr>
                <a:defRPr/>
              </a:pPr>
              <a:t>19/03/2015</a:t>
            </a:fld>
            <a:endParaRPr lang="en-GB" dirty="0"/>
          </a:p>
        </p:txBody>
      </p:sp>
      <p:sp>
        <p:nvSpPr>
          <p:cNvPr id="13"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2"/>
          <p:cNvSpPr>
            <a:spLocks noGrp="1"/>
          </p:cNvSpPr>
          <p:nvPr>
            <p:ph type="title"/>
          </p:nvPr>
        </p:nvSpPr>
        <p:spPr/>
        <p:txBody>
          <a:bodyPr/>
          <a:lstStyle/>
          <a:p>
            <a:r>
              <a:rPr lang="en-US" dirty="0" smtClean="0"/>
              <a:t>Product segmentation</a:t>
            </a:r>
          </a:p>
        </p:txBody>
      </p:sp>
      <p:graphicFrame>
        <p:nvGraphicFramePr>
          <p:cNvPr id="4" name="Tableau 3"/>
          <p:cNvGraphicFramePr>
            <a:graphicFrameLocks noGrp="1"/>
          </p:cNvGraphicFramePr>
          <p:nvPr/>
        </p:nvGraphicFramePr>
        <p:xfrm>
          <a:off x="539552" y="1268760"/>
          <a:ext cx="8496944" cy="3672840"/>
        </p:xfrm>
        <a:graphic>
          <a:graphicData uri="http://schemas.openxmlformats.org/drawingml/2006/table">
            <a:tbl>
              <a:tblPr firstRow="1" bandRow="1">
                <a:tableStyleId>{5C22544A-7EE6-4342-B048-85BDC9FD1C3A}</a:tableStyleId>
              </a:tblPr>
              <a:tblGrid>
                <a:gridCol w="4104457"/>
                <a:gridCol w="2162925"/>
                <a:gridCol w="2229562"/>
              </a:tblGrid>
              <a:tr h="154816">
                <a:tc gridSpan="2">
                  <a:txBody>
                    <a:bodyPr/>
                    <a:lstStyle/>
                    <a:p>
                      <a:r>
                        <a:rPr lang="fr-FR" dirty="0" smtClean="0"/>
                        <a:t>Product</a:t>
                      </a:r>
                      <a:endParaRPr lang="fr-FR" dirty="0"/>
                    </a:p>
                  </a:txBody>
                  <a:tcPr/>
                </a:tc>
                <a:tc hMerge="1">
                  <a:txBody>
                    <a:bodyPr/>
                    <a:lstStyle/>
                    <a:p>
                      <a:endParaRPr lang="fr-FR" dirty="0"/>
                    </a:p>
                  </a:txBody>
                  <a:tcPr/>
                </a:tc>
                <a:tc>
                  <a:txBody>
                    <a:bodyPr/>
                    <a:lstStyle/>
                    <a:p>
                      <a:r>
                        <a:rPr lang="fr-FR" dirty="0" smtClean="0"/>
                        <a:t>Range</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Standard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Helium Liquefier </a:t>
                      </a:r>
                      <a:endParaRPr lang="fr-FR" b="0" dirty="0" smtClean="0"/>
                    </a:p>
                    <a:p>
                      <a:endParaRPr lang="fr-F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000000"/>
                          </a:solidFill>
                        </a:rPr>
                        <a:t>LHe</a:t>
                      </a: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&lt; 300 l/h</a:t>
                      </a:r>
                      <a:endParaRPr lang="fr-FR" dirty="0" smtClean="0"/>
                    </a:p>
                    <a:p>
                      <a:endParaRPr lang="fr-FR" dirty="0"/>
                    </a:p>
                  </a:txBody>
                  <a:tcPr/>
                </a:tc>
              </a:tr>
              <a:tr h="370840">
                <a:tc>
                  <a:txBody>
                    <a:bodyPr/>
                    <a:lstStyle/>
                    <a:p>
                      <a:r>
                        <a:rPr lang="en-US" b="0" dirty="0" smtClean="0">
                          <a:solidFill>
                            <a:srgbClr val="000000"/>
                          </a:solidFill>
                        </a:rPr>
                        <a:t>Standard Helium Refrigerator </a:t>
                      </a:r>
                      <a:endParaRPr lang="fr-FR" b="0" dirty="0"/>
                    </a:p>
                  </a:txBody>
                  <a:tcPr/>
                </a:tc>
                <a:tc>
                  <a:txBody>
                    <a:bodyPr/>
                    <a:lstStyle/>
                    <a:p>
                      <a:r>
                        <a:rPr lang="fr-FR" dirty="0" smtClean="0"/>
                        <a:t>HR</a:t>
                      </a:r>
                      <a:endParaRPr lang="fr-FR" dirty="0"/>
                    </a:p>
                  </a:txBody>
                  <a:tcPr/>
                </a:tc>
                <a:tc>
                  <a:txBody>
                    <a:bodyPr/>
                    <a:lstStyle/>
                    <a:p>
                      <a:r>
                        <a:rPr lang="en-US" dirty="0" smtClean="0">
                          <a:solidFill>
                            <a:srgbClr val="000000"/>
                          </a:solidFill>
                        </a:rPr>
                        <a:t>&lt; 1300 W@4.5K</a:t>
                      </a:r>
                      <a:endParaRPr lang="fr-FR" dirty="0"/>
                    </a:p>
                  </a:txBody>
                  <a:tcPr/>
                </a:tc>
              </a:tr>
              <a:tr h="370840">
                <a:tc>
                  <a:txBody>
                    <a:bodyPr/>
                    <a:lstStyle/>
                    <a:p>
                      <a:r>
                        <a:rPr lang="en-US" b="0" dirty="0" smtClean="0">
                          <a:solidFill>
                            <a:srgbClr val="000000"/>
                          </a:solidFill>
                        </a:rPr>
                        <a:t>Large Customized Helium Refrigerator </a:t>
                      </a:r>
                      <a:endParaRPr lang="fr-FR" b="0" dirty="0"/>
                    </a:p>
                  </a:txBody>
                  <a:tcPr/>
                </a:tc>
                <a:tc>
                  <a:txBody>
                    <a:bodyPr/>
                    <a:lstStyle/>
                    <a:p>
                      <a:r>
                        <a:rPr lang="en-US" dirty="0" smtClean="0">
                          <a:solidFill>
                            <a:srgbClr val="000000"/>
                          </a:solidFill>
                        </a:rPr>
                        <a:t>Large HR</a:t>
                      </a:r>
                      <a:endParaRPr lang="fr-FR"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1,5</a:t>
                      </a:r>
                      <a:r>
                        <a:rPr lang="fr-FR" dirty="0" smtClean="0">
                          <a:solidFill>
                            <a:srgbClr val="000000"/>
                          </a:solidFill>
                        </a:rPr>
                        <a:t>-</a:t>
                      </a:r>
                      <a:r>
                        <a:rPr lang="en-US" dirty="0" smtClean="0">
                          <a:solidFill>
                            <a:srgbClr val="000000"/>
                          </a:solidFill>
                        </a:rPr>
                        <a:t>25 kW @ 4.5K</a:t>
                      </a:r>
                    </a:p>
                    <a:p>
                      <a:endParaRPr lang="fr-FR" dirty="0"/>
                    </a:p>
                  </a:txBody>
                  <a:tcPr/>
                </a:tc>
              </a:tr>
              <a:tr h="370840">
                <a:tc>
                  <a:txBody>
                    <a:bodyPr/>
                    <a:lstStyle/>
                    <a:p>
                      <a:r>
                        <a:rPr lang="en-US" b="0" dirty="0" smtClean="0">
                          <a:solidFill>
                            <a:srgbClr val="000000"/>
                          </a:solidFill>
                        </a:rPr>
                        <a:t>Large Helium Liquefier </a:t>
                      </a:r>
                      <a:endParaRPr lang="fr-FR" b="0" dirty="0"/>
                    </a:p>
                  </a:txBody>
                  <a:tcPr/>
                </a:tc>
                <a:tc>
                  <a:txBody>
                    <a:bodyPr/>
                    <a:lstStyle/>
                    <a:p>
                      <a:r>
                        <a:rPr lang="en-US" dirty="0" smtClean="0">
                          <a:solidFill>
                            <a:srgbClr val="000000"/>
                          </a:solidFill>
                        </a:rPr>
                        <a:t>Large He</a:t>
                      </a:r>
                      <a:endParaRPr lang="fr-FR" dirty="0"/>
                    </a:p>
                  </a:txBody>
                  <a:tcPr/>
                </a:tc>
                <a:tc>
                  <a:txBody>
                    <a:bodyPr/>
                    <a:lstStyle/>
                    <a:p>
                      <a:r>
                        <a:rPr lang="en-US" dirty="0" smtClean="0">
                          <a:solidFill>
                            <a:srgbClr val="000000"/>
                          </a:solidFill>
                        </a:rPr>
                        <a:t>5 -20 ton/day</a:t>
                      </a:r>
                      <a:endParaRPr lang="fr-FR" dirty="0"/>
                    </a:p>
                  </a:txBody>
                  <a:tcPr/>
                </a:tc>
              </a:tr>
              <a:tr h="370840">
                <a:tc>
                  <a:txBody>
                    <a:bodyPr/>
                    <a:lstStyle/>
                    <a:p>
                      <a:r>
                        <a:rPr lang="fr-FR" b="0" dirty="0" err="1" smtClean="0">
                          <a:solidFill>
                            <a:srgbClr val="000000"/>
                          </a:solidFill>
                        </a:rPr>
                        <a:t>Hydrogen</a:t>
                      </a:r>
                      <a:r>
                        <a:rPr lang="fr-FR" b="0" dirty="0" smtClean="0">
                          <a:solidFill>
                            <a:srgbClr val="000000"/>
                          </a:solidFill>
                        </a:rPr>
                        <a:t> </a:t>
                      </a:r>
                      <a:r>
                        <a:rPr lang="fr-FR" b="0" dirty="0" err="1" smtClean="0">
                          <a:solidFill>
                            <a:srgbClr val="000000"/>
                          </a:solidFill>
                        </a:rPr>
                        <a:t>Liquefier</a:t>
                      </a:r>
                      <a:endParaRPr lang="fr-FR" b="0" dirty="0"/>
                    </a:p>
                  </a:txBody>
                  <a:tcPr/>
                </a:tc>
                <a:tc>
                  <a:txBody>
                    <a:bodyPr/>
                    <a:lstStyle/>
                    <a:p>
                      <a:r>
                        <a:rPr lang="fr-FR" dirty="0" smtClean="0">
                          <a:solidFill>
                            <a:srgbClr val="000000"/>
                          </a:solidFill>
                        </a:rPr>
                        <a:t>LH2</a:t>
                      </a:r>
                      <a:endParaRPr lang="fr-FR" dirty="0"/>
                    </a:p>
                  </a:txBody>
                  <a:tcPr/>
                </a:tc>
                <a:tc>
                  <a:txBody>
                    <a:bodyPr/>
                    <a:lstStyle/>
                    <a:p>
                      <a:r>
                        <a:rPr lang="fr-FR" dirty="0" smtClean="0">
                          <a:solidFill>
                            <a:srgbClr val="000000"/>
                          </a:solidFill>
                        </a:rPr>
                        <a:t>600 – 3000 l/h</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solidFill>
                            <a:srgbClr val="000000"/>
                          </a:solidFill>
                        </a:rPr>
                        <a:t>Nitrogen</a:t>
                      </a:r>
                      <a:r>
                        <a:rPr lang="fr-FR" dirty="0" smtClean="0">
                          <a:solidFill>
                            <a:srgbClr val="000000"/>
                          </a:solidFill>
                        </a:rPr>
                        <a:t> </a:t>
                      </a:r>
                      <a:r>
                        <a:rPr lang="fr-FR" dirty="0" err="1" smtClean="0">
                          <a:solidFill>
                            <a:srgbClr val="000000"/>
                          </a:solidFill>
                        </a:rPr>
                        <a:t>Liquefier</a:t>
                      </a:r>
                      <a:r>
                        <a:rPr lang="fr-FR" dirty="0" smtClean="0">
                          <a:solidFill>
                            <a:srgbClr val="000000"/>
                          </a:solidFill>
                        </a:rPr>
                        <a:t>, </a:t>
                      </a:r>
                      <a:r>
                        <a:rPr lang="fr-FR" dirty="0" err="1" smtClean="0">
                          <a:solidFill>
                            <a:srgbClr val="000000"/>
                          </a:solidFill>
                        </a:rPr>
                        <a:t>Neon</a:t>
                      </a:r>
                      <a:r>
                        <a:rPr lang="fr-FR" dirty="0" smtClean="0">
                          <a:solidFill>
                            <a:srgbClr val="000000"/>
                          </a:solidFill>
                        </a:rPr>
                        <a:t> </a:t>
                      </a:r>
                      <a:r>
                        <a:rPr lang="fr-FR" dirty="0" err="1" smtClean="0">
                          <a:solidFill>
                            <a:srgbClr val="000000"/>
                          </a:solidFill>
                        </a:rPr>
                        <a:t>purifer</a:t>
                      </a:r>
                      <a:r>
                        <a:rPr lang="fr-FR" dirty="0" smtClean="0">
                          <a:solidFill>
                            <a:srgbClr val="000000"/>
                          </a:solidFill>
                        </a:rPr>
                        <a:t>…</a:t>
                      </a:r>
                      <a:endParaRPr lang="fr-FR" dirty="0" smtClean="0"/>
                    </a:p>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5" name="Rectangle 4"/>
          <p:cNvSpPr/>
          <p:nvPr/>
        </p:nvSpPr>
        <p:spPr bwMode="auto">
          <a:xfrm>
            <a:off x="539552" y="2924944"/>
            <a:ext cx="8478324" cy="1008112"/>
          </a:xfrm>
          <a:prstGeom prst="rect">
            <a:avLst/>
          </a:prstGeom>
          <a:noFill/>
          <a:ln w="317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908720"/>
            <a:ext cx="8604448" cy="4672048"/>
          </a:xfrm>
          <a:prstGeom prst="rect">
            <a:avLst/>
          </a:prstGeom>
          <a:noFill/>
          <a:ln w="9525">
            <a:noFill/>
            <a:miter lim="800000"/>
            <a:headEnd/>
            <a:tailEnd/>
          </a:ln>
        </p:spPr>
        <p:txBody>
          <a:bodyPr wrap="square">
            <a:spAutoFit/>
          </a:bodyPr>
          <a:lstStyle/>
          <a:p>
            <a:r>
              <a:rPr lang="en-US" sz="3200" dirty="0" smtClean="0"/>
              <a:t> Customer needs in 2025 ?</a:t>
            </a:r>
          </a:p>
          <a:p>
            <a:endParaRPr lang="en-US" sz="3200" dirty="0" smtClean="0"/>
          </a:p>
          <a:p>
            <a:r>
              <a:rPr lang="en-US" sz="3200" dirty="0" smtClean="0"/>
              <a:t> Competition survey</a:t>
            </a:r>
          </a:p>
          <a:p>
            <a:endParaRPr lang="en-US" sz="3200" dirty="0" smtClean="0"/>
          </a:p>
          <a:p>
            <a:r>
              <a:rPr lang="en-US" sz="3200" dirty="0" smtClean="0"/>
              <a:t> Ways to differentiate our Product from Competitors ? </a:t>
            </a:r>
          </a:p>
          <a:p>
            <a:endParaRPr lang="en-US" sz="3200" dirty="0" smtClean="0"/>
          </a:p>
          <a:p>
            <a:r>
              <a:rPr lang="en-US" sz="3200" dirty="0" smtClean="0"/>
              <a:t> Critical suppliers road map &amp; interactions with our solutions ?</a:t>
            </a:r>
            <a:endParaRPr lang="en-US" sz="32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1" y="604921"/>
          <a:ext cx="9144002" cy="6305458"/>
        </p:xfrm>
        <a:graphic>
          <a:graphicData uri="http://schemas.openxmlformats.org/drawingml/2006/table">
            <a:tbl>
              <a:tblPr bandRow="1" bandCol="1">
                <a:tableStyleId>{85BE263C-DBD7-4A20-BB59-AAB30ACAA65A}</a:tableStyleId>
              </a:tblPr>
              <a:tblGrid>
                <a:gridCol w="2446545"/>
                <a:gridCol w="5505395"/>
                <a:gridCol w="1192062"/>
              </a:tblGrid>
              <a:tr h="76046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What is at stakes ?</a:t>
                      </a:r>
                      <a:endParaRPr lang="fr-FR" sz="1600" b="0" dirty="0"/>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Introduction to the </a:t>
                      </a:r>
                      <a:r>
                        <a:rPr lang="fr-FR" sz="1600" dirty="0" err="1" smtClean="0"/>
                        <a:t>project</a:t>
                      </a:r>
                      <a:endParaRPr lang="fr-FR" sz="1600" b="0" dirty="0" smtClean="0"/>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N.</a:t>
                      </a:r>
                      <a:r>
                        <a:rPr lang="fr-FR" sz="1600" baseline="0" dirty="0" smtClean="0"/>
                        <a:t> Blanchard</a:t>
                      </a:r>
                      <a:endParaRPr lang="fr-FR" sz="1600" b="0" dirty="0" smtClean="0"/>
                    </a:p>
                  </a:txBody>
                  <a:tcPr marL="0" marR="0" marT="0" marB="0" anchor="ctr"/>
                </a:tc>
              </a:tr>
              <a:tr h="95002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err="1" smtClean="0"/>
                        <a:t>Market</a:t>
                      </a:r>
                      <a:endParaRPr lang="fr-FR"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&amp; </a:t>
                      </a:r>
                      <a:r>
                        <a:rPr lang="fr-FR" sz="1600" dirty="0" err="1" smtClean="0"/>
                        <a:t>Opportunities</a:t>
                      </a:r>
                      <a:endParaRPr lang="fr-FR" sz="1600" dirty="0" smtClean="0"/>
                    </a:p>
                    <a:p>
                      <a:pPr lvl="1"/>
                      <a:endParaRPr lang="fr-FR" sz="1600" b="0" dirty="0"/>
                    </a:p>
                  </a:txBody>
                  <a:tcPr marL="0" marR="0" marT="0" marB="0" anchor="ctr">
                    <a:solidFill>
                      <a:schemeClr val="bg1">
                        <a:lumMod val="20000"/>
                        <a:lumOff val="80000"/>
                      </a:schemeClr>
                    </a:solidFill>
                  </a:tcPr>
                </a:tc>
                <a:tc>
                  <a:txBody>
                    <a:bodyPr/>
                    <a:lstStyle/>
                    <a:p>
                      <a:pPr lvl="0"/>
                      <a:r>
                        <a:rPr lang="fr-FR" sz="1600" dirty="0" smtClean="0"/>
                        <a:t>Our </a:t>
                      </a:r>
                      <a:r>
                        <a:rPr lang="fr-FR" sz="1600" dirty="0" err="1" smtClean="0"/>
                        <a:t>customers</a:t>
                      </a:r>
                      <a:endParaRPr lang="fr-FR" sz="1600" dirty="0" smtClean="0"/>
                    </a:p>
                    <a:p>
                      <a:pPr lvl="0"/>
                      <a:r>
                        <a:rPr lang="fr-FR" sz="1600" dirty="0" err="1" smtClean="0"/>
                        <a:t>Market</a:t>
                      </a:r>
                      <a:r>
                        <a:rPr lang="fr-FR" sz="1600" dirty="0" smtClean="0"/>
                        <a:t> size, Business perspectives</a:t>
                      </a:r>
                    </a:p>
                    <a:p>
                      <a:pPr lvl="0"/>
                      <a:r>
                        <a:rPr lang="fr-FR" sz="1600" dirty="0" err="1" smtClean="0"/>
                        <a:t>Competition</a:t>
                      </a:r>
                      <a:endParaRPr lang="fr-FR" sz="1600" dirty="0" smtClean="0"/>
                    </a:p>
                    <a:p>
                      <a:pPr lvl="0"/>
                      <a:r>
                        <a:rPr lang="fr-FR" sz="1600" dirty="0" err="1" smtClean="0"/>
                        <a:t>Customers</a:t>
                      </a:r>
                      <a:r>
                        <a:rPr lang="fr-FR" sz="1600" dirty="0" smtClean="0"/>
                        <a:t> </a:t>
                      </a:r>
                      <a:r>
                        <a:rPr lang="fr-FR" sz="1600" dirty="0" err="1" smtClean="0"/>
                        <a:t>selection</a:t>
                      </a:r>
                      <a:r>
                        <a:rPr lang="fr-FR" sz="1600" dirty="0" smtClean="0"/>
                        <a:t> </a:t>
                      </a:r>
                      <a:r>
                        <a:rPr lang="fr-FR" sz="1600" dirty="0" err="1" smtClean="0"/>
                        <a:t>criteria</a:t>
                      </a:r>
                      <a:endParaRPr lang="fr-FR" sz="1600" b="0" dirty="0"/>
                    </a:p>
                  </a:txBody>
                  <a:tcPr marL="0" marR="0" marT="0" marB="0" anchor="ctr">
                    <a:solidFill>
                      <a:schemeClr val="bg1">
                        <a:lumMod val="20000"/>
                        <a:lumOff val="80000"/>
                      </a:schemeClr>
                    </a:solidFill>
                  </a:tcPr>
                </a:tc>
                <a:tc>
                  <a:txBody>
                    <a:bodyPr/>
                    <a:lstStyle/>
                    <a:p>
                      <a:pPr lvl="0" algn="l"/>
                      <a:r>
                        <a:rPr lang="fr-FR" sz="1600" dirty="0" smtClean="0"/>
                        <a:t>P. Dauguet</a:t>
                      </a:r>
                      <a:endParaRPr lang="fr-FR" sz="1600" b="0" dirty="0"/>
                    </a:p>
                  </a:txBody>
                  <a:tcPr marL="0" marR="0" marT="0" marB="0" anchor="ctr">
                    <a:solidFill>
                      <a:schemeClr val="bg1">
                        <a:lumMod val="20000"/>
                        <a:lumOff val="80000"/>
                      </a:schemeClr>
                    </a:solidFill>
                  </a:tcPr>
                </a:tc>
              </a:tr>
              <a:tr h="475014">
                <a:tc rowSpan="3">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Product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&amp;</a:t>
                      </a:r>
                      <a:r>
                        <a:rPr lang="fr-FR" sz="1600" baseline="0" dirty="0" smtClean="0"/>
                        <a:t> </a:t>
                      </a:r>
                      <a:r>
                        <a:rPr lang="fr-FR" sz="1600" dirty="0" smtClean="0"/>
                        <a:t>Solutions</a:t>
                      </a:r>
                    </a:p>
                    <a:p>
                      <a:pPr lvl="1"/>
                      <a:endParaRPr lang="fr-FR" sz="1600" b="0" dirty="0"/>
                    </a:p>
                  </a:txBody>
                  <a:tcPr marL="0" marR="0" marT="0" marB="0" anchor="ctr">
                    <a:solidFill>
                      <a:schemeClr val="accent1">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Competition survey &amp; Technology road map</a:t>
                      </a:r>
                      <a:endParaRPr lang="fr-FR" sz="1600" dirty="0" smtClean="0"/>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JM. Bernhardt</a:t>
                      </a:r>
                      <a:endParaRPr lang="fr-FR" sz="1600" b="0" dirty="0" smtClean="0"/>
                    </a:p>
                  </a:txBody>
                  <a:tcPr marL="0" marR="0" marT="0" marB="0" anchor="ctr">
                    <a:solidFill>
                      <a:schemeClr val="accent1">
                        <a:lumMod val="20000"/>
                        <a:lumOff val="80000"/>
                      </a:schemeClr>
                    </a:solidFill>
                  </a:tcPr>
                </a:tc>
              </a:tr>
              <a:tr h="475014">
                <a:tc vMerge="1">
                  <a:txBody>
                    <a:bodyPr/>
                    <a:lstStyle/>
                    <a:p>
                      <a:endParaRPr lang="fr-FR" sz="1600" b="0" dirty="0"/>
                    </a:p>
                  </a:txBody>
                  <a:tcPr marL="0" marR="0" marT="0" marB="0" anchor="ctr">
                    <a:solidFill>
                      <a:schemeClr val="accent1">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Large He plants types</a:t>
                      </a:r>
                      <a:endParaRPr lang="fr-FR" sz="1600" b="0" dirty="0"/>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V. </a:t>
                      </a:r>
                      <a:r>
                        <a:rPr lang="fr-FR" sz="1600" dirty="0" err="1" smtClean="0"/>
                        <a:t>Héloin</a:t>
                      </a:r>
                      <a:endParaRPr lang="fr-FR" sz="1600" b="0" dirty="0"/>
                    </a:p>
                  </a:txBody>
                  <a:tcPr marL="0" marR="0" marT="0" marB="0" anchor="ctr">
                    <a:solidFill>
                      <a:schemeClr val="accent1">
                        <a:lumMod val="20000"/>
                        <a:lumOff val="80000"/>
                      </a:schemeClr>
                    </a:solidFill>
                  </a:tcPr>
                </a:tc>
              </a:tr>
              <a:tr h="1187534">
                <a:tc vMerge="1">
                  <a:txBody>
                    <a:bodyPr/>
                    <a:lstStyle/>
                    <a:p>
                      <a:endParaRPr lang="fr-FR" sz="1600" b="0" dirty="0"/>
                    </a:p>
                  </a:txBody>
                  <a:tcPr marL="0" marR="0" marT="0" marB="0" anchor="ctr">
                    <a:solidFill>
                      <a:schemeClr val="accent1">
                        <a:lumMod val="20000"/>
                        <a:lumOff val="80000"/>
                      </a:schemeClr>
                    </a:solidFill>
                  </a:tcPr>
                </a:tc>
                <a:tc>
                  <a:txBody>
                    <a:bodyPr/>
                    <a:lstStyle/>
                    <a:p>
                      <a:pPr lvl="0"/>
                      <a:r>
                        <a:rPr lang="fr-FR" sz="1600" dirty="0" smtClean="0"/>
                        <a:t>Solutions to business perspectives</a:t>
                      </a:r>
                    </a:p>
                    <a:p>
                      <a:pPr lvl="1"/>
                      <a:r>
                        <a:rPr lang="fr-FR" sz="1600" dirty="0" err="1" smtClean="0"/>
                        <a:t>Functionnal</a:t>
                      </a:r>
                      <a:r>
                        <a:rPr lang="fr-FR" sz="1600" dirty="0" smtClean="0"/>
                        <a:t> </a:t>
                      </a:r>
                      <a:r>
                        <a:rPr lang="fr-FR" sz="1600" dirty="0" err="1" smtClean="0"/>
                        <a:t>needs</a:t>
                      </a:r>
                      <a:endParaRPr lang="fr-FR" sz="1600" dirty="0" smtClean="0"/>
                    </a:p>
                    <a:p>
                      <a:pPr lvl="1"/>
                      <a:r>
                        <a:rPr lang="fr-FR" sz="1600" dirty="0" smtClean="0"/>
                        <a:t>Scope</a:t>
                      </a:r>
                    </a:p>
                    <a:p>
                      <a:pPr lvl="1"/>
                      <a:r>
                        <a:rPr lang="fr-FR" sz="1600" dirty="0" smtClean="0"/>
                        <a:t>Size and main </a:t>
                      </a:r>
                      <a:r>
                        <a:rPr lang="fr-FR" sz="1600" dirty="0" err="1" smtClean="0"/>
                        <a:t>features</a:t>
                      </a:r>
                      <a:endParaRPr lang="fr-FR" sz="1600" dirty="0" smtClean="0"/>
                    </a:p>
                    <a:p>
                      <a:endParaRPr lang="fr-FR" sz="1600" b="0" dirty="0"/>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V. </a:t>
                      </a:r>
                      <a:r>
                        <a:rPr lang="fr-FR" sz="1600" dirty="0" err="1" smtClean="0"/>
                        <a:t>Héloin</a:t>
                      </a:r>
                      <a:endParaRPr lang="fr-FR" sz="1600" b="0" dirty="0"/>
                    </a:p>
                  </a:txBody>
                  <a:tcPr marL="0" marR="0" marT="0" marB="0" anchor="ctr">
                    <a:solidFill>
                      <a:schemeClr val="accent1">
                        <a:lumMod val="20000"/>
                        <a:lumOff val="80000"/>
                      </a:schemeClr>
                    </a:solidFill>
                  </a:tcPr>
                </a:tc>
              </a:tr>
              <a:tr h="475014">
                <a:tc rowSpan="4">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Project</a:t>
                      </a:r>
                    </a:p>
                    <a:p>
                      <a:pPr lvl="1"/>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Main objectives : CAPEX, OPEX, </a:t>
                      </a:r>
                      <a:r>
                        <a:rPr lang="fr-FR" sz="1600" dirty="0" err="1" smtClean="0"/>
                        <a:t>Lead</a:t>
                      </a:r>
                      <a:r>
                        <a:rPr lang="fr-FR" sz="1600" dirty="0" smtClean="0"/>
                        <a:t> time</a:t>
                      </a:r>
                      <a:endParaRPr lang="fr-FR" sz="1600" b="0" dirty="0"/>
                    </a:p>
                  </a:txBody>
                  <a:tcPr marL="0" marR="0" marT="0" marB="0" anchor="ctr"/>
                </a:tc>
                <a:tc rowSpan="4">
                  <a:txBody>
                    <a:bodyPr/>
                    <a:lstStyle/>
                    <a:p>
                      <a:r>
                        <a:rPr lang="fr-FR" sz="1600" dirty="0" smtClean="0"/>
                        <a:t>P. Roux</a:t>
                      </a:r>
                      <a:endParaRPr lang="fr-FR" sz="1600" b="0" dirty="0"/>
                    </a:p>
                  </a:txBody>
                  <a:tcPr marL="0" marR="0" marT="0" marB="0" anchor="ctr"/>
                </a:tc>
              </a:tr>
              <a:tr h="475014">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Baseline : scope and </a:t>
                      </a:r>
                      <a:r>
                        <a:rPr lang="fr-FR" sz="1600" dirty="0" err="1" smtClean="0"/>
                        <a:t>cost</a:t>
                      </a:r>
                      <a:r>
                        <a:rPr lang="fr-FR" sz="1600" dirty="0" smtClean="0"/>
                        <a:t> breakdown</a:t>
                      </a:r>
                      <a:endParaRPr lang="fr-FR" sz="1600" b="0" dirty="0"/>
                    </a:p>
                  </a:txBody>
                  <a:tcPr marL="0" marR="0" marT="0" marB="0" anchor="ctr"/>
                </a:tc>
                <a:tc vMerge="1">
                  <a:txBody>
                    <a:bodyPr/>
                    <a:lstStyle/>
                    <a:p>
                      <a:endParaRPr lang="fr-FR" b="0" dirty="0"/>
                    </a:p>
                  </a:txBody>
                  <a:tcPr marL="0" marR="0" marT="0" marB="0"/>
                </a:tc>
              </a:tr>
              <a:tr h="475014">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Organisation &amp; </a:t>
                      </a:r>
                      <a:r>
                        <a:rPr lang="fr-FR" sz="1600" dirty="0" err="1" smtClean="0"/>
                        <a:t>Governance</a:t>
                      </a:r>
                      <a:endParaRPr lang="fr-FR" sz="1600" b="0" dirty="0"/>
                    </a:p>
                  </a:txBody>
                  <a:tcPr marL="0" marR="0" marT="0" marB="0" anchor="ctr"/>
                </a:tc>
                <a:tc vMerge="1">
                  <a:txBody>
                    <a:bodyPr/>
                    <a:lstStyle/>
                    <a:p>
                      <a:endParaRPr lang="fr-FR" b="0" dirty="0"/>
                    </a:p>
                  </a:txBody>
                  <a:tcPr marL="0" marR="0" marT="0" marB="0"/>
                </a:tc>
              </a:tr>
              <a:tr h="475014">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t>Planning &amp; </a:t>
                      </a:r>
                      <a:r>
                        <a:rPr lang="fr-FR" sz="1600" dirty="0" err="1" smtClean="0"/>
                        <a:t>Resources</a:t>
                      </a:r>
                      <a:endParaRPr lang="fr-FR" sz="1600" b="0" dirty="0"/>
                    </a:p>
                  </a:txBody>
                  <a:tcPr marL="0" marR="0" marT="0" marB="0" anchor="ctr"/>
                </a:tc>
                <a:tc vMerge="1">
                  <a:txBody>
                    <a:bodyPr/>
                    <a:lstStyle/>
                    <a:p>
                      <a:endParaRPr lang="fr-FR" b="0" dirty="0"/>
                    </a:p>
                  </a:txBody>
                  <a:tcPr marL="0" marR="0" marT="0" marB="0"/>
                </a:tc>
              </a:tr>
              <a:tr h="475014">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fr-FR" sz="1600" dirty="0" smtClean="0"/>
                        <a:t>DTC</a:t>
                      </a:r>
                    </a:p>
                    <a:p>
                      <a:pPr lvl="1"/>
                      <a:endParaRPr lang="fr-FR" sz="1600" b="0" dirty="0"/>
                    </a:p>
                  </a:txBody>
                  <a:tcPr marL="0" marR="0" marT="0" marB="0" anchor="ctr">
                    <a:solidFill>
                      <a:schemeClr val="accent2">
                        <a:lumMod val="20000"/>
                        <a:lumOff val="80000"/>
                      </a:schemeClr>
                    </a:solidFill>
                  </a:tcPr>
                </a:tc>
                <a:tc>
                  <a:txBody>
                    <a:bodyPr/>
                    <a:lstStyle/>
                    <a:p>
                      <a:r>
                        <a:rPr lang="fr-FR" sz="1600" dirty="0" err="1" smtClean="0"/>
                        <a:t>Methodology</a:t>
                      </a:r>
                      <a:endParaRPr lang="fr-FR" sz="1600" b="0" dirty="0"/>
                    </a:p>
                  </a:txBody>
                  <a:tcPr marL="0" marR="0" marT="0" marB="0" anchor="ctr">
                    <a:solidFill>
                      <a:schemeClr val="accent2">
                        <a:lumMod val="20000"/>
                        <a:lumOff val="80000"/>
                      </a:schemeClr>
                    </a:solidFill>
                  </a:tcPr>
                </a:tc>
                <a:tc>
                  <a:txBody>
                    <a:bodyPr/>
                    <a:lstStyle/>
                    <a:p>
                      <a:r>
                        <a:rPr lang="fr-FR" sz="1600" dirty="0" smtClean="0"/>
                        <a:t>C. Koffi</a:t>
                      </a:r>
                      <a:endParaRPr lang="fr-FR" sz="1600" b="0" dirty="0"/>
                    </a:p>
                  </a:txBody>
                  <a:tcPr marL="0" marR="0" marT="0" marB="0" anchor="ctr">
                    <a:solidFill>
                      <a:schemeClr val="accent2">
                        <a:lumMod val="20000"/>
                        <a:lumOff val="80000"/>
                      </a:schemeClr>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836712"/>
            <a:ext cx="8424936" cy="5453801"/>
          </a:xfrm>
          <a:prstGeom prst="rect">
            <a:avLst/>
          </a:prstGeom>
          <a:noFill/>
          <a:ln w="9525">
            <a:noFill/>
            <a:miter lim="800000"/>
            <a:headEnd/>
            <a:tailEnd/>
          </a:ln>
        </p:spPr>
        <p:txBody>
          <a:bodyPr wrap="square">
            <a:spAutoFit/>
          </a:bodyPr>
          <a:lstStyle/>
          <a:p>
            <a:r>
              <a:rPr lang="en-US" sz="1800" dirty="0" smtClean="0"/>
              <a:t> Low CAPEX plants</a:t>
            </a:r>
          </a:p>
          <a:p>
            <a:endParaRPr lang="en-US" sz="1800" dirty="0" smtClean="0"/>
          </a:p>
          <a:p>
            <a:r>
              <a:rPr lang="en-US" sz="1800" dirty="0" smtClean="0"/>
              <a:t> Flexible process load, transient modes</a:t>
            </a:r>
          </a:p>
          <a:p>
            <a:endParaRPr lang="en-US" sz="1800" dirty="0" smtClean="0"/>
          </a:p>
          <a:p>
            <a:r>
              <a:rPr lang="en-US" sz="1800" dirty="0" smtClean="0"/>
              <a:t>Very large plants</a:t>
            </a:r>
          </a:p>
          <a:p>
            <a:pPr lvl="1">
              <a:buFont typeface="Wingdings" pitchFamily="2" charset="2"/>
              <a:buChar char="Ø"/>
            </a:pPr>
            <a:r>
              <a:rPr lang="en-US" sz="1800" dirty="0" smtClean="0"/>
              <a:t> From 25kW (</a:t>
            </a:r>
            <a:r>
              <a:rPr lang="en-US" sz="1800" dirty="0" err="1" smtClean="0"/>
              <a:t>Iter</a:t>
            </a:r>
            <a:r>
              <a:rPr lang="en-US" sz="1800" dirty="0" smtClean="0"/>
              <a:t> 3x25 kW) to more than 40 kW ?</a:t>
            </a:r>
          </a:p>
          <a:p>
            <a:endParaRPr lang="en-US" sz="1800" dirty="0" smtClean="0"/>
          </a:p>
          <a:p>
            <a:r>
              <a:rPr lang="en-US" sz="1800" dirty="0" smtClean="0"/>
              <a:t> Electrical consumption</a:t>
            </a:r>
          </a:p>
          <a:p>
            <a:pPr lvl="1">
              <a:buFont typeface="Wingdings" pitchFamily="2" charset="2"/>
              <a:buChar char="Ø"/>
            </a:pPr>
            <a:r>
              <a:rPr lang="en-US" sz="1800" dirty="0" smtClean="0"/>
              <a:t> Increasing price included over the plant’s lifetime</a:t>
            </a:r>
          </a:p>
          <a:p>
            <a:pPr lvl="1">
              <a:buFont typeface="Wingdings" pitchFamily="2" charset="2"/>
              <a:buChar char="Ø"/>
            </a:pPr>
            <a:r>
              <a:rPr lang="en-US" sz="1800" dirty="0" smtClean="0"/>
              <a:t> From 250 down to &lt; 175 W/W</a:t>
            </a:r>
          </a:p>
          <a:p>
            <a:pPr lvl="1">
              <a:buNone/>
            </a:pPr>
            <a:r>
              <a:rPr lang="en-US" sz="1600" dirty="0" smtClean="0"/>
              <a:t>(electrical consumption / refrigeration power @4K)</a:t>
            </a:r>
          </a:p>
          <a:p>
            <a:pPr lvl="1">
              <a:buNone/>
            </a:pPr>
            <a:endParaRPr lang="en-US" sz="1600" dirty="0" smtClean="0"/>
          </a:p>
          <a:p>
            <a:r>
              <a:rPr lang="en-US" sz="1800" dirty="0" smtClean="0"/>
              <a:t> Operational / maintenance costs</a:t>
            </a:r>
          </a:p>
          <a:p>
            <a:pPr marL="457200" lvl="2">
              <a:buFont typeface="Wingdings" pitchFamily="2" charset="2"/>
              <a:buChar char="Ø"/>
            </a:pPr>
            <a:r>
              <a:rPr lang="en-US" sz="1800" dirty="0" smtClean="0"/>
              <a:t> Total cost of ownership included over the plant’s lifetime</a:t>
            </a:r>
          </a:p>
          <a:p>
            <a:pPr marL="457200" lvl="2">
              <a:buFont typeface="Wingdings" pitchFamily="2" charset="2"/>
              <a:buChar char="Ø"/>
            </a:pPr>
            <a:r>
              <a:rPr lang="en-US" sz="1800" dirty="0" smtClean="0"/>
              <a:t> Service</a:t>
            </a:r>
          </a:p>
          <a:p>
            <a:pPr marL="457200" lvl="2">
              <a:buFont typeface="Wingdings" pitchFamily="2" charset="2"/>
              <a:buChar char="Ø"/>
            </a:pPr>
            <a:endParaRPr lang="en-US" sz="1800" dirty="0" smtClean="0"/>
          </a:p>
          <a:p>
            <a:pPr marL="0" lvl="1"/>
            <a:r>
              <a:rPr lang="en-US" sz="1800" dirty="0" smtClean="0"/>
              <a:t> Provide heat recovery</a:t>
            </a:r>
            <a:endParaRPr lang="en-US" sz="1600" dirty="0" smtClean="0"/>
          </a:p>
          <a:p>
            <a:pPr lvl="1">
              <a:buNone/>
            </a:pPr>
            <a:endParaRPr lang="en-US" sz="1800" dirty="0"/>
          </a:p>
        </p:txBody>
      </p:sp>
      <p:sp>
        <p:nvSpPr>
          <p:cNvPr id="3" name="Titre 2"/>
          <p:cNvSpPr>
            <a:spLocks noGrp="1"/>
          </p:cNvSpPr>
          <p:nvPr>
            <p:ph type="title"/>
          </p:nvPr>
        </p:nvSpPr>
        <p:spPr>
          <a:xfrm>
            <a:off x="533400" y="231775"/>
            <a:ext cx="7319963" cy="604937"/>
          </a:xfrm>
        </p:spPr>
        <p:txBody>
          <a:bodyPr/>
          <a:lstStyle/>
          <a:p>
            <a:r>
              <a:rPr lang="en-US" dirty="0" smtClean="0"/>
              <a:t>Customer needs in 2025</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1052736"/>
            <a:ext cx="8604448" cy="5164491"/>
          </a:xfrm>
          <a:prstGeom prst="rect">
            <a:avLst/>
          </a:prstGeom>
          <a:noFill/>
          <a:ln w="9525">
            <a:noFill/>
            <a:miter lim="800000"/>
            <a:headEnd/>
            <a:tailEnd/>
          </a:ln>
        </p:spPr>
        <p:txBody>
          <a:bodyPr wrap="square">
            <a:spAutoFit/>
          </a:bodyPr>
          <a:lstStyle/>
          <a:p>
            <a:r>
              <a:rPr lang="en-US" dirty="0" smtClean="0"/>
              <a:t> Low cost plants (Chinese competitors)</a:t>
            </a:r>
          </a:p>
          <a:p>
            <a:endParaRPr lang="en-US" dirty="0" smtClean="0"/>
          </a:p>
          <a:p>
            <a:r>
              <a:rPr lang="en-US" dirty="0" smtClean="0"/>
              <a:t> Large cryogenic compressors</a:t>
            </a:r>
          </a:p>
          <a:p>
            <a:endParaRPr lang="en-US" dirty="0" smtClean="0"/>
          </a:p>
          <a:p>
            <a:r>
              <a:rPr lang="en-US" dirty="0" smtClean="0"/>
              <a:t>Larger </a:t>
            </a:r>
            <a:r>
              <a:rPr lang="en-US" smtClean="0"/>
              <a:t>cryogenic turbines </a:t>
            </a:r>
          </a:p>
          <a:p>
            <a:endParaRPr lang="en-US" dirty="0" smtClean="0"/>
          </a:p>
          <a:p>
            <a:r>
              <a:rPr lang="en-US" dirty="0" smtClean="0"/>
              <a:t> (Hydrogen turbines)</a:t>
            </a:r>
          </a:p>
          <a:p>
            <a:endParaRPr lang="en-US" dirty="0" smtClean="0"/>
          </a:p>
          <a:p>
            <a:r>
              <a:rPr lang="en-US" dirty="0" smtClean="0"/>
              <a:t>…</a:t>
            </a:r>
          </a:p>
          <a:p>
            <a:endParaRPr lang="en-US" dirty="0" smtClean="0"/>
          </a:p>
          <a:p>
            <a:pPr lvl="1">
              <a:buNone/>
            </a:pPr>
            <a:endParaRPr lang="en-US" sz="2000" dirty="0" smtClean="0"/>
          </a:p>
          <a:p>
            <a:pPr lvl="1">
              <a:buNone/>
            </a:pPr>
            <a:endParaRPr lang="en-US" sz="2000" dirty="0" smtClean="0"/>
          </a:p>
          <a:p>
            <a:pPr lvl="1">
              <a:buNone/>
            </a:pPr>
            <a:endParaRPr lang="en-US" dirty="0"/>
          </a:p>
        </p:txBody>
      </p:sp>
      <p:sp>
        <p:nvSpPr>
          <p:cNvPr id="3" name="Titre 2"/>
          <p:cNvSpPr>
            <a:spLocks noGrp="1"/>
          </p:cNvSpPr>
          <p:nvPr>
            <p:ph type="title"/>
          </p:nvPr>
        </p:nvSpPr>
        <p:spPr>
          <a:xfrm>
            <a:off x="533400" y="231775"/>
            <a:ext cx="7319963" cy="604937"/>
          </a:xfrm>
        </p:spPr>
        <p:txBody>
          <a:bodyPr/>
          <a:lstStyle/>
          <a:p>
            <a:r>
              <a:rPr lang="en-US" dirty="0" smtClean="0"/>
              <a:t>Competition survey</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1052736"/>
            <a:ext cx="8784976" cy="5226046"/>
          </a:xfrm>
          <a:prstGeom prst="rect">
            <a:avLst/>
          </a:prstGeom>
          <a:noFill/>
          <a:ln w="9525">
            <a:noFill/>
            <a:miter lim="800000"/>
            <a:headEnd/>
            <a:tailEnd/>
          </a:ln>
        </p:spPr>
        <p:txBody>
          <a:bodyPr wrap="square">
            <a:spAutoFit/>
          </a:bodyPr>
          <a:lstStyle/>
          <a:p>
            <a:r>
              <a:rPr lang="en-US" dirty="0" smtClean="0"/>
              <a:t> Cycle compression :</a:t>
            </a:r>
          </a:p>
          <a:p>
            <a:pPr lvl="1">
              <a:buFont typeface="Wingdings" pitchFamily="2" charset="2"/>
              <a:buChar char="Ø"/>
            </a:pPr>
            <a:r>
              <a:rPr lang="en-US" dirty="0" smtClean="0"/>
              <a:t> Oil flooded screw </a:t>
            </a:r>
            <a:r>
              <a:rPr lang="en-US" dirty="0" smtClean="0">
                <a:sym typeface="Wingdings" pitchFamily="2" charset="2"/>
              </a:rPr>
              <a:t> centrifugal compressors + power recovery</a:t>
            </a:r>
          </a:p>
          <a:p>
            <a:pPr lvl="1"/>
            <a:endParaRPr lang="en-US" dirty="0" smtClean="0"/>
          </a:p>
          <a:p>
            <a:r>
              <a:rPr lang="en-US" dirty="0" smtClean="0"/>
              <a:t> Cryogenic expanders :</a:t>
            </a:r>
          </a:p>
          <a:p>
            <a:pPr lvl="1">
              <a:buFont typeface="Wingdings" pitchFamily="2" charset="2"/>
              <a:buChar char="Ø"/>
            </a:pPr>
            <a:r>
              <a:rPr lang="en-US" dirty="0" smtClean="0"/>
              <a:t>16-25 bar </a:t>
            </a:r>
            <a:r>
              <a:rPr lang="en-US" dirty="0" smtClean="0">
                <a:sym typeface="Wingdings" pitchFamily="2" charset="2"/>
              </a:rPr>
              <a:t> 8-12 bar cycles</a:t>
            </a:r>
          </a:p>
          <a:p>
            <a:pPr lvl="1">
              <a:buFont typeface="Wingdings" pitchFamily="2" charset="2"/>
              <a:buChar char="Ø"/>
            </a:pPr>
            <a:r>
              <a:rPr lang="en-US" dirty="0" smtClean="0">
                <a:sym typeface="Wingdings" pitchFamily="2" charset="2"/>
              </a:rPr>
              <a:t> Magnetic bearings + power recovery</a:t>
            </a:r>
          </a:p>
          <a:p>
            <a:pPr lvl="1"/>
            <a:endParaRPr lang="en-US" dirty="0" smtClean="0"/>
          </a:p>
          <a:p>
            <a:r>
              <a:rPr lang="en-US" dirty="0" smtClean="0"/>
              <a:t> Heat exchangers :</a:t>
            </a:r>
          </a:p>
          <a:p>
            <a:pPr lvl="1"/>
            <a:r>
              <a:rPr lang="en-US" dirty="0" smtClean="0"/>
              <a:t> High performance / small footprint</a:t>
            </a:r>
          </a:p>
          <a:p>
            <a:pPr lvl="1"/>
            <a:r>
              <a:rPr lang="en-US" dirty="0" smtClean="0"/>
              <a:t> Lower cost</a:t>
            </a:r>
          </a:p>
          <a:p>
            <a:endParaRPr lang="en-US" dirty="0" smtClean="0"/>
          </a:p>
          <a:p>
            <a:r>
              <a:rPr lang="en-US" dirty="0" smtClean="0"/>
              <a:t> Large Cold Box architecture, design and manufacturing</a:t>
            </a:r>
            <a:endParaRPr lang="en-US" dirty="0"/>
          </a:p>
        </p:txBody>
      </p:sp>
      <p:sp>
        <p:nvSpPr>
          <p:cNvPr id="3" name="Titre 2"/>
          <p:cNvSpPr>
            <a:spLocks noGrp="1"/>
          </p:cNvSpPr>
          <p:nvPr>
            <p:ph type="title"/>
          </p:nvPr>
        </p:nvSpPr>
        <p:spPr>
          <a:xfrm>
            <a:off x="533400" y="231775"/>
            <a:ext cx="7319963" cy="604937"/>
          </a:xfrm>
        </p:spPr>
        <p:txBody>
          <a:bodyPr/>
          <a:lstStyle/>
          <a:p>
            <a:r>
              <a:rPr lang="en-US" dirty="0" smtClean="0"/>
              <a:t>What do we have in our roadmap ?</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267744" y="2420888"/>
            <a:ext cx="4896544" cy="1277189"/>
          </a:xfrm>
        </p:spPr>
        <p:txBody>
          <a:bodyPr/>
          <a:lstStyle/>
          <a:p>
            <a:pPr>
              <a:lnSpc>
                <a:spcPct val="80000"/>
              </a:lnSpc>
              <a:buNone/>
            </a:pPr>
            <a:r>
              <a:rPr lang="fr-FR" sz="5400" b="1" dirty="0" smtClean="0"/>
              <a:t>PRODUCT</a:t>
            </a:r>
            <a:endParaRPr lang="fr-FR" sz="5400" dirty="0" smtClean="0"/>
          </a:p>
        </p:txBody>
      </p:sp>
      <p:sp>
        <p:nvSpPr>
          <p:cNvPr id="9" name="Espace réservé de la date 8"/>
          <p:cNvSpPr>
            <a:spLocks noGrp="1"/>
          </p:cNvSpPr>
          <p:nvPr>
            <p:ph type="dt" sz="half" idx="10"/>
          </p:nvPr>
        </p:nvSpPr>
        <p:spPr>
          <a:xfrm>
            <a:off x="467544" y="6456441"/>
            <a:ext cx="1101725" cy="166687"/>
          </a:xfrm>
        </p:spPr>
        <p:txBody>
          <a:bodyPr/>
          <a:lstStyle/>
          <a:p>
            <a:pPr>
              <a:defRPr/>
            </a:pPr>
            <a:fld id="{BD015B38-5A5A-47C9-8D5C-31753B0C18E8}" type="datetime1">
              <a:rPr lang="fr-FR" smtClean="0"/>
              <a:pPr>
                <a:defRPr/>
              </a:pPr>
              <a:t>19/03/2015</a:t>
            </a:fld>
            <a:endParaRPr lang="en-GB" dirty="0"/>
          </a:p>
        </p:txBody>
      </p:sp>
      <p:sp>
        <p:nvSpPr>
          <p:cNvPr id="13"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pPr eaLnBrk="1" hangingPunct="1"/>
            <a:r>
              <a:rPr lang="fr-FR" sz="2800" dirty="0" smtClean="0"/>
              <a:t>OVERALL FUNCTIONAL ANALYSIS</a:t>
            </a:r>
          </a:p>
        </p:txBody>
      </p:sp>
      <p:pic>
        <p:nvPicPr>
          <p:cNvPr id="1028" name="Picture 4"/>
          <p:cNvPicPr>
            <a:picLocks noChangeAspect="1" noChangeArrowheads="1"/>
          </p:cNvPicPr>
          <p:nvPr/>
        </p:nvPicPr>
        <p:blipFill>
          <a:blip r:embed="rId2" cstate="print"/>
          <a:srcRect/>
          <a:stretch>
            <a:fillRect/>
          </a:stretch>
        </p:blipFill>
        <p:spPr bwMode="auto">
          <a:xfrm>
            <a:off x="1187624" y="836712"/>
            <a:ext cx="7340600" cy="554513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pPr eaLnBrk="1" hangingPunct="1"/>
            <a:r>
              <a:rPr lang="fr-FR" sz="2800" dirty="0" smtClean="0"/>
              <a:t>FUNCTIONAL ANALYSIS</a:t>
            </a:r>
          </a:p>
        </p:txBody>
      </p:sp>
      <p:pic>
        <p:nvPicPr>
          <p:cNvPr id="2050" name="Picture 2"/>
          <p:cNvPicPr>
            <a:picLocks noChangeAspect="1" noChangeArrowheads="1"/>
          </p:cNvPicPr>
          <p:nvPr/>
        </p:nvPicPr>
        <p:blipFill>
          <a:blip r:embed="rId2" cstate="email"/>
          <a:srcRect/>
          <a:stretch>
            <a:fillRect/>
          </a:stretch>
        </p:blipFill>
        <p:spPr bwMode="auto">
          <a:xfrm>
            <a:off x="820108" y="1052736"/>
            <a:ext cx="7640324" cy="5321722"/>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4572000" y="1052736"/>
            <a:ext cx="4273360" cy="2448271"/>
            <a:chOff x="3275856" y="1196752"/>
            <a:chExt cx="5507887" cy="3155549"/>
          </a:xfrm>
        </p:grpSpPr>
        <p:pic>
          <p:nvPicPr>
            <p:cNvPr id="1026" name="Picture 2"/>
            <p:cNvPicPr>
              <a:picLocks noChangeAspect="1" noChangeArrowheads="1"/>
            </p:cNvPicPr>
            <p:nvPr/>
          </p:nvPicPr>
          <p:blipFill>
            <a:blip r:embed="rId2" cstate="email"/>
            <a:srcRect/>
            <a:stretch>
              <a:fillRect/>
            </a:stretch>
          </p:blipFill>
          <p:spPr bwMode="auto">
            <a:xfrm>
              <a:off x="3275856" y="1196752"/>
              <a:ext cx="5507887" cy="3155549"/>
            </a:xfrm>
            <a:prstGeom prst="rect">
              <a:avLst/>
            </a:prstGeom>
            <a:noFill/>
            <a:ln w="9525">
              <a:noFill/>
              <a:miter lim="800000"/>
              <a:headEnd/>
              <a:tailEnd/>
            </a:ln>
          </p:spPr>
        </p:pic>
        <p:sp>
          <p:nvSpPr>
            <p:cNvPr id="18" name="Rounded Rectangle 17"/>
            <p:cNvSpPr/>
            <p:nvPr/>
          </p:nvSpPr>
          <p:spPr bwMode="auto">
            <a:xfrm>
              <a:off x="3779912" y="2708920"/>
              <a:ext cx="504056" cy="504056"/>
            </a:xfrm>
            <a:prstGeom prst="round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9" name="Rounded Rectangle 18"/>
            <p:cNvSpPr/>
            <p:nvPr/>
          </p:nvSpPr>
          <p:spPr bwMode="auto">
            <a:xfrm>
              <a:off x="5436096" y="2348880"/>
              <a:ext cx="504056" cy="504056"/>
            </a:xfrm>
            <a:prstGeom prst="round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5" name="Rounded Rectangle 24"/>
            <p:cNvSpPr/>
            <p:nvPr/>
          </p:nvSpPr>
          <p:spPr bwMode="auto">
            <a:xfrm>
              <a:off x="6516216" y="1844824"/>
              <a:ext cx="504056" cy="504056"/>
            </a:xfrm>
            <a:prstGeom prst="round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21508" name="Rectangle 2"/>
          <p:cNvSpPr>
            <a:spLocks noGrp="1"/>
          </p:cNvSpPr>
          <p:nvPr>
            <p:ph type="title"/>
          </p:nvPr>
        </p:nvSpPr>
        <p:spPr/>
        <p:txBody>
          <a:bodyPr/>
          <a:lstStyle/>
          <a:p>
            <a:pPr eaLnBrk="1" hangingPunct="1"/>
            <a:r>
              <a:rPr lang="fr-FR" sz="2800" b="1" dirty="0" smtClean="0"/>
              <a:t>COMPRESS HELIUM</a:t>
            </a:r>
          </a:p>
        </p:txBody>
      </p:sp>
      <p:cxnSp>
        <p:nvCxnSpPr>
          <p:cNvPr id="10" name="Straight Arrow Connector 9"/>
          <p:cNvCxnSpPr>
            <a:stCxn id="14" idx="3"/>
            <a:endCxn id="18" idx="1"/>
          </p:cNvCxnSpPr>
          <p:nvPr/>
        </p:nvCxnSpPr>
        <p:spPr bwMode="auto">
          <a:xfrm flipV="1">
            <a:off x="1993670" y="2421509"/>
            <a:ext cx="2969408" cy="571785"/>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cxnSp>
        <p:nvCxnSpPr>
          <p:cNvPr id="11" name="Straight Arrow Connector 10"/>
          <p:cNvCxnSpPr>
            <a:stCxn id="14" idx="3"/>
            <a:endCxn id="19" idx="1"/>
          </p:cNvCxnSpPr>
          <p:nvPr/>
        </p:nvCxnSpPr>
        <p:spPr bwMode="auto">
          <a:xfrm flipV="1">
            <a:off x="1993670" y="2142167"/>
            <a:ext cx="4254378" cy="851127"/>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sp>
        <p:nvSpPr>
          <p:cNvPr id="14" name="Rectangle 13"/>
          <p:cNvSpPr/>
          <p:nvPr/>
        </p:nvSpPr>
        <p:spPr>
          <a:xfrm>
            <a:off x="611560" y="2780928"/>
            <a:ext cx="1382110" cy="424732"/>
          </a:xfrm>
          <a:prstGeom prst="rect">
            <a:avLst/>
          </a:prstGeom>
        </p:spPr>
        <p:txBody>
          <a:bodyPr wrap="none">
            <a:spAutoFit/>
          </a:bodyPr>
          <a:lstStyle/>
          <a:p>
            <a:pPr>
              <a:buNone/>
            </a:pPr>
            <a:r>
              <a:rPr lang="en-US" dirty="0" smtClean="0"/>
              <a:t>- Screws</a:t>
            </a:r>
            <a:endParaRPr lang="en-US" dirty="0"/>
          </a:p>
        </p:txBody>
      </p:sp>
      <p:sp>
        <p:nvSpPr>
          <p:cNvPr id="17" name="Rectangle 16"/>
          <p:cNvSpPr/>
          <p:nvPr/>
        </p:nvSpPr>
        <p:spPr>
          <a:xfrm>
            <a:off x="611560" y="2060848"/>
            <a:ext cx="1313180" cy="424732"/>
          </a:xfrm>
          <a:prstGeom prst="rect">
            <a:avLst/>
          </a:prstGeom>
        </p:spPr>
        <p:txBody>
          <a:bodyPr wrap="none">
            <a:spAutoFit/>
          </a:bodyPr>
          <a:lstStyle/>
          <a:p>
            <a:pPr>
              <a:buNone/>
            </a:pPr>
            <a:r>
              <a:rPr lang="en-US" dirty="0" smtClean="0"/>
              <a:t>- Motors</a:t>
            </a:r>
            <a:endParaRPr lang="en-US" dirty="0"/>
          </a:p>
        </p:txBody>
      </p:sp>
      <p:cxnSp>
        <p:nvCxnSpPr>
          <p:cNvPr id="22" name="Straight Arrow Connector 21"/>
          <p:cNvCxnSpPr>
            <a:endCxn id="25" idx="1"/>
          </p:cNvCxnSpPr>
          <p:nvPr/>
        </p:nvCxnSpPr>
        <p:spPr bwMode="auto">
          <a:xfrm flipV="1">
            <a:off x="1979712" y="1751090"/>
            <a:ext cx="5106360" cy="453774"/>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pic>
        <p:nvPicPr>
          <p:cNvPr id="28" name="Picture 2051"/>
          <p:cNvPicPr>
            <a:picLocks noChangeAspect="1" noChangeArrowheads="1"/>
          </p:cNvPicPr>
          <p:nvPr/>
        </p:nvPicPr>
        <p:blipFill>
          <a:blip r:embed="rId3" cstate="email"/>
          <a:srcRect/>
          <a:stretch>
            <a:fillRect/>
          </a:stretch>
        </p:blipFill>
        <p:spPr bwMode="auto">
          <a:xfrm>
            <a:off x="4644008" y="3789040"/>
            <a:ext cx="4211960" cy="250983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email"/>
          <a:srcRect/>
          <a:stretch>
            <a:fillRect/>
          </a:stretch>
        </p:blipFill>
        <p:spPr bwMode="auto">
          <a:xfrm>
            <a:off x="539552" y="3789040"/>
            <a:ext cx="3816424" cy="246300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pPr eaLnBrk="1" hangingPunct="1"/>
            <a:r>
              <a:rPr lang="fr-FR" sz="2800" dirty="0" smtClean="0"/>
              <a:t>Oil </a:t>
            </a:r>
            <a:r>
              <a:rPr lang="fr-FR" sz="2800" dirty="0" err="1" smtClean="0"/>
              <a:t>Removal</a:t>
            </a:r>
            <a:r>
              <a:rPr lang="fr-FR" sz="2800" dirty="0" smtClean="0"/>
              <a:t> System </a:t>
            </a:r>
            <a:r>
              <a:rPr lang="fr-FR" sz="2000" dirty="0" smtClean="0"/>
              <a:t>(</a:t>
            </a:r>
            <a:r>
              <a:rPr lang="fr-FR" sz="2000" dirty="0" err="1" smtClean="0"/>
              <a:t>incl</a:t>
            </a:r>
            <a:r>
              <a:rPr lang="fr-FR" sz="2000" dirty="0" smtClean="0"/>
              <a:t> pressure control valves)</a:t>
            </a:r>
            <a:endParaRPr lang="fr-FR" sz="2800" dirty="0" smtClean="0"/>
          </a:p>
        </p:txBody>
      </p:sp>
      <p:pic>
        <p:nvPicPr>
          <p:cNvPr id="2052" name="Picture 4"/>
          <p:cNvPicPr>
            <a:picLocks noChangeAspect="1" noChangeArrowheads="1"/>
          </p:cNvPicPr>
          <p:nvPr/>
        </p:nvPicPr>
        <p:blipFill>
          <a:blip r:embed="rId2" cstate="email"/>
          <a:srcRect/>
          <a:stretch>
            <a:fillRect/>
          </a:stretch>
        </p:blipFill>
        <p:spPr bwMode="auto">
          <a:xfrm>
            <a:off x="606866" y="2204864"/>
            <a:ext cx="3893126" cy="3233584"/>
          </a:xfrm>
          <a:prstGeom prst="rect">
            <a:avLst/>
          </a:prstGeom>
          <a:noFill/>
          <a:ln w="9525">
            <a:noFill/>
            <a:miter lim="800000"/>
            <a:headEnd/>
            <a:tailEnd/>
          </a:ln>
        </p:spPr>
      </p:pic>
      <p:pic>
        <p:nvPicPr>
          <p:cNvPr id="82" name="Picture 2"/>
          <p:cNvPicPr>
            <a:picLocks noChangeAspect="1" noChangeArrowheads="1"/>
          </p:cNvPicPr>
          <p:nvPr/>
        </p:nvPicPr>
        <p:blipFill>
          <a:blip r:embed="rId3" cstate="email"/>
          <a:srcRect/>
          <a:stretch>
            <a:fillRect/>
          </a:stretch>
        </p:blipFill>
        <p:spPr bwMode="auto">
          <a:xfrm>
            <a:off x="4644008" y="1052736"/>
            <a:ext cx="4499992" cy="4817859"/>
          </a:xfrm>
          <a:prstGeom prst="rect">
            <a:avLst/>
          </a:prstGeom>
          <a:ln w="19050">
            <a:noFill/>
            <a:headEnd type="none" w="med" len="med"/>
            <a:tailEnd type="triangle" w="med" len="med"/>
          </a:ln>
        </p:spPr>
      </p:pic>
      <p:sp>
        <p:nvSpPr>
          <p:cNvPr id="83" name="TextBox 82"/>
          <p:cNvSpPr txBox="1"/>
          <p:nvPr/>
        </p:nvSpPr>
        <p:spPr>
          <a:xfrm>
            <a:off x="971600" y="1628800"/>
            <a:ext cx="1763688" cy="424732"/>
          </a:xfrm>
          <a:prstGeom prst="rect">
            <a:avLst/>
          </a:prstGeom>
          <a:noFill/>
        </p:spPr>
        <p:txBody>
          <a:bodyPr wrap="square" rtlCol="0">
            <a:spAutoFit/>
          </a:bodyPr>
          <a:lstStyle/>
          <a:p>
            <a:pPr>
              <a:buNone/>
            </a:pPr>
            <a:r>
              <a:rPr lang="en-US" dirty="0" err="1" smtClean="0">
                <a:solidFill>
                  <a:srgbClr val="FF0000"/>
                </a:solidFill>
              </a:rPr>
              <a:t>Coalescers</a:t>
            </a:r>
            <a:endParaRPr lang="en-US" dirty="0">
              <a:solidFill>
                <a:srgbClr val="FF0000"/>
              </a:solidFill>
            </a:endParaRPr>
          </a:p>
        </p:txBody>
      </p:sp>
      <p:sp>
        <p:nvSpPr>
          <p:cNvPr id="84" name="Rectangle 83"/>
          <p:cNvSpPr/>
          <p:nvPr/>
        </p:nvSpPr>
        <p:spPr bwMode="auto">
          <a:xfrm>
            <a:off x="7020272" y="3284984"/>
            <a:ext cx="1512168" cy="1872208"/>
          </a:xfrm>
          <a:prstGeom prst="rect">
            <a:avLst/>
          </a:prstGeom>
          <a:solidFill>
            <a:srgbClr val="FF0000">
              <a:alpha val="34902"/>
            </a:srgbClr>
          </a:solidFill>
          <a:ln w="3175" cap="flat" cmpd="sng" algn="ctr">
            <a:solidFill>
              <a:srgbClr val="FF0000">
                <a:alpha val="4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85" name="TextBox 84"/>
          <p:cNvSpPr txBox="1"/>
          <p:nvPr/>
        </p:nvSpPr>
        <p:spPr>
          <a:xfrm>
            <a:off x="5724128" y="5877272"/>
            <a:ext cx="3419872" cy="286232"/>
          </a:xfrm>
          <a:prstGeom prst="rect">
            <a:avLst/>
          </a:prstGeom>
          <a:noFill/>
        </p:spPr>
        <p:txBody>
          <a:bodyPr wrap="square" rtlCol="0">
            <a:spAutoFit/>
          </a:bodyPr>
          <a:lstStyle/>
          <a:p>
            <a:pPr algn="ctr">
              <a:buNone/>
            </a:pPr>
            <a:r>
              <a:rPr lang="en-US" sz="1400" dirty="0" smtClean="0">
                <a:solidFill>
                  <a:srgbClr val="FF0000"/>
                </a:solidFill>
              </a:rPr>
              <a:t>Control Compressors Pressures</a:t>
            </a:r>
            <a:endParaRPr lang="en-US" sz="1400" dirty="0">
              <a:solidFill>
                <a:srgbClr val="FF0000"/>
              </a:solidFill>
            </a:endParaRPr>
          </a:p>
        </p:txBody>
      </p:sp>
      <p:cxnSp>
        <p:nvCxnSpPr>
          <p:cNvPr id="87" name="Straight Arrow Connector 86"/>
          <p:cNvCxnSpPr>
            <a:stCxn id="85" idx="0"/>
          </p:cNvCxnSpPr>
          <p:nvPr/>
        </p:nvCxnSpPr>
        <p:spPr bwMode="auto">
          <a:xfrm flipV="1">
            <a:off x="7434064" y="5085184"/>
            <a:ext cx="450304" cy="792088"/>
          </a:xfrm>
          <a:prstGeom prst="straightConnector1">
            <a:avLst/>
          </a:prstGeom>
          <a:solidFill>
            <a:schemeClr val="folHlink"/>
          </a:solidFill>
          <a:ln w="3175" cap="flat" cmpd="sng" algn="ctr">
            <a:solidFill>
              <a:srgbClr val="FF0000"/>
            </a:solidFill>
            <a:prstDash val="solid"/>
            <a:round/>
            <a:headEnd type="none" w="med" len="med"/>
            <a:tailEnd type="arrow"/>
          </a:ln>
          <a:effectLst/>
        </p:spPr>
      </p:cxnSp>
      <p:cxnSp>
        <p:nvCxnSpPr>
          <p:cNvPr id="92" name="Straight Arrow Connector 91"/>
          <p:cNvCxnSpPr>
            <a:stCxn id="83" idx="2"/>
          </p:cNvCxnSpPr>
          <p:nvPr/>
        </p:nvCxnSpPr>
        <p:spPr bwMode="auto">
          <a:xfrm flipH="1">
            <a:off x="1331640" y="2053532"/>
            <a:ext cx="521804" cy="1447476"/>
          </a:xfrm>
          <a:prstGeom prst="straightConnector1">
            <a:avLst/>
          </a:prstGeom>
          <a:solidFill>
            <a:schemeClr val="folHlink"/>
          </a:solidFill>
          <a:ln w="28575" cap="flat" cmpd="sng" algn="ctr">
            <a:solidFill>
              <a:srgbClr val="FF0000"/>
            </a:solidFill>
            <a:prstDash val="solid"/>
            <a:round/>
            <a:headEnd type="none" w="med" len="med"/>
            <a:tailEnd type="arrow"/>
          </a:ln>
          <a:effectLst/>
        </p:spPr>
      </p:cxnSp>
      <p:sp>
        <p:nvSpPr>
          <p:cNvPr id="93" name="TextBox 92"/>
          <p:cNvSpPr txBox="1"/>
          <p:nvPr/>
        </p:nvSpPr>
        <p:spPr>
          <a:xfrm>
            <a:off x="6767736" y="836712"/>
            <a:ext cx="2376264" cy="480131"/>
          </a:xfrm>
          <a:prstGeom prst="rect">
            <a:avLst/>
          </a:prstGeom>
          <a:noFill/>
        </p:spPr>
        <p:txBody>
          <a:bodyPr wrap="square" rtlCol="0">
            <a:spAutoFit/>
          </a:bodyPr>
          <a:lstStyle/>
          <a:p>
            <a:pPr>
              <a:buNone/>
            </a:pPr>
            <a:r>
              <a:rPr lang="en-US" dirty="0" smtClean="0">
                <a:solidFill>
                  <a:srgbClr val="FF0000"/>
                </a:solidFill>
              </a:rPr>
              <a:t>Charcoal</a:t>
            </a:r>
            <a:r>
              <a:rPr lang="en-US" sz="2800" dirty="0" smtClean="0">
                <a:solidFill>
                  <a:srgbClr val="FF0000"/>
                </a:solidFill>
              </a:rPr>
              <a:t> </a:t>
            </a:r>
            <a:r>
              <a:rPr lang="en-US" dirty="0" smtClean="0">
                <a:solidFill>
                  <a:srgbClr val="FF0000"/>
                </a:solidFill>
              </a:rPr>
              <a:t>Tower</a:t>
            </a:r>
            <a:endParaRPr lang="en-US" sz="2800" dirty="0">
              <a:solidFill>
                <a:srgbClr val="FF0000"/>
              </a:solidFill>
            </a:endParaRPr>
          </a:p>
        </p:txBody>
      </p:sp>
      <p:sp>
        <p:nvSpPr>
          <p:cNvPr id="94" name="TextBox 93"/>
          <p:cNvSpPr txBox="1"/>
          <p:nvPr/>
        </p:nvSpPr>
        <p:spPr>
          <a:xfrm>
            <a:off x="8207896" y="1988840"/>
            <a:ext cx="936104" cy="424732"/>
          </a:xfrm>
          <a:prstGeom prst="rect">
            <a:avLst/>
          </a:prstGeom>
          <a:noFill/>
        </p:spPr>
        <p:txBody>
          <a:bodyPr wrap="square" rtlCol="0">
            <a:spAutoFit/>
          </a:bodyPr>
          <a:lstStyle/>
          <a:p>
            <a:pPr>
              <a:buNone/>
            </a:pPr>
            <a:r>
              <a:rPr lang="en-US" dirty="0" smtClean="0">
                <a:solidFill>
                  <a:srgbClr val="FF0000"/>
                </a:solidFill>
              </a:rPr>
              <a:t>Dryer</a:t>
            </a:r>
            <a:endParaRPr lang="en-US" dirty="0">
              <a:solidFill>
                <a:srgbClr val="FF0000"/>
              </a:solidFill>
            </a:endParaRPr>
          </a:p>
        </p:txBody>
      </p:sp>
      <p:cxnSp>
        <p:nvCxnSpPr>
          <p:cNvPr id="95" name="Straight Arrow Connector 94"/>
          <p:cNvCxnSpPr>
            <a:stCxn id="94" idx="1"/>
          </p:cNvCxnSpPr>
          <p:nvPr/>
        </p:nvCxnSpPr>
        <p:spPr bwMode="auto">
          <a:xfrm flipH="1">
            <a:off x="7812360" y="2201206"/>
            <a:ext cx="395536" cy="683668"/>
          </a:xfrm>
          <a:prstGeom prst="straightConnector1">
            <a:avLst/>
          </a:prstGeom>
          <a:solidFill>
            <a:schemeClr val="folHlink"/>
          </a:solidFill>
          <a:ln w="28575" cap="flat" cmpd="sng" algn="ctr">
            <a:solidFill>
              <a:srgbClr val="FF0000"/>
            </a:solidFill>
            <a:prstDash val="solid"/>
            <a:round/>
            <a:headEnd type="none" w="med" len="med"/>
            <a:tailEnd type="arrow"/>
          </a:ln>
          <a:effectLst/>
        </p:spPr>
      </p:cxnSp>
      <p:cxnSp>
        <p:nvCxnSpPr>
          <p:cNvPr id="97" name="Straight Arrow Connector 96"/>
          <p:cNvCxnSpPr/>
          <p:nvPr/>
        </p:nvCxnSpPr>
        <p:spPr bwMode="auto">
          <a:xfrm flipH="1">
            <a:off x="7740352" y="1196752"/>
            <a:ext cx="395536" cy="695979"/>
          </a:xfrm>
          <a:prstGeom prst="straightConnector1">
            <a:avLst/>
          </a:prstGeom>
          <a:solidFill>
            <a:schemeClr val="folHlink"/>
          </a:solidFill>
          <a:ln w="28575" cap="flat" cmpd="sng" algn="ctr">
            <a:solidFill>
              <a:srgbClr val="FF0000"/>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pPr eaLnBrk="1" hangingPunct="1"/>
            <a:r>
              <a:rPr lang="fr-FR" sz="2800" dirty="0" smtClean="0"/>
              <a:t>RCB </a:t>
            </a:r>
            <a:r>
              <a:rPr lang="fr-FR" sz="2800" dirty="0" err="1" smtClean="0"/>
              <a:t>Example</a:t>
            </a:r>
            <a:r>
              <a:rPr lang="fr-FR" sz="2800" dirty="0" smtClean="0"/>
              <a:t> – JT60SA</a:t>
            </a:r>
            <a:endParaRPr lang="fr-FR" sz="2800" dirty="0" smtClean="0"/>
          </a:p>
        </p:txBody>
      </p:sp>
      <p:pic>
        <p:nvPicPr>
          <p:cNvPr id="33" name="Picture 32" descr="01-HX1.gif"/>
          <p:cNvPicPr>
            <a:picLocks noChangeAspect="1"/>
          </p:cNvPicPr>
          <p:nvPr/>
        </p:nvPicPr>
        <p:blipFill>
          <a:blip r:embed="rId2" cstate="print"/>
          <a:srcRect l="8438" t="25850" r="13234" b="25850"/>
          <a:stretch>
            <a:fillRect/>
          </a:stretch>
        </p:blipFill>
        <p:spPr>
          <a:xfrm>
            <a:off x="755576" y="2159918"/>
            <a:ext cx="8125993" cy="3814241"/>
          </a:xfrm>
          <a:prstGeom prst="rect">
            <a:avLst/>
          </a:prstGeom>
        </p:spPr>
      </p:pic>
      <p:pic>
        <p:nvPicPr>
          <p:cNvPr id="34" name="Picture 33" descr="02-HX1+ln2.gif"/>
          <p:cNvPicPr>
            <a:picLocks noChangeAspect="1"/>
          </p:cNvPicPr>
          <p:nvPr/>
        </p:nvPicPr>
        <p:blipFill>
          <a:blip r:embed="rId3" cstate="print"/>
          <a:srcRect l="8438" t="25850" r="13234" b="25850"/>
          <a:stretch>
            <a:fillRect/>
          </a:stretch>
        </p:blipFill>
        <p:spPr>
          <a:xfrm>
            <a:off x="755576" y="2159918"/>
            <a:ext cx="8125993" cy="3814241"/>
          </a:xfrm>
          <a:prstGeom prst="rect">
            <a:avLst/>
          </a:prstGeom>
        </p:spPr>
      </p:pic>
      <p:pic>
        <p:nvPicPr>
          <p:cNvPr id="35" name="Picture 34" descr="03-HX1+ln2+ads80K.gif"/>
          <p:cNvPicPr>
            <a:picLocks noChangeAspect="1"/>
          </p:cNvPicPr>
          <p:nvPr/>
        </p:nvPicPr>
        <p:blipFill>
          <a:blip r:embed="rId4" cstate="print"/>
          <a:srcRect l="8438" t="25850" r="13234" b="25850"/>
          <a:stretch>
            <a:fillRect/>
          </a:stretch>
        </p:blipFill>
        <p:spPr>
          <a:xfrm>
            <a:off x="755576" y="2159918"/>
            <a:ext cx="8125993" cy="3814241"/>
          </a:xfrm>
          <a:prstGeom prst="rect">
            <a:avLst/>
          </a:prstGeom>
        </p:spPr>
      </p:pic>
      <p:pic>
        <p:nvPicPr>
          <p:cNvPr id="36" name="Picture 35" descr="04-HX1+ln2+ads80K+HX5.gif"/>
          <p:cNvPicPr>
            <a:picLocks noChangeAspect="1"/>
          </p:cNvPicPr>
          <p:nvPr/>
        </p:nvPicPr>
        <p:blipFill>
          <a:blip r:embed="rId5" cstate="print"/>
          <a:srcRect l="8508" t="25850" r="13296" b="25850"/>
          <a:stretch>
            <a:fillRect/>
          </a:stretch>
        </p:blipFill>
        <p:spPr>
          <a:xfrm>
            <a:off x="755576" y="2159918"/>
            <a:ext cx="8125993" cy="3814241"/>
          </a:xfrm>
          <a:prstGeom prst="rect">
            <a:avLst/>
          </a:prstGeom>
        </p:spPr>
      </p:pic>
      <p:pic>
        <p:nvPicPr>
          <p:cNvPr id="37" name="Picture 36" descr="04-HX1+ln2+ads80K+HX5+ads.20K.gif"/>
          <p:cNvPicPr>
            <a:picLocks noChangeAspect="1"/>
          </p:cNvPicPr>
          <p:nvPr/>
        </p:nvPicPr>
        <p:blipFill>
          <a:blip r:embed="rId6" cstate="print"/>
          <a:srcRect l="8508" t="25850" r="13296" b="25850"/>
          <a:stretch>
            <a:fillRect/>
          </a:stretch>
        </p:blipFill>
        <p:spPr>
          <a:xfrm>
            <a:off x="755576" y="2159918"/>
            <a:ext cx="8125993" cy="3814241"/>
          </a:xfrm>
          <a:prstGeom prst="rect">
            <a:avLst/>
          </a:prstGeom>
        </p:spPr>
      </p:pic>
      <p:pic>
        <p:nvPicPr>
          <p:cNvPr id="38" name="Picture 37" descr="06-HX1+ln2+ads80K+HX5+ads.20K+6-7.gif"/>
          <p:cNvPicPr>
            <a:picLocks noChangeAspect="1"/>
          </p:cNvPicPr>
          <p:nvPr/>
        </p:nvPicPr>
        <p:blipFill>
          <a:blip r:embed="rId7" cstate="print"/>
          <a:srcRect l="8508" t="25850" r="13296" b="25850"/>
          <a:stretch>
            <a:fillRect/>
          </a:stretch>
        </p:blipFill>
        <p:spPr>
          <a:xfrm>
            <a:off x="755576" y="2159918"/>
            <a:ext cx="8125993" cy="3814241"/>
          </a:xfrm>
          <a:prstGeom prst="rect">
            <a:avLst/>
          </a:prstGeom>
        </p:spPr>
      </p:pic>
      <p:pic>
        <p:nvPicPr>
          <p:cNvPr id="39" name="Picture 38" descr="07-with piping.gif"/>
          <p:cNvPicPr>
            <a:picLocks noChangeAspect="1"/>
          </p:cNvPicPr>
          <p:nvPr/>
        </p:nvPicPr>
        <p:blipFill>
          <a:blip r:embed="rId8" cstate="print"/>
          <a:srcRect l="8508" t="25850" r="13296" b="25850"/>
          <a:stretch>
            <a:fillRect/>
          </a:stretch>
        </p:blipFill>
        <p:spPr>
          <a:xfrm>
            <a:off x="755576" y="2159918"/>
            <a:ext cx="8125993" cy="3814241"/>
          </a:xfrm>
          <a:prstGeom prst="rect">
            <a:avLst/>
          </a:prstGeom>
        </p:spPr>
      </p:pic>
      <p:pic>
        <p:nvPicPr>
          <p:cNvPr id="40" name="Picture 39" descr="07-with piping_and box.gif"/>
          <p:cNvPicPr>
            <a:picLocks noChangeAspect="1"/>
          </p:cNvPicPr>
          <p:nvPr/>
        </p:nvPicPr>
        <p:blipFill>
          <a:blip r:embed="rId9" cstate="print"/>
          <a:srcRect l="8508" t="25850" r="13296" b="25850"/>
          <a:stretch>
            <a:fillRect/>
          </a:stretch>
        </p:blipFill>
        <p:spPr>
          <a:xfrm>
            <a:off x="755576" y="2159918"/>
            <a:ext cx="8125993" cy="3814241"/>
          </a:xfrm>
          <a:prstGeom prst="rect">
            <a:avLst/>
          </a:prstGeom>
        </p:spPr>
      </p:pic>
      <p:pic>
        <p:nvPicPr>
          <p:cNvPr id="41" name="Picture 40" descr="09-with piping_and box_valves.gif"/>
          <p:cNvPicPr>
            <a:picLocks noChangeAspect="1"/>
          </p:cNvPicPr>
          <p:nvPr/>
        </p:nvPicPr>
        <p:blipFill>
          <a:blip r:embed="rId10" cstate="print"/>
          <a:srcRect l="8508" t="25850" r="13296" b="25850"/>
          <a:stretch>
            <a:fillRect/>
          </a:stretch>
        </p:blipFill>
        <p:spPr>
          <a:xfrm>
            <a:off x="755576" y="2159918"/>
            <a:ext cx="8125993" cy="3814241"/>
          </a:xfrm>
          <a:prstGeom prst="rect">
            <a:avLst/>
          </a:prstGeom>
        </p:spPr>
      </p:pic>
      <p:pic>
        <p:nvPicPr>
          <p:cNvPr id="42" name="Picture 41" descr="10-with piping_and box_valves-t1.gif"/>
          <p:cNvPicPr>
            <a:picLocks noChangeAspect="1"/>
          </p:cNvPicPr>
          <p:nvPr/>
        </p:nvPicPr>
        <p:blipFill>
          <a:blip r:embed="rId11" cstate="print"/>
          <a:srcRect l="8508" t="25850" r="13296" b="25850"/>
          <a:stretch>
            <a:fillRect/>
          </a:stretch>
        </p:blipFill>
        <p:spPr>
          <a:xfrm>
            <a:off x="755576" y="2159918"/>
            <a:ext cx="8125993" cy="3814241"/>
          </a:xfrm>
          <a:prstGeom prst="rect">
            <a:avLst/>
          </a:prstGeom>
        </p:spPr>
      </p:pic>
      <p:pic>
        <p:nvPicPr>
          <p:cNvPr id="43" name="Picture 42" descr="10-with piping_and box_valves-t1+t2.gif"/>
          <p:cNvPicPr>
            <a:picLocks noChangeAspect="1"/>
          </p:cNvPicPr>
          <p:nvPr/>
        </p:nvPicPr>
        <p:blipFill>
          <a:blip r:embed="rId12" cstate="print"/>
          <a:srcRect l="8508" t="25850" r="13296" b="25851"/>
          <a:stretch>
            <a:fillRect/>
          </a:stretch>
        </p:blipFill>
        <p:spPr>
          <a:xfrm>
            <a:off x="755576" y="2159918"/>
            <a:ext cx="8125993" cy="3814241"/>
          </a:xfrm>
          <a:prstGeom prst="rect">
            <a:avLst/>
          </a:prstGeom>
        </p:spPr>
      </p:pic>
      <p:pic>
        <p:nvPicPr>
          <p:cNvPr id="44" name="Picture 43" descr="10-with piping_and box_valves-t1+t2+t3.gif"/>
          <p:cNvPicPr>
            <a:picLocks noChangeAspect="1"/>
          </p:cNvPicPr>
          <p:nvPr/>
        </p:nvPicPr>
        <p:blipFill>
          <a:blip r:embed="rId13" cstate="print"/>
          <a:srcRect l="7711" t="25850" r="13296" b="25851"/>
          <a:stretch>
            <a:fillRect/>
          </a:stretch>
        </p:blipFill>
        <p:spPr>
          <a:xfrm>
            <a:off x="683568" y="2159918"/>
            <a:ext cx="8208911" cy="3814241"/>
          </a:xfrm>
          <a:prstGeom prst="rect">
            <a:avLst/>
          </a:prstGeom>
        </p:spPr>
      </p:pic>
      <p:sp>
        <p:nvSpPr>
          <p:cNvPr id="45" name="TextBox 44"/>
          <p:cNvSpPr txBox="1"/>
          <p:nvPr/>
        </p:nvSpPr>
        <p:spPr>
          <a:xfrm>
            <a:off x="5580112" y="1628800"/>
            <a:ext cx="207295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rPr>
              <a:t>Main HX Battery</a:t>
            </a:r>
          </a:p>
        </p:txBody>
      </p:sp>
      <p:sp>
        <p:nvSpPr>
          <p:cNvPr id="46" name="TextBox 45"/>
          <p:cNvSpPr txBox="1"/>
          <p:nvPr/>
        </p:nvSpPr>
        <p:spPr>
          <a:xfrm>
            <a:off x="2411760" y="1412776"/>
            <a:ext cx="2819224"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B050"/>
                </a:solidFill>
                <a:effectLst/>
                <a:uLnTx/>
                <a:uFillTx/>
              </a:rPr>
              <a:t>LN2 Phase Separator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00B050"/>
                </a:solidFill>
                <a:effectLst/>
                <a:uLnTx/>
                <a:uFillTx/>
              </a:rPr>
              <a:t>(Could be replaced by 2 Turbines)</a:t>
            </a:r>
          </a:p>
        </p:txBody>
      </p:sp>
      <p:sp>
        <p:nvSpPr>
          <p:cNvPr id="47" name="TextBox 46"/>
          <p:cNvSpPr txBox="1"/>
          <p:nvPr/>
        </p:nvSpPr>
        <p:spPr>
          <a:xfrm>
            <a:off x="2411760" y="2276872"/>
            <a:ext cx="107793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79646">
                    <a:lumMod val="75000"/>
                  </a:srgbClr>
                </a:solidFill>
                <a:effectLst/>
                <a:uLnTx/>
                <a:uFillTx/>
              </a:rPr>
              <a:t>Ads.80K</a:t>
            </a:r>
          </a:p>
        </p:txBody>
      </p:sp>
      <p:sp>
        <p:nvSpPr>
          <p:cNvPr id="48" name="TextBox 47"/>
          <p:cNvSpPr txBox="1"/>
          <p:nvPr/>
        </p:nvSpPr>
        <p:spPr>
          <a:xfrm>
            <a:off x="683568" y="2204864"/>
            <a:ext cx="107793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497D">
                    <a:lumMod val="60000"/>
                    <a:lumOff val="40000"/>
                  </a:srgbClr>
                </a:solidFill>
                <a:effectLst/>
                <a:uLnTx/>
                <a:uFillTx/>
              </a:rPr>
              <a:t>Cold HX + Ads.20K</a:t>
            </a:r>
          </a:p>
        </p:txBody>
      </p:sp>
      <p:sp>
        <p:nvSpPr>
          <p:cNvPr id="49" name="TextBox 48"/>
          <p:cNvSpPr txBox="1"/>
          <p:nvPr/>
        </p:nvSpPr>
        <p:spPr>
          <a:xfrm>
            <a:off x="4932040" y="5445224"/>
            <a:ext cx="74626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FF"/>
                </a:solidFill>
                <a:effectLst/>
                <a:uLnTx/>
                <a:uFillTx/>
              </a:rPr>
              <a:t>T1</a:t>
            </a:r>
          </a:p>
        </p:txBody>
      </p:sp>
      <p:sp>
        <p:nvSpPr>
          <p:cNvPr id="50" name="TextBox 49"/>
          <p:cNvSpPr txBox="1"/>
          <p:nvPr/>
        </p:nvSpPr>
        <p:spPr>
          <a:xfrm>
            <a:off x="3923928" y="5661248"/>
            <a:ext cx="50405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FF"/>
                </a:solidFill>
                <a:effectLst/>
                <a:uLnTx/>
                <a:uFillTx/>
              </a:rPr>
              <a:t>T2</a:t>
            </a:r>
          </a:p>
        </p:txBody>
      </p:sp>
      <p:sp>
        <p:nvSpPr>
          <p:cNvPr id="51" name="TextBox 50"/>
          <p:cNvSpPr txBox="1"/>
          <p:nvPr/>
        </p:nvSpPr>
        <p:spPr>
          <a:xfrm>
            <a:off x="2411760" y="5877272"/>
            <a:ext cx="74626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FF"/>
                </a:solidFill>
                <a:effectLst/>
                <a:uLnTx/>
                <a:uFillTx/>
              </a:rPr>
              <a:t>T3</a:t>
            </a:r>
            <a:endParaRPr kumimoji="0" lang="en-US" sz="1400" b="1" i="0" u="none" strike="noStrike" kern="0" cap="none" spc="0" normalizeH="0" baseline="0" noProof="0" dirty="0" smtClean="0">
              <a:ln>
                <a:noFill/>
              </a:ln>
              <a:solidFill>
                <a:srgbClr val="0000FF"/>
              </a:solidFill>
              <a:effectLst/>
              <a:uLnTx/>
              <a:uFillTx/>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2000"/>
                                        <p:tgtEl>
                                          <p:spTgt spid="4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2000"/>
                                        <p:tgtEl>
                                          <p:spTgt spid="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2000"/>
                                        <p:tgtEl>
                                          <p:spTgt spid="46"/>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2000"/>
                                        <p:tgtEl>
                                          <p:spTgt spid="47"/>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2000"/>
                                        <p:tgtEl>
                                          <p:spTgt spid="48"/>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000"/>
                                        <p:tgtEl>
                                          <p:spTgt spid="37"/>
                                        </p:tgtEl>
                                      </p:cBhvr>
                                    </p:animEffect>
                                  </p:childTnLst>
                                </p:cTn>
                              </p:par>
                            </p:childTnLst>
                          </p:cTn>
                        </p:par>
                        <p:par>
                          <p:cTn id="36" fill="hold">
                            <p:stCondLst>
                              <p:cond delay="10000"/>
                            </p:stCondLst>
                            <p:childTnLst>
                              <p:par>
                                <p:cTn id="37" presetID="10"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000"/>
                                        <p:tgtEl>
                                          <p:spTgt spid="38"/>
                                        </p:tgtEl>
                                      </p:cBhvr>
                                    </p:animEffect>
                                  </p:childTnLst>
                                </p:cTn>
                              </p:par>
                            </p:childTnLst>
                          </p:cTn>
                        </p:par>
                        <p:par>
                          <p:cTn id="40" fill="hold">
                            <p:stCondLst>
                              <p:cond delay="12000"/>
                            </p:stCondLst>
                            <p:childTnLst>
                              <p:par>
                                <p:cTn id="41" presetID="22" presetClass="entr" presetSubtype="2"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right)">
                                      <p:cBhvr>
                                        <p:cTn id="43" dur="3000"/>
                                        <p:tgtEl>
                                          <p:spTgt spid="39"/>
                                        </p:tgtEl>
                                      </p:cBhvr>
                                    </p:animEffect>
                                  </p:childTnLst>
                                </p:cTn>
                              </p:par>
                            </p:childTnLst>
                          </p:cTn>
                        </p:par>
                        <p:par>
                          <p:cTn id="44" fill="hold">
                            <p:stCondLst>
                              <p:cond delay="15000"/>
                            </p:stCondLst>
                            <p:childTnLst>
                              <p:par>
                                <p:cTn id="45" presetID="22" presetClass="entr" presetSubtype="2"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right)">
                                      <p:cBhvr>
                                        <p:cTn id="47" dur="3000"/>
                                        <p:tgtEl>
                                          <p:spTgt spid="40"/>
                                        </p:tgtEl>
                                      </p:cBhvr>
                                    </p:animEffect>
                                  </p:childTnLst>
                                </p:cTn>
                              </p:par>
                            </p:childTnLst>
                          </p:cTn>
                        </p:par>
                        <p:par>
                          <p:cTn id="48" fill="hold">
                            <p:stCondLst>
                              <p:cond delay="18000"/>
                            </p:stCondLst>
                            <p:childTnLst>
                              <p:par>
                                <p:cTn id="49" presetID="22" presetClass="entr" presetSubtype="1"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up)">
                                      <p:cBhvr>
                                        <p:cTn id="51" dur="2000"/>
                                        <p:tgtEl>
                                          <p:spTgt spid="41"/>
                                        </p:tgtEl>
                                      </p:cBhvr>
                                    </p:animEffect>
                                  </p:childTnLst>
                                </p:cTn>
                              </p:par>
                            </p:childTnLst>
                          </p:cTn>
                        </p:par>
                        <p:par>
                          <p:cTn id="52" fill="hold">
                            <p:stCondLst>
                              <p:cond delay="200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0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2000"/>
                                        <p:tgtEl>
                                          <p:spTgt spid="49"/>
                                        </p:tgtEl>
                                      </p:cBhvr>
                                    </p:animEffect>
                                  </p:childTnLst>
                                </p:cTn>
                              </p:par>
                            </p:childTnLst>
                          </p:cTn>
                        </p:par>
                        <p:par>
                          <p:cTn id="59" fill="hold">
                            <p:stCondLst>
                              <p:cond delay="22000"/>
                            </p:stCondLst>
                            <p:childTnLst>
                              <p:par>
                                <p:cTn id="60" presetID="10" presetClass="entr" presetSubtype="0"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20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2000"/>
                                        <p:tgtEl>
                                          <p:spTgt spid="50"/>
                                        </p:tgtEl>
                                      </p:cBhvr>
                                    </p:animEffect>
                                  </p:childTnLst>
                                </p:cTn>
                              </p:par>
                            </p:childTnLst>
                          </p:cTn>
                        </p:par>
                        <p:par>
                          <p:cTn id="66" fill="hold">
                            <p:stCondLst>
                              <p:cond delay="24000"/>
                            </p:stCondLst>
                            <p:childTnLst>
                              <p:par>
                                <p:cTn id="67" presetID="10" presetClass="entr" presetSubtype="0"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20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HX1.gif"/>
          <p:cNvPicPr>
            <a:picLocks noChangeAspect="1"/>
          </p:cNvPicPr>
          <p:nvPr/>
        </p:nvPicPr>
        <p:blipFill>
          <a:blip r:embed="rId2" cstate="print"/>
          <a:srcRect l="8438" t="25850" r="13234" b="25850"/>
          <a:stretch>
            <a:fillRect/>
          </a:stretch>
        </p:blipFill>
        <p:spPr>
          <a:xfrm>
            <a:off x="827584" y="1772816"/>
            <a:ext cx="7056784" cy="3312368"/>
          </a:xfrm>
          <a:prstGeom prst="rect">
            <a:avLst/>
          </a:prstGeom>
        </p:spPr>
      </p:pic>
      <p:pic>
        <p:nvPicPr>
          <p:cNvPr id="5" name="Picture 4" descr="02-HX1+ln2.gif"/>
          <p:cNvPicPr>
            <a:picLocks noChangeAspect="1"/>
          </p:cNvPicPr>
          <p:nvPr/>
        </p:nvPicPr>
        <p:blipFill>
          <a:blip r:embed="rId3" cstate="print"/>
          <a:srcRect l="8438" t="25850" r="13234" b="25850"/>
          <a:stretch>
            <a:fillRect/>
          </a:stretch>
        </p:blipFill>
        <p:spPr>
          <a:xfrm>
            <a:off x="827584" y="1772816"/>
            <a:ext cx="7056784" cy="3312368"/>
          </a:xfrm>
          <a:prstGeom prst="rect">
            <a:avLst/>
          </a:prstGeom>
        </p:spPr>
      </p:pic>
      <p:pic>
        <p:nvPicPr>
          <p:cNvPr id="6" name="Picture 5" descr="03-HX1+ln2+ads80K.gif"/>
          <p:cNvPicPr>
            <a:picLocks noChangeAspect="1"/>
          </p:cNvPicPr>
          <p:nvPr/>
        </p:nvPicPr>
        <p:blipFill>
          <a:blip r:embed="rId4" cstate="print"/>
          <a:srcRect l="8438" t="25850" r="13234" b="25850"/>
          <a:stretch>
            <a:fillRect/>
          </a:stretch>
        </p:blipFill>
        <p:spPr>
          <a:xfrm>
            <a:off x="827584" y="1772816"/>
            <a:ext cx="7056784" cy="3312368"/>
          </a:xfrm>
          <a:prstGeom prst="rect">
            <a:avLst/>
          </a:prstGeom>
        </p:spPr>
      </p:pic>
      <p:pic>
        <p:nvPicPr>
          <p:cNvPr id="7" name="Picture 6" descr="04-HX1+ln2+ads80K+HX5.gif"/>
          <p:cNvPicPr>
            <a:picLocks noChangeAspect="1"/>
          </p:cNvPicPr>
          <p:nvPr/>
        </p:nvPicPr>
        <p:blipFill>
          <a:blip r:embed="rId5" cstate="print"/>
          <a:srcRect l="8508" t="25850" r="13296" b="25850"/>
          <a:stretch>
            <a:fillRect/>
          </a:stretch>
        </p:blipFill>
        <p:spPr>
          <a:xfrm>
            <a:off x="827584" y="1772816"/>
            <a:ext cx="7056784" cy="3312368"/>
          </a:xfrm>
          <a:prstGeom prst="rect">
            <a:avLst/>
          </a:prstGeom>
        </p:spPr>
      </p:pic>
      <p:pic>
        <p:nvPicPr>
          <p:cNvPr id="8" name="Picture 7" descr="04-HX1+ln2+ads80K+HX5+ads.20K.gif"/>
          <p:cNvPicPr>
            <a:picLocks noChangeAspect="1"/>
          </p:cNvPicPr>
          <p:nvPr/>
        </p:nvPicPr>
        <p:blipFill>
          <a:blip r:embed="rId6" cstate="print"/>
          <a:srcRect l="8508" t="25850" r="13296" b="25850"/>
          <a:stretch>
            <a:fillRect/>
          </a:stretch>
        </p:blipFill>
        <p:spPr>
          <a:xfrm>
            <a:off x="827584" y="1772816"/>
            <a:ext cx="7056784" cy="3312368"/>
          </a:xfrm>
          <a:prstGeom prst="rect">
            <a:avLst/>
          </a:prstGeom>
        </p:spPr>
      </p:pic>
      <p:pic>
        <p:nvPicPr>
          <p:cNvPr id="9" name="Picture 8" descr="06-HX1+ln2+ads80K+HX5+ads.20K+6-7.gif"/>
          <p:cNvPicPr>
            <a:picLocks noChangeAspect="1"/>
          </p:cNvPicPr>
          <p:nvPr/>
        </p:nvPicPr>
        <p:blipFill>
          <a:blip r:embed="rId7" cstate="print"/>
          <a:srcRect l="8508" t="25850" r="13296" b="25850"/>
          <a:stretch>
            <a:fillRect/>
          </a:stretch>
        </p:blipFill>
        <p:spPr>
          <a:xfrm>
            <a:off x="827584" y="1772816"/>
            <a:ext cx="7056784" cy="3312368"/>
          </a:xfrm>
          <a:prstGeom prst="rect">
            <a:avLst/>
          </a:prstGeom>
        </p:spPr>
      </p:pic>
      <p:pic>
        <p:nvPicPr>
          <p:cNvPr id="10" name="Picture 9" descr="07-with piping.gif"/>
          <p:cNvPicPr>
            <a:picLocks noChangeAspect="1"/>
          </p:cNvPicPr>
          <p:nvPr/>
        </p:nvPicPr>
        <p:blipFill>
          <a:blip r:embed="rId8" cstate="print"/>
          <a:srcRect l="8508" t="25850" r="13296" b="25850"/>
          <a:stretch>
            <a:fillRect/>
          </a:stretch>
        </p:blipFill>
        <p:spPr>
          <a:xfrm>
            <a:off x="827584" y="1772816"/>
            <a:ext cx="7056784" cy="3312368"/>
          </a:xfrm>
          <a:prstGeom prst="rect">
            <a:avLst/>
          </a:prstGeom>
        </p:spPr>
      </p:pic>
      <p:pic>
        <p:nvPicPr>
          <p:cNvPr id="11" name="Picture 10" descr="07-with piping_and box.gif"/>
          <p:cNvPicPr>
            <a:picLocks noChangeAspect="1"/>
          </p:cNvPicPr>
          <p:nvPr/>
        </p:nvPicPr>
        <p:blipFill>
          <a:blip r:embed="rId9" cstate="print"/>
          <a:srcRect l="8508" t="25850" r="13296" b="25850"/>
          <a:stretch>
            <a:fillRect/>
          </a:stretch>
        </p:blipFill>
        <p:spPr>
          <a:xfrm>
            <a:off x="827584" y="1772816"/>
            <a:ext cx="7056784" cy="3312368"/>
          </a:xfrm>
          <a:prstGeom prst="rect">
            <a:avLst/>
          </a:prstGeom>
        </p:spPr>
      </p:pic>
      <p:pic>
        <p:nvPicPr>
          <p:cNvPr id="14" name="Picture 13" descr="09-with piping_and box_valves.gif"/>
          <p:cNvPicPr>
            <a:picLocks noChangeAspect="1"/>
          </p:cNvPicPr>
          <p:nvPr/>
        </p:nvPicPr>
        <p:blipFill>
          <a:blip r:embed="rId10" cstate="print"/>
          <a:srcRect l="8508" t="25850" r="13296" b="25850"/>
          <a:stretch>
            <a:fillRect/>
          </a:stretch>
        </p:blipFill>
        <p:spPr>
          <a:xfrm>
            <a:off x="827584" y="1772816"/>
            <a:ext cx="7056784" cy="3312368"/>
          </a:xfrm>
          <a:prstGeom prst="rect">
            <a:avLst/>
          </a:prstGeom>
        </p:spPr>
      </p:pic>
      <p:pic>
        <p:nvPicPr>
          <p:cNvPr id="15" name="Picture 14" descr="10-with piping_and box_valves-t1.gif"/>
          <p:cNvPicPr>
            <a:picLocks noChangeAspect="1"/>
          </p:cNvPicPr>
          <p:nvPr/>
        </p:nvPicPr>
        <p:blipFill>
          <a:blip r:embed="rId11" cstate="print"/>
          <a:srcRect l="8508" t="25850" r="13296" b="25850"/>
          <a:stretch>
            <a:fillRect/>
          </a:stretch>
        </p:blipFill>
        <p:spPr>
          <a:xfrm>
            <a:off x="827584" y="1772816"/>
            <a:ext cx="7056784" cy="3312368"/>
          </a:xfrm>
          <a:prstGeom prst="rect">
            <a:avLst/>
          </a:prstGeom>
        </p:spPr>
      </p:pic>
      <p:pic>
        <p:nvPicPr>
          <p:cNvPr id="16" name="Picture 15" descr="10-with piping_and box_valves-t1+t2.gif"/>
          <p:cNvPicPr>
            <a:picLocks noChangeAspect="1"/>
          </p:cNvPicPr>
          <p:nvPr/>
        </p:nvPicPr>
        <p:blipFill>
          <a:blip r:embed="rId12" cstate="print"/>
          <a:srcRect l="8508" t="25850" r="13296" b="25851"/>
          <a:stretch>
            <a:fillRect/>
          </a:stretch>
        </p:blipFill>
        <p:spPr>
          <a:xfrm>
            <a:off x="827584" y="1772816"/>
            <a:ext cx="7056784" cy="3312368"/>
          </a:xfrm>
          <a:prstGeom prst="rect">
            <a:avLst/>
          </a:prstGeom>
        </p:spPr>
      </p:pic>
      <p:pic>
        <p:nvPicPr>
          <p:cNvPr id="17" name="Picture 16" descr="10-with piping_and box_valves-t1+t2+t3.gif"/>
          <p:cNvPicPr>
            <a:picLocks noChangeAspect="1"/>
          </p:cNvPicPr>
          <p:nvPr/>
        </p:nvPicPr>
        <p:blipFill>
          <a:blip r:embed="rId13" cstate="print"/>
          <a:srcRect l="7711" t="25850" r="13296" b="25851"/>
          <a:stretch>
            <a:fillRect/>
          </a:stretch>
        </p:blipFill>
        <p:spPr>
          <a:xfrm>
            <a:off x="755576" y="1772816"/>
            <a:ext cx="7128792" cy="3312368"/>
          </a:xfrm>
          <a:prstGeom prst="rect">
            <a:avLst/>
          </a:prstGeom>
        </p:spPr>
      </p:pic>
      <p:sp>
        <p:nvSpPr>
          <p:cNvPr id="20" name="TextBox 19"/>
          <p:cNvSpPr txBox="1"/>
          <p:nvPr/>
        </p:nvSpPr>
        <p:spPr>
          <a:xfrm>
            <a:off x="5148064" y="1484784"/>
            <a:ext cx="1800200" cy="369332"/>
          </a:xfrm>
          <a:prstGeom prst="rect">
            <a:avLst/>
          </a:prstGeom>
          <a:noFill/>
        </p:spPr>
        <p:txBody>
          <a:bodyPr wrap="square" rtlCol="0">
            <a:spAutoFit/>
          </a:bodyPr>
          <a:lstStyle/>
          <a:p>
            <a:r>
              <a:rPr lang="en-US" dirty="0" smtClean="0">
                <a:solidFill>
                  <a:srgbClr val="FF0000"/>
                </a:solidFill>
              </a:rPr>
              <a:t>Main HX Battery</a:t>
            </a:r>
            <a:endParaRPr lang="en-US" dirty="0">
              <a:solidFill>
                <a:srgbClr val="FF0000"/>
              </a:solidFill>
            </a:endParaRPr>
          </a:p>
        </p:txBody>
      </p:sp>
      <p:sp>
        <p:nvSpPr>
          <p:cNvPr id="21" name="TextBox 20"/>
          <p:cNvSpPr txBox="1"/>
          <p:nvPr/>
        </p:nvSpPr>
        <p:spPr>
          <a:xfrm>
            <a:off x="2555776" y="1196752"/>
            <a:ext cx="2448272" cy="553998"/>
          </a:xfrm>
          <a:prstGeom prst="rect">
            <a:avLst/>
          </a:prstGeom>
          <a:noFill/>
        </p:spPr>
        <p:txBody>
          <a:bodyPr wrap="square" rtlCol="0">
            <a:spAutoFit/>
          </a:bodyPr>
          <a:lstStyle/>
          <a:p>
            <a:r>
              <a:rPr lang="en-US" dirty="0" smtClean="0">
                <a:solidFill>
                  <a:srgbClr val="00B050"/>
                </a:solidFill>
              </a:rPr>
              <a:t>LN2 Phase Separator</a:t>
            </a:r>
          </a:p>
          <a:p>
            <a:r>
              <a:rPr lang="en-US" sz="1200" dirty="0" smtClean="0">
                <a:solidFill>
                  <a:srgbClr val="00B050"/>
                </a:solidFill>
              </a:rPr>
              <a:t>(Could be replaced by 2 Turbines)</a:t>
            </a:r>
            <a:endParaRPr lang="en-US" sz="1200" dirty="0">
              <a:solidFill>
                <a:srgbClr val="00B050"/>
              </a:solidFill>
            </a:endParaRPr>
          </a:p>
        </p:txBody>
      </p:sp>
      <p:sp>
        <p:nvSpPr>
          <p:cNvPr id="22" name="TextBox 21"/>
          <p:cNvSpPr txBox="1"/>
          <p:nvPr/>
        </p:nvSpPr>
        <p:spPr>
          <a:xfrm>
            <a:off x="2339752" y="1772816"/>
            <a:ext cx="936104" cy="369332"/>
          </a:xfrm>
          <a:prstGeom prst="rect">
            <a:avLst/>
          </a:prstGeom>
          <a:noFill/>
        </p:spPr>
        <p:txBody>
          <a:bodyPr wrap="square" rtlCol="0">
            <a:spAutoFit/>
          </a:bodyPr>
          <a:lstStyle/>
          <a:p>
            <a:r>
              <a:rPr lang="en-US" dirty="0" smtClean="0">
                <a:solidFill>
                  <a:schemeClr val="accent6">
                    <a:lumMod val="75000"/>
                  </a:schemeClr>
                </a:solidFill>
              </a:rPr>
              <a:t>Ads.80K</a:t>
            </a:r>
            <a:endParaRPr lang="en-US" dirty="0">
              <a:solidFill>
                <a:schemeClr val="accent6">
                  <a:lumMod val="75000"/>
                </a:schemeClr>
              </a:solidFill>
            </a:endParaRPr>
          </a:p>
        </p:txBody>
      </p:sp>
      <p:sp>
        <p:nvSpPr>
          <p:cNvPr id="23" name="TextBox 22"/>
          <p:cNvSpPr txBox="1"/>
          <p:nvPr/>
        </p:nvSpPr>
        <p:spPr>
          <a:xfrm>
            <a:off x="827584" y="1628800"/>
            <a:ext cx="936104" cy="923330"/>
          </a:xfrm>
          <a:prstGeom prst="rect">
            <a:avLst/>
          </a:prstGeom>
          <a:noFill/>
        </p:spPr>
        <p:txBody>
          <a:bodyPr wrap="square" rtlCol="0">
            <a:spAutoFit/>
          </a:bodyPr>
          <a:lstStyle/>
          <a:p>
            <a:r>
              <a:rPr lang="en-US" dirty="0" smtClean="0">
                <a:solidFill>
                  <a:schemeClr val="tx2">
                    <a:lumMod val="60000"/>
                    <a:lumOff val="40000"/>
                  </a:schemeClr>
                </a:solidFill>
              </a:rPr>
              <a:t>Cold HX + Ads.20K</a:t>
            </a:r>
            <a:endParaRPr lang="en-US" dirty="0">
              <a:solidFill>
                <a:schemeClr val="tx2">
                  <a:lumMod val="60000"/>
                  <a:lumOff val="40000"/>
                </a:schemeClr>
              </a:solidFill>
            </a:endParaRPr>
          </a:p>
        </p:txBody>
      </p:sp>
      <p:sp>
        <p:nvSpPr>
          <p:cNvPr id="24" name="TextBox 23"/>
          <p:cNvSpPr txBox="1"/>
          <p:nvPr/>
        </p:nvSpPr>
        <p:spPr>
          <a:xfrm>
            <a:off x="4499992" y="4797152"/>
            <a:ext cx="648072" cy="369332"/>
          </a:xfrm>
          <a:prstGeom prst="rect">
            <a:avLst/>
          </a:prstGeom>
          <a:noFill/>
        </p:spPr>
        <p:txBody>
          <a:bodyPr wrap="square" rtlCol="0">
            <a:spAutoFit/>
          </a:bodyPr>
          <a:lstStyle/>
          <a:p>
            <a:r>
              <a:rPr lang="en-US" dirty="0" smtClean="0">
                <a:solidFill>
                  <a:srgbClr val="0000FF"/>
                </a:solidFill>
              </a:rPr>
              <a:t>T1</a:t>
            </a:r>
            <a:endParaRPr lang="en-US" dirty="0">
              <a:solidFill>
                <a:srgbClr val="0000FF"/>
              </a:solidFill>
            </a:endParaRPr>
          </a:p>
        </p:txBody>
      </p:sp>
      <p:sp>
        <p:nvSpPr>
          <p:cNvPr id="25" name="TextBox 24"/>
          <p:cNvSpPr txBox="1"/>
          <p:nvPr/>
        </p:nvSpPr>
        <p:spPr>
          <a:xfrm>
            <a:off x="3635896" y="4941168"/>
            <a:ext cx="648072" cy="369332"/>
          </a:xfrm>
          <a:prstGeom prst="rect">
            <a:avLst/>
          </a:prstGeom>
          <a:noFill/>
        </p:spPr>
        <p:txBody>
          <a:bodyPr wrap="square" rtlCol="0">
            <a:spAutoFit/>
          </a:bodyPr>
          <a:lstStyle/>
          <a:p>
            <a:r>
              <a:rPr lang="en-US" dirty="0" smtClean="0">
                <a:solidFill>
                  <a:srgbClr val="0000FF"/>
                </a:solidFill>
              </a:rPr>
              <a:t>T2</a:t>
            </a:r>
            <a:endParaRPr lang="en-US" dirty="0">
              <a:solidFill>
                <a:srgbClr val="0000FF"/>
              </a:solidFill>
            </a:endParaRPr>
          </a:p>
        </p:txBody>
      </p:sp>
      <p:sp>
        <p:nvSpPr>
          <p:cNvPr id="26" name="TextBox 25"/>
          <p:cNvSpPr txBox="1"/>
          <p:nvPr/>
        </p:nvSpPr>
        <p:spPr>
          <a:xfrm>
            <a:off x="2339752" y="5157192"/>
            <a:ext cx="648072" cy="369332"/>
          </a:xfrm>
          <a:prstGeom prst="rect">
            <a:avLst/>
          </a:prstGeom>
          <a:noFill/>
        </p:spPr>
        <p:txBody>
          <a:bodyPr wrap="square" rtlCol="0">
            <a:spAutoFit/>
          </a:bodyPr>
          <a:lstStyle/>
          <a:p>
            <a:r>
              <a:rPr lang="en-US" dirty="0" smtClean="0">
                <a:solidFill>
                  <a:srgbClr val="0000FF"/>
                </a:solidFill>
              </a:rPr>
              <a:t>T3</a:t>
            </a:r>
            <a:endParaRPr lang="en-US" dirty="0">
              <a:solidFill>
                <a:srgbClr val="0000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par>
                          <p:cTn id="36" fill="hold">
                            <p:stCondLst>
                              <p:cond delay="10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par>
                          <p:cTn id="40" fill="hold">
                            <p:stCondLst>
                              <p:cond delay="120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3000"/>
                                        <p:tgtEl>
                                          <p:spTgt spid="10"/>
                                        </p:tgtEl>
                                      </p:cBhvr>
                                    </p:animEffect>
                                  </p:childTnLst>
                                </p:cTn>
                              </p:par>
                            </p:childTnLst>
                          </p:cTn>
                        </p:par>
                        <p:par>
                          <p:cTn id="44" fill="hold">
                            <p:stCondLst>
                              <p:cond delay="15000"/>
                            </p:stCondLst>
                            <p:childTnLst>
                              <p:par>
                                <p:cTn id="45" presetID="22" presetClass="entr" presetSubtype="2"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3000"/>
                                        <p:tgtEl>
                                          <p:spTgt spid="11"/>
                                        </p:tgtEl>
                                      </p:cBhvr>
                                    </p:animEffect>
                                  </p:childTnLst>
                                </p:cTn>
                              </p:par>
                            </p:childTnLst>
                          </p:cTn>
                        </p:par>
                        <p:par>
                          <p:cTn id="48" fill="hold">
                            <p:stCondLst>
                              <p:cond delay="180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2000"/>
                                        <p:tgtEl>
                                          <p:spTgt spid="14"/>
                                        </p:tgtEl>
                                      </p:cBhvr>
                                    </p:animEffect>
                                  </p:childTnLst>
                                </p:cTn>
                              </p:par>
                            </p:childTnLst>
                          </p:cTn>
                        </p:par>
                        <p:par>
                          <p:cTn id="52" fill="hold">
                            <p:stCondLst>
                              <p:cond delay="20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2000"/>
                                        <p:tgtEl>
                                          <p:spTgt spid="24"/>
                                        </p:tgtEl>
                                      </p:cBhvr>
                                    </p:animEffect>
                                  </p:childTnLst>
                                </p:cTn>
                              </p:par>
                            </p:childTnLst>
                          </p:cTn>
                        </p:par>
                        <p:par>
                          <p:cTn id="59" fill="hold">
                            <p:stCondLst>
                              <p:cond delay="22000"/>
                            </p:stCondLst>
                            <p:childTnLst>
                              <p:par>
                                <p:cTn id="60" presetID="10"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2000"/>
                                        <p:tgtEl>
                                          <p:spTgt spid="25"/>
                                        </p:tgtEl>
                                      </p:cBhvr>
                                    </p:animEffect>
                                  </p:childTnLst>
                                </p:cTn>
                              </p:par>
                            </p:childTnLst>
                          </p:cTn>
                        </p:par>
                        <p:par>
                          <p:cTn id="66" fill="hold">
                            <p:stCondLst>
                              <p:cond delay="24000"/>
                            </p:stCondLst>
                            <p:childTnLst>
                              <p:par>
                                <p:cTn id="67" presetID="10" presetClass="entr" presetSubtype="0"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2000"/>
                                        <p:tgtEl>
                                          <p:spTgt spid="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475656" y="1143699"/>
            <a:ext cx="6624736" cy="4733573"/>
          </a:xfrm>
        </p:spPr>
        <p:txBody>
          <a:bodyPr/>
          <a:lstStyle/>
          <a:p>
            <a:pPr>
              <a:lnSpc>
                <a:spcPct val="80000"/>
              </a:lnSpc>
              <a:buNone/>
            </a:pPr>
            <a:r>
              <a:rPr lang="fr-FR" sz="5400" b="1" dirty="0" err="1" smtClean="0"/>
              <a:t>What</a:t>
            </a:r>
            <a:r>
              <a:rPr lang="fr-FR" sz="5400" b="1" dirty="0" smtClean="0"/>
              <a:t> </a:t>
            </a:r>
            <a:r>
              <a:rPr lang="fr-FR" sz="5400" b="1" dirty="0" err="1" smtClean="0"/>
              <a:t>is</a:t>
            </a:r>
            <a:r>
              <a:rPr lang="fr-FR" sz="5400" b="1" dirty="0" smtClean="0"/>
              <a:t> as </a:t>
            </a:r>
            <a:r>
              <a:rPr lang="fr-FR" sz="5400" b="1" dirty="0" err="1" smtClean="0"/>
              <a:t>stakes</a:t>
            </a:r>
            <a:r>
              <a:rPr lang="fr-FR" sz="5400" b="1" dirty="0" smtClean="0"/>
              <a:t> ?</a:t>
            </a:r>
            <a:endParaRPr lang="fr-FR" sz="5400" dirty="0" smtClean="0"/>
          </a:p>
        </p:txBody>
      </p:sp>
      <p:sp>
        <p:nvSpPr>
          <p:cNvPr id="9" name="Espace réservé de la date 8"/>
          <p:cNvSpPr>
            <a:spLocks noGrp="1"/>
          </p:cNvSpPr>
          <p:nvPr>
            <p:ph type="dt" sz="half" idx="10"/>
          </p:nvPr>
        </p:nvSpPr>
        <p:spPr>
          <a:xfrm>
            <a:off x="467544" y="6456441"/>
            <a:ext cx="1101725" cy="166687"/>
          </a:xfrm>
        </p:spPr>
        <p:txBody>
          <a:bodyPr/>
          <a:lstStyle/>
          <a:p>
            <a:pPr>
              <a:defRPr/>
            </a:pPr>
            <a:fld id="{BD015B38-5A5A-47C9-8D5C-31753B0C18E8}" type="datetime1">
              <a:rPr lang="fr-FR" smtClean="0"/>
              <a:pPr>
                <a:defRPr/>
              </a:pPr>
              <a:t>19/03/2015</a:t>
            </a:fld>
            <a:endParaRPr lang="en-GB" dirty="0"/>
          </a:p>
        </p:txBody>
      </p:sp>
      <p:sp>
        <p:nvSpPr>
          <p:cNvPr id="13"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pPr eaLnBrk="1" hangingPunct="1"/>
            <a:r>
              <a:rPr lang="fr-FR" sz="2800" dirty="0" smtClean="0"/>
              <a:t>Cold Box (Ø~3m, L~12m)</a:t>
            </a:r>
          </a:p>
        </p:txBody>
      </p:sp>
      <p:pic>
        <p:nvPicPr>
          <p:cNvPr id="6146" name="Picture 2"/>
          <p:cNvPicPr>
            <a:picLocks noChangeAspect="1" noChangeArrowheads="1"/>
          </p:cNvPicPr>
          <p:nvPr/>
        </p:nvPicPr>
        <p:blipFill>
          <a:blip r:embed="rId2" cstate="email"/>
          <a:srcRect/>
          <a:stretch>
            <a:fillRect/>
          </a:stretch>
        </p:blipFill>
        <p:spPr bwMode="auto">
          <a:xfrm>
            <a:off x="687508" y="908720"/>
            <a:ext cx="7556900" cy="4824536"/>
          </a:xfrm>
          <a:prstGeom prst="rect">
            <a:avLst/>
          </a:prstGeom>
          <a:noFill/>
          <a:ln w="9525">
            <a:noFill/>
            <a:miter lim="800000"/>
            <a:headEnd/>
            <a:tailEnd/>
          </a:ln>
        </p:spPr>
      </p:pic>
      <p:sp>
        <p:nvSpPr>
          <p:cNvPr id="7" name="TextBox 6"/>
          <p:cNvSpPr txBox="1"/>
          <p:nvPr/>
        </p:nvSpPr>
        <p:spPr>
          <a:xfrm>
            <a:off x="683568" y="5949280"/>
            <a:ext cx="8460432" cy="424732"/>
          </a:xfrm>
          <a:prstGeom prst="rect">
            <a:avLst/>
          </a:prstGeom>
          <a:noFill/>
        </p:spPr>
        <p:txBody>
          <a:bodyPr wrap="square" rtlCol="0">
            <a:spAutoFit/>
          </a:bodyPr>
          <a:lstStyle/>
          <a:p>
            <a:pPr>
              <a:buNone/>
            </a:pPr>
            <a:r>
              <a:rPr lang="en-US" i="1" dirty="0" smtClean="0"/>
              <a:t>LN2 </a:t>
            </a:r>
            <a:r>
              <a:rPr lang="en-US" i="1" dirty="0" err="1" smtClean="0"/>
              <a:t>precooling</a:t>
            </a:r>
            <a:r>
              <a:rPr lang="en-US" i="1" dirty="0" smtClean="0"/>
              <a:t> can be replaced by two turbines</a:t>
            </a:r>
            <a:endParaRPr lang="en-US" i="1"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cstate="email"/>
          <a:srcRect/>
          <a:stretch>
            <a:fillRect/>
          </a:stretch>
        </p:blipFill>
        <p:spPr bwMode="auto">
          <a:xfrm flipH="1">
            <a:off x="6588224" y="1052736"/>
            <a:ext cx="2201903" cy="2718445"/>
          </a:xfrm>
          <a:prstGeom prst="rect">
            <a:avLst/>
          </a:prstGeom>
          <a:noFill/>
          <a:ln w="9525">
            <a:noFill/>
            <a:miter lim="800000"/>
            <a:headEnd/>
            <a:tailEnd/>
          </a:ln>
        </p:spPr>
      </p:pic>
      <p:sp>
        <p:nvSpPr>
          <p:cNvPr id="21508" name="Rectangle 2"/>
          <p:cNvSpPr>
            <a:spLocks noGrp="1"/>
          </p:cNvSpPr>
          <p:nvPr>
            <p:ph type="title"/>
          </p:nvPr>
        </p:nvSpPr>
        <p:spPr/>
        <p:txBody>
          <a:bodyPr/>
          <a:lstStyle/>
          <a:p>
            <a:pPr eaLnBrk="1" hangingPunct="1"/>
            <a:r>
              <a:rPr lang="fr-FR" sz="2800" dirty="0" smtClean="0"/>
              <a:t>Cold Box + Distribution box</a:t>
            </a:r>
          </a:p>
        </p:txBody>
      </p:sp>
      <p:grpSp>
        <p:nvGrpSpPr>
          <p:cNvPr id="2" name="Group 36"/>
          <p:cNvGrpSpPr/>
          <p:nvPr/>
        </p:nvGrpSpPr>
        <p:grpSpPr>
          <a:xfrm>
            <a:off x="755576" y="1124744"/>
            <a:ext cx="6048672" cy="2952328"/>
            <a:chOff x="179512" y="836712"/>
            <a:chExt cx="9484292" cy="4629238"/>
          </a:xfrm>
        </p:grpSpPr>
        <p:pic>
          <p:nvPicPr>
            <p:cNvPr id="4098" name="Picture 2"/>
            <p:cNvPicPr>
              <a:picLocks noChangeAspect="1" noChangeArrowheads="1"/>
            </p:cNvPicPr>
            <p:nvPr/>
          </p:nvPicPr>
          <p:blipFill>
            <a:blip r:embed="rId3" cstate="email"/>
            <a:srcRect/>
            <a:stretch>
              <a:fillRect/>
            </a:stretch>
          </p:blipFill>
          <p:spPr bwMode="auto">
            <a:xfrm>
              <a:off x="179512" y="836712"/>
              <a:ext cx="6848474" cy="4629238"/>
            </a:xfrm>
            <a:prstGeom prst="rect">
              <a:avLst/>
            </a:prstGeom>
            <a:noFill/>
            <a:ln w="9525">
              <a:noFill/>
              <a:miter lim="800000"/>
              <a:headEnd/>
              <a:tailEnd/>
            </a:ln>
          </p:spPr>
        </p:pic>
        <p:cxnSp>
          <p:nvCxnSpPr>
            <p:cNvPr id="8" name="Straight Arrow Connector 7"/>
            <p:cNvCxnSpPr>
              <a:stCxn id="7" idx="1"/>
              <a:endCxn id="15" idx="3"/>
            </p:cNvCxnSpPr>
            <p:nvPr/>
          </p:nvCxnSpPr>
          <p:spPr bwMode="auto">
            <a:xfrm flipH="1">
              <a:off x="5187926" y="1421559"/>
              <a:ext cx="2556438" cy="210"/>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cxnSp>
          <p:nvCxnSpPr>
            <p:cNvPr id="12" name="Straight Arrow Connector 11"/>
            <p:cNvCxnSpPr>
              <a:stCxn id="7" idx="1"/>
              <a:endCxn id="16" idx="3"/>
            </p:cNvCxnSpPr>
            <p:nvPr/>
          </p:nvCxnSpPr>
          <p:spPr bwMode="auto">
            <a:xfrm flipH="1">
              <a:off x="5259934" y="1421559"/>
              <a:ext cx="2484430" cy="288242"/>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sp>
          <p:nvSpPr>
            <p:cNvPr id="15" name="Rectangle 14"/>
            <p:cNvSpPr/>
            <p:nvPr/>
          </p:nvSpPr>
          <p:spPr bwMode="auto">
            <a:xfrm>
              <a:off x="5115917" y="1385764"/>
              <a:ext cx="72008" cy="72008"/>
            </a:xfrm>
            <a:prstGeom prst="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5187925" y="1673796"/>
              <a:ext cx="72008" cy="72008"/>
            </a:xfrm>
            <a:prstGeom prst="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331941" y="2033836"/>
              <a:ext cx="72008" cy="72008"/>
            </a:xfrm>
            <a:prstGeom prst="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5331941" y="2465884"/>
              <a:ext cx="72008" cy="72008"/>
            </a:xfrm>
            <a:prstGeom prst="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5691981" y="3906044"/>
              <a:ext cx="72008" cy="72008"/>
            </a:xfrm>
            <a:prstGeom prst="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5763989" y="4338092"/>
              <a:ext cx="72008" cy="72008"/>
            </a:xfrm>
            <a:prstGeom prst="rect">
              <a:avLst/>
            </a:prstGeom>
            <a:no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24" name="Straight Arrow Connector 23"/>
            <p:cNvCxnSpPr>
              <a:stCxn id="7" idx="1"/>
              <a:endCxn id="17" idx="3"/>
            </p:cNvCxnSpPr>
            <p:nvPr/>
          </p:nvCxnSpPr>
          <p:spPr bwMode="auto">
            <a:xfrm flipH="1">
              <a:off x="5403950" y="1421559"/>
              <a:ext cx="2340414" cy="648282"/>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cxnSp>
          <p:nvCxnSpPr>
            <p:cNvPr id="27" name="Straight Arrow Connector 26"/>
            <p:cNvCxnSpPr>
              <a:stCxn id="7" idx="1"/>
              <a:endCxn id="18" idx="3"/>
            </p:cNvCxnSpPr>
            <p:nvPr/>
          </p:nvCxnSpPr>
          <p:spPr bwMode="auto">
            <a:xfrm flipH="1">
              <a:off x="5403950" y="1421559"/>
              <a:ext cx="2340414" cy="1080330"/>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cxnSp>
          <p:nvCxnSpPr>
            <p:cNvPr id="30" name="Straight Arrow Connector 29"/>
            <p:cNvCxnSpPr>
              <a:stCxn id="7" idx="1"/>
              <a:endCxn id="19" idx="0"/>
            </p:cNvCxnSpPr>
            <p:nvPr/>
          </p:nvCxnSpPr>
          <p:spPr bwMode="auto">
            <a:xfrm flipH="1">
              <a:off x="5727986" y="1421559"/>
              <a:ext cx="2016378" cy="2484485"/>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cxnSp>
          <p:nvCxnSpPr>
            <p:cNvPr id="33" name="Straight Arrow Connector 32"/>
            <p:cNvCxnSpPr>
              <a:stCxn id="7" idx="1"/>
              <a:endCxn id="20" idx="0"/>
            </p:cNvCxnSpPr>
            <p:nvPr/>
          </p:nvCxnSpPr>
          <p:spPr bwMode="auto">
            <a:xfrm flipH="1">
              <a:off x="5799993" y="1421559"/>
              <a:ext cx="1944371" cy="2916533"/>
            </a:xfrm>
            <a:prstGeom prst="straightConnector1">
              <a:avLst/>
            </a:prstGeom>
            <a:solidFill>
              <a:schemeClr val="folHlink"/>
            </a:solidFill>
            <a:ln w="3175" cap="flat" cmpd="sng" algn="ctr">
              <a:solidFill>
                <a:srgbClr val="FF0000"/>
              </a:solidFill>
              <a:prstDash val="solid"/>
              <a:round/>
              <a:headEnd type="none" w="med" len="med"/>
              <a:tailEnd type="triangle" w="med" len="med"/>
            </a:ln>
            <a:effectLst/>
          </p:spPr>
        </p:cxnSp>
        <p:sp>
          <p:nvSpPr>
            <p:cNvPr id="7" name="TextBox 6"/>
            <p:cNvSpPr txBox="1"/>
            <p:nvPr/>
          </p:nvSpPr>
          <p:spPr>
            <a:xfrm>
              <a:off x="7744364" y="1175437"/>
              <a:ext cx="1919440" cy="492244"/>
            </a:xfrm>
            <a:prstGeom prst="rect">
              <a:avLst/>
            </a:prstGeom>
            <a:solidFill>
              <a:schemeClr val="bg1"/>
            </a:solidFill>
          </p:spPr>
          <p:txBody>
            <a:bodyPr wrap="square" rtlCol="0">
              <a:spAutoFit/>
            </a:bodyPr>
            <a:lstStyle/>
            <a:p>
              <a:pPr>
                <a:buNone/>
              </a:pPr>
              <a:r>
                <a:rPr lang="en-US" sz="1600" b="1" dirty="0" smtClean="0">
                  <a:solidFill>
                    <a:srgbClr val="FF0000"/>
                  </a:solidFill>
                </a:rPr>
                <a:t>6 Turbines</a:t>
              </a:r>
              <a:endParaRPr lang="en-US" sz="1600" b="1" dirty="0">
                <a:solidFill>
                  <a:srgbClr val="FF0000"/>
                </a:solidFill>
              </a:endParaRPr>
            </a:p>
          </p:txBody>
        </p:sp>
      </p:grpSp>
      <p:pic>
        <p:nvPicPr>
          <p:cNvPr id="4099" name="Picture 3"/>
          <p:cNvPicPr>
            <a:picLocks noChangeAspect="1" noChangeArrowheads="1"/>
          </p:cNvPicPr>
          <p:nvPr/>
        </p:nvPicPr>
        <p:blipFill>
          <a:blip r:embed="rId4" cstate="email"/>
          <a:srcRect/>
          <a:stretch>
            <a:fillRect/>
          </a:stretch>
        </p:blipFill>
        <p:spPr bwMode="auto">
          <a:xfrm>
            <a:off x="6156176" y="4293096"/>
            <a:ext cx="2592288" cy="1518407"/>
          </a:xfrm>
          <a:prstGeom prst="rect">
            <a:avLst/>
          </a:prstGeom>
          <a:noFill/>
          <a:ln w="28575">
            <a:solidFill>
              <a:srgbClr val="FF0000"/>
            </a:solidFill>
            <a:miter lim="800000"/>
            <a:headEnd/>
            <a:tailEnd/>
          </a:ln>
        </p:spPr>
      </p:pic>
      <p:pic>
        <p:nvPicPr>
          <p:cNvPr id="4100" name="Picture 4"/>
          <p:cNvPicPr>
            <a:picLocks noChangeAspect="1" noChangeArrowheads="1"/>
          </p:cNvPicPr>
          <p:nvPr/>
        </p:nvPicPr>
        <p:blipFill>
          <a:blip r:embed="rId5" cstate="email"/>
          <a:srcRect/>
          <a:stretch>
            <a:fillRect/>
          </a:stretch>
        </p:blipFill>
        <p:spPr bwMode="auto">
          <a:xfrm>
            <a:off x="971600" y="4293096"/>
            <a:ext cx="2232248" cy="1526701"/>
          </a:xfrm>
          <a:prstGeom prst="rect">
            <a:avLst/>
          </a:prstGeom>
          <a:noFill/>
          <a:ln w="28575">
            <a:solidFill>
              <a:srgbClr val="FF0000"/>
            </a:solidFill>
            <a:miter lim="800000"/>
            <a:headEnd/>
            <a:tailEnd/>
          </a:ln>
        </p:spPr>
      </p:pic>
      <p:sp>
        <p:nvSpPr>
          <p:cNvPr id="91" name="TextBox 90"/>
          <p:cNvSpPr txBox="1"/>
          <p:nvPr/>
        </p:nvSpPr>
        <p:spPr>
          <a:xfrm>
            <a:off x="539552" y="6021288"/>
            <a:ext cx="8352928" cy="424732"/>
          </a:xfrm>
          <a:prstGeom prst="rect">
            <a:avLst/>
          </a:prstGeom>
          <a:noFill/>
        </p:spPr>
        <p:txBody>
          <a:bodyPr wrap="square" rtlCol="0">
            <a:spAutoFit/>
          </a:bodyPr>
          <a:lstStyle/>
          <a:p>
            <a:pPr>
              <a:buNone/>
            </a:pPr>
            <a:r>
              <a:rPr lang="en-US" i="1" dirty="0" smtClean="0"/>
              <a:t>Distribution box not always needed</a:t>
            </a:r>
            <a:endParaRPr lang="en-US" i="1"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p:txBody>
          <a:bodyPr/>
          <a:lstStyle/>
          <a:p>
            <a:pPr eaLnBrk="1" hangingPunct="1"/>
            <a:r>
              <a:rPr lang="fr-FR" sz="2800" dirty="0" smtClean="0"/>
              <a:t>ALAT </a:t>
            </a:r>
            <a:r>
              <a:rPr lang="fr-FR" sz="2800" dirty="0" err="1" smtClean="0"/>
              <a:t>Manufacturing</a:t>
            </a:r>
            <a:r>
              <a:rPr lang="fr-FR" sz="2800" dirty="0" smtClean="0"/>
              <a:t> (Ø~3m, L~12m)</a:t>
            </a:r>
          </a:p>
        </p:txBody>
      </p:sp>
      <p:pic>
        <p:nvPicPr>
          <p:cNvPr id="5123" name="Picture 3"/>
          <p:cNvPicPr>
            <a:picLocks noChangeAspect="1" noChangeArrowheads="1"/>
          </p:cNvPicPr>
          <p:nvPr/>
        </p:nvPicPr>
        <p:blipFill>
          <a:blip r:embed="rId2" cstate="email"/>
          <a:srcRect/>
          <a:stretch>
            <a:fillRect/>
          </a:stretch>
        </p:blipFill>
        <p:spPr bwMode="auto">
          <a:xfrm>
            <a:off x="509795" y="836712"/>
            <a:ext cx="8634205" cy="539764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to win : main features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672703" y="764705"/>
            <a:ext cx="8191559" cy="5616624"/>
          </a:xfrm>
          <a:prstGeom prst="rect">
            <a:avLst/>
          </a:prstGeom>
          <a:noFill/>
          <a:ln w="9525">
            <a:noFill/>
            <a:miter lim="800000"/>
            <a:headEnd/>
            <a:tailEnd/>
          </a:ln>
          <a:effectLst/>
        </p:spPr>
      </p:pic>
      <p:sp>
        <p:nvSpPr>
          <p:cNvPr id="5" name="Rectangle 4"/>
          <p:cNvSpPr/>
          <p:nvPr/>
        </p:nvSpPr>
        <p:spPr bwMode="auto">
          <a:xfrm>
            <a:off x="3347864" y="1772816"/>
            <a:ext cx="3240360" cy="288032"/>
          </a:xfrm>
          <a:prstGeom prst="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en-US" sz="2400" b="0" i="0" u="none" strike="noStrike" cap="none" normalizeH="0" baseline="0" dirty="0" smtClean="0">
              <a:ln>
                <a:noFill/>
              </a:ln>
              <a:solidFill>
                <a:schemeClr val="bg2"/>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Line</a:t>
            </a:r>
            <a:endParaRPr lang="en-US" dirty="0"/>
          </a:p>
        </p:txBody>
      </p:sp>
      <p:sp>
        <p:nvSpPr>
          <p:cNvPr id="4" name="Slide Number Placeholder 3"/>
          <p:cNvSpPr>
            <a:spLocks noGrp="1"/>
          </p:cNvSpPr>
          <p:nvPr>
            <p:ph type="sldNum" sz="quarter" idx="10"/>
          </p:nvPr>
        </p:nvSpPr>
        <p:spPr/>
        <p:txBody>
          <a:bodyPr/>
          <a:lstStyle/>
          <a:p>
            <a:pPr>
              <a:defRPr/>
            </a:pPr>
            <a:fld id="{C45B9CD0-97B6-4C3A-8804-1D4F2784CB6B}" type="slidenum">
              <a:rPr lang="fr-FR" smtClean="0"/>
              <a:pPr>
                <a:defRPr/>
              </a:pPr>
              <a:t>34</a:t>
            </a:fld>
            <a:endParaRPr lang="fr-FR"/>
          </a:p>
        </p:txBody>
      </p:sp>
      <p:graphicFrame>
        <p:nvGraphicFramePr>
          <p:cNvPr id="7" name="Table 6"/>
          <p:cNvGraphicFramePr>
            <a:graphicFrameLocks noGrp="1"/>
          </p:cNvGraphicFramePr>
          <p:nvPr/>
        </p:nvGraphicFramePr>
        <p:xfrm>
          <a:off x="611560" y="1988840"/>
          <a:ext cx="8424935" cy="2291080"/>
        </p:xfrm>
        <a:graphic>
          <a:graphicData uri="http://schemas.openxmlformats.org/drawingml/2006/table">
            <a:tbl>
              <a:tblPr firstRow="1" bandRow="1">
                <a:tableStyleId>{5C22544A-7EE6-4342-B048-85BDC9FD1C3A}</a:tableStyleId>
              </a:tblPr>
              <a:tblGrid>
                <a:gridCol w="1819786"/>
                <a:gridCol w="1790901"/>
                <a:gridCol w="1444274"/>
                <a:gridCol w="1684987"/>
                <a:gridCol w="1684987"/>
              </a:tblGrid>
              <a:tr h="370840">
                <a:tc>
                  <a:txBody>
                    <a:bodyPr/>
                    <a:lstStyle/>
                    <a:p>
                      <a:endParaRPr lang="en-US" dirty="0"/>
                    </a:p>
                  </a:txBody>
                  <a:tcPr/>
                </a:tc>
                <a:tc>
                  <a:txBody>
                    <a:bodyPr/>
                    <a:lstStyle/>
                    <a:p>
                      <a:pPr algn="ctr"/>
                      <a:r>
                        <a:rPr lang="en-US" dirty="0" smtClean="0"/>
                        <a:t>Temperatures</a:t>
                      </a:r>
                      <a:endParaRPr lang="en-US" dirty="0"/>
                    </a:p>
                  </a:txBody>
                  <a:tcPr/>
                </a:tc>
                <a:tc>
                  <a:txBody>
                    <a:bodyPr/>
                    <a:lstStyle/>
                    <a:p>
                      <a:pPr algn="ctr"/>
                      <a:r>
                        <a:rPr lang="en-US" dirty="0" smtClean="0"/>
                        <a:t>Pressure</a:t>
                      </a:r>
                      <a:endParaRPr lang="en-US" dirty="0"/>
                    </a:p>
                  </a:txBody>
                  <a:tcPr/>
                </a:tc>
                <a:tc>
                  <a:txBody>
                    <a:bodyPr/>
                    <a:lstStyle/>
                    <a:p>
                      <a:pPr algn="ctr"/>
                      <a:r>
                        <a:rPr lang="en-US" dirty="0" smtClean="0"/>
                        <a:t>Loads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Loads</a:t>
                      </a:r>
                    </a:p>
                    <a:p>
                      <a:pPr algn="ctr"/>
                      <a:r>
                        <a:rPr lang="en-US" dirty="0" err="1" smtClean="0"/>
                        <a:t>Eq</a:t>
                      </a:r>
                      <a:r>
                        <a:rPr lang="en-US" dirty="0" smtClean="0"/>
                        <a:t> @4.5K</a:t>
                      </a:r>
                      <a:endParaRPr lang="en-US" dirty="0"/>
                    </a:p>
                  </a:txBody>
                  <a:tcPr/>
                </a:tc>
              </a:tr>
              <a:tr h="370840">
                <a:tc>
                  <a:txBody>
                    <a:bodyPr/>
                    <a:lstStyle/>
                    <a:p>
                      <a:r>
                        <a:rPr lang="en-US" dirty="0" smtClean="0"/>
                        <a:t>Thermal Shields</a:t>
                      </a:r>
                      <a:endParaRPr lang="en-US" dirty="0"/>
                    </a:p>
                  </a:txBody>
                  <a:tcPr/>
                </a:tc>
                <a:tc>
                  <a:txBody>
                    <a:bodyPr/>
                    <a:lstStyle/>
                    <a:p>
                      <a:pPr algn="ctr"/>
                      <a:r>
                        <a:rPr lang="en-US" dirty="0" smtClean="0"/>
                        <a:t>50K-&gt;70K</a:t>
                      </a:r>
                    </a:p>
                    <a:p>
                      <a:pPr algn="ctr"/>
                      <a:r>
                        <a:rPr lang="en-US" dirty="0" smtClean="0"/>
                        <a:t>(30 -&gt; 50K ?)</a:t>
                      </a:r>
                      <a:endParaRPr lang="en-US" dirty="0"/>
                    </a:p>
                  </a:txBody>
                  <a:tcPr/>
                </a:tc>
                <a:tc>
                  <a:txBody>
                    <a:bodyPr/>
                    <a:lstStyle/>
                    <a:p>
                      <a:pPr algn="ctr"/>
                      <a:r>
                        <a:rPr lang="en-US" dirty="0" smtClean="0"/>
                        <a:t>18b-&gt;17b</a:t>
                      </a:r>
                      <a:endParaRPr lang="en-US" dirty="0"/>
                    </a:p>
                  </a:txBody>
                  <a:tcPr anchor="ctr"/>
                </a:tc>
                <a:tc>
                  <a:txBody>
                    <a:bodyPr/>
                    <a:lstStyle/>
                    <a:p>
                      <a:pPr algn="ctr"/>
                      <a:r>
                        <a:rPr lang="en-US" dirty="0" smtClean="0"/>
                        <a:t>35 kW</a:t>
                      </a:r>
                      <a:endParaRPr lang="en-US" dirty="0"/>
                    </a:p>
                  </a:txBody>
                  <a:tcPr anchor="ctr"/>
                </a:tc>
                <a:tc>
                  <a:txBody>
                    <a:bodyPr/>
                    <a:lstStyle/>
                    <a:p>
                      <a:pPr algn="ctr"/>
                      <a:r>
                        <a:rPr lang="en-US" dirty="0" smtClean="0"/>
                        <a:t>2.5 kW</a:t>
                      </a:r>
                    </a:p>
                    <a:p>
                      <a:pPr algn="ctr"/>
                      <a:r>
                        <a:rPr lang="en-US" dirty="0" smtClean="0"/>
                        <a:t>(4 kW)</a:t>
                      </a:r>
                      <a:endParaRPr lang="en-US" dirty="0"/>
                    </a:p>
                  </a:txBody>
                  <a:tcPr anchor="ctr"/>
                </a:tc>
              </a:tr>
              <a:tr h="370840">
                <a:tc>
                  <a:txBody>
                    <a:bodyPr/>
                    <a:lstStyle/>
                    <a:p>
                      <a:r>
                        <a:rPr lang="en-US" dirty="0" smtClean="0"/>
                        <a:t>Liquefaction</a:t>
                      </a:r>
                      <a:endParaRPr lang="en-US" dirty="0"/>
                    </a:p>
                  </a:txBody>
                  <a:tcPr/>
                </a:tc>
                <a:tc>
                  <a:txBody>
                    <a:bodyPr/>
                    <a:lstStyle/>
                    <a:p>
                      <a:pPr algn="ctr"/>
                      <a:r>
                        <a:rPr lang="en-US" dirty="0" smtClean="0"/>
                        <a:t>4.5K</a:t>
                      </a:r>
                      <a:endParaRPr lang="en-US" dirty="0"/>
                    </a:p>
                  </a:txBody>
                  <a:tcPr/>
                </a:tc>
                <a:tc>
                  <a:txBody>
                    <a:bodyPr/>
                    <a:lstStyle/>
                    <a:p>
                      <a:pPr algn="ctr"/>
                      <a:r>
                        <a:rPr lang="en-US" dirty="0" smtClean="0"/>
                        <a:t>1.05b</a:t>
                      </a:r>
                      <a:endParaRPr lang="en-US" dirty="0"/>
                    </a:p>
                  </a:txBody>
                  <a:tcPr/>
                </a:tc>
                <a:tc>
                  <a:txBody>
                    <a:bodyPr/>
                    <a:lstStyle/>
                    <a:p>
                      <a:pPr algn="ctr"/>
                      <a:r>
                        <a:rPr lang="en-US" dirty="0" smtClean="0"/>
                        <a:t>10 g/s</a:t>
                      </a:r>
                      <a:endParaRPr lang="en-US" dirty="0"/>
                    </a:p>
                  </a:txBody>
                  <a:tcPr/>
                </a:tc>
                <a:tc>
                  <a:txBody>
                    <a:bodyPr/>
                    <a:lstStyle/>
                    <a:p>
                      <a:pPr algn="ctr"/>
                      <a:r>
                        <a:rPr lang="en-US" dirty="0" smtClean="0"/>
                        <a:t>1 kW</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Refrigeration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4.5K</a:t>
                      </a:r>
                      <a:endParaRPr lang="en-US" dirty="0" smtClean="0"/>
                    </a:p>
                  </a:txBody>
                  <a:tcPr/>
                </a:tc>
                <a:tc>
                  <a:txBody>
                    <a:bodyPr/>
                    <a:lstStyle/>
                    <a:p>
                      <a:pPr algn="ctr"/>
                      <a:r>
                        <a:rPr lang="en-US" dirty="0" smtClean="0"/>
                        <a:t>2K</a:t>
                      </a:r>
                      <a:endParaRPr lang="en-US" dirty="0"/>
                    </a:p>
                  </a:txBody>
                  <a:tcPr/>
                </a:tc>
                <a:tc>
                  <a:txBody>
                    <a:bodyPr/>
                    <a:lstStyle/>
                    <a:p>
                      <a:pPr algn="ctr"/>
                      <a:r>
                        <a:rPr lang="en-US" dirty="0" smtClean="0"/>
                        <a:t>3b-&gt;0.027b</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 kW</a:t>
                      </a:r>
                    </a:p>
                    <a:p>
                      <a:pPr algn="ctr"/>
                      <a:endParaRPr lang="en-US" dirty="0"/>
                    </a:p>
                  </a:txBody>
                  <a:tcPr/>
                </a:tc>
                <a:tc>
                  <a:txBody>
                    <a:bodyPr/>
                    <a:lstStyle/>
                    <a:p>
                      <a:pPr algn="ctr"/>
                      <a:r>
                        <a:rPr lang="en-US" dirty="0" smtClean="0"/>
                        <a:t>7 kW</a:t>
                      </a:r>
                      <a:endParaRPr lang="en-US" dirty="0"/>
                    </a:p>
                  </a:txBody>
                  <a:tcPr/>
                </a:tc>
              </a:tr>
            </a:tbl>
          </a:graphicData>
        </a:graphic>
      </p:graphicFrame>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Process to be challenged.</a:t>
            </a:r>
            <a:endParaRPr lang="en-US" dirty="0"/>
          </a:p>
        </p:txBody>
      </p:sp>
      <p:sp>
        <p:nvSpPr>
          <p:cNvPr id="4" name="Slide Number Placeholder 3"/>
          <p:cNvSpPr>
            <a:spLocks noGrp="1"/>
          </p:cNvSpPr>
          <p:nvPr>
            <p:ph type="sldNum" sz="quarter" idx="10"/>
          </p:nvPr>
        </p:nvSpPr>
        <p:spPr/>
        <p:txBody>
          <a:bodyPr/>
          <a:lstStyle/>
          <a:p>
            <a:pPr>
              <a:defRPr/>
            </a:pPr>
            <a:fld id="{C45B9CD0-97B6-4C3A-8804-1D4F2784CB6B}" type="slidenum">
              <a:rPr lang="fr-FR" smtClean="0"/>
              <a:pPr>
                <a:defRPr/>
              </a:pPr>
              <a:t>35</a:t>
            </a:fld>
            <a:endParaRPr lang="fr-FR"/>
          </a:p>
        </p:txBody>
      </p:sp>
      <p:pic>
        <p:nvPicPr>
          <p:cNvPr id="2050" name="Picture 2"/>
          <p:cNvPicPr>
            <a:picLocks noChangeAspect="1" noChangeArrowheads="1"/>
          </p:cNvPicPr>
          <p:nvPr/>
        </p:nvPicPr>
        <p:blipFill>
          <a:blip r:embed="rId2" cstate="print"/>
          <a:srcRect/>
          <a:stretch>
            <a:fillRect/>
          </a:stretch>
        </p:blipFill>
        <p:spPr bwMode="auto">
          <a:xfrm>
            <a:off x="755576" y="908720"/>
            <a:ext cx="2024063" cy="4800600"/>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3131840" y="908720"/>
            <a:ext cx="2024063" cy="4800600"/>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5580112" y="908720"/>
            <a:ext cx="2024063" cy="4800600"/>
          </a:xfrm>
          <a:prstGeom prst="rect">
            <a:avLst/>
          </a:prstGeom>
          <a:noFill/>
          <a:ln w="9525">
            <a:noFill/>
            <a:miter lim="800000"/>
            <a:headEnd/>
            <a:tailEnd/>
          </a:ln>
          <a:effectLst/>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483768" y="2564904"/>
            <a:ext cx="4608512" cy="845141"/>
          </a:xfrm>
        </p:spPr>
        <p:txBody>
          <a:bodyPr/>
          <a:lstStyle/>
          <a:p>
            <a:pPr>
              <a:lnSpc>
                <a:spcPct val="80000"/>
              </a:lnSpc>
              <a:buNone/>
            </a:pPr>
            <a:r>
              <a:rPr lang="fr-FR" sz="5400" b="1" dirty="0" smtClean="0"/>
              <a:t>PROJECT</a:t>
            </a:r>
            <a:endParaRPr lang="fr-FR" sz="5400" dirty="0" smtClean="0"/>
          </a:p>
        </p:txBody>
      </p:sp>
      <p:sp>
        <p:nvSpPr>
          <p:cNvPr id="9" name="Espace réservé de la date 8"/>
          <p:cNvSpPr>
            <a:spLocks noGrp="1"/>
          </p:cNvSpPr>
          <p:nvPr>
            <p:ph type="dt" sz="half" idx="10"/>
          </p:nvPr>
        </p:nvSpPr>
        <p:spPr>
          <a:xfrm>
            <a:off x="467544" y="6456441"/>
            <a:ext cx="1101725" cy="166687"/>
          </a:xfrm>
        </p:spPr>
        <p:txBody>
          <a:bodyPr/>
          <a:lstStyle/>
          <a:p>
            <a:pPr>
              <a:defRPr/>
            </a:pPr>
            <a:fld id="{BD015B38-5A5A-47C9-8D5C-31753B0C18E8}" type="datetime1">
              <a:rPr lang="fr-FR" smtClean="0"/>
              <a:pPr>
                <a:defRPr/>
              </a:pPr>
              <a:t>19/03/2015</a:t>
            </a:fld>
            <a:endParaRPr lang="en-GB" dirty="0"/>
          </a:p>
        </p:txBody>
      </p:sp>
      <p:sp>
        <p:nvSpPr>
          <p:cNvPr id="13"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fr-FR" dirty="0" smtClean="0">
                <a:solidFill>
                  <a:schemeClr val="accent3">
                    <a:lumMod val="50000"/>
                  </a:schemeClr>
                </a:solidFill>
              </a:rPr>
              <a:t>Customer </a:t>
            </a:r>
            <a:r>
              <a:rPr lang="fr-FR" dirty="0" err="1" smtClean="0">
                <a:solidFill>
                  <a:schemeClr val="accent3">
                    <a:lumMod val="50000"/>
                  </a:schemeClr>
                </a:solidFill>
              </a:rPr>
              <a:t>selection</a:t>
            </a:r>
            <a:r>
              <a:rPr lang="fr-FR" dirty="0" smtClean="0">
                <a:solidFill>
                  <a:schemeClr val="accent3">
                    <a:lumMod val="50000"/>
                  </a:schemeClr>
                </a:solidFill>
              </a:rPr>
              <a:t> </a:t>
            </a:r>
            <a:r>
              <a:rPr lang="fr-FR" dirty="0" err="1" smtClean="0">
                <a:solidFill>
                  <a:schemeClr val="accent3">
                    <a:lumMod val="50000"/>
                  </a:schemeClr>
                </a:solidFill>
              </a:rPr>
              <a:t>criteria</a:t>
            </a:r>
            <a:r>
              <a:rPr lang="fr-FR" dirty="0" smtClean="0">
                <a:solidFill>
                  <a:schemeClr val="accent3">
                    <a:lumMod val="50000"/>
                  </a:schemeClr>
                </a:solidFill>
              </a:rPr>
              <a:t> : ESS Rex</a:t>
            </a:r>
          </a:p>
        </p:txBody>
      </p:sp>
      <p:graphicFrame>
        <p:nvGraphicFramePr>
          <p:cNvPr id="34" name="Tableau 33"/>
          <p:cNvGraphicFramePr>
            <a:graphicFrameLocks noGrp="1"/>
          </p:cNvGraphicFramePr>
          <p:nvPr/>
        </p:nvGraphicFramePr>
        <p:xfrm>
          <a:off x="539551" y="1628800"/>
          <a:ext cx="8604448" cy="2728208"/>
        </p:xfrm>
        <a:graphic>
          <a:graphicData uri="http://schemas.openxmlformats.org/drawingml/2006/table">
            <a:tbl>
              <a:tblPr firstRow="1" bandRow="1">
                <a:tableStyleId>{5FD0F851-EC5A-4D38-B0AD-8093EC10F338}</a:tableStyleId>
              </a:tblPr>
              <a:tblGrid>
                <a:gridCol w="3384377"/>
                <a:gridCol w="2376264"/>
                <a:gridCol w="2843807"/>
              </a:tblGrid>
              <a:tr h="432048">
                <a:tc>
                  <a:txBody>
                    <a:bodyPr/>
                    <a:lstStyle/>
                    <a:p>
                      <a:pPr algn="ctr"/>
                      <a:r>
                        <a:rPr lang="fr-FR" b="0" dirty="0" smtClean="0">
                          <a:solidFill>
                            <a:schemeClr val="bg2"/>
                          </a:solidFill>
                        </a:rPr>
                        <a:t>AL-AT</a:t>
                      </a:r>
                      <a:endParaRPr lang="fr-FR" b="0" dirty="0">
                        <a:solidFill>
                          <a:schemeClr val="bg2"/>
                        </a:solidFill>
                      </a:endParaRPr>
                    </a:p>
                  </a:txBody>
                  <a:tcPr/>
                </a:tc>
                <a:tc>
                  <a:txBody>
                    <a:bodyPr/>
                    <a:lstStyle/>
                    <a:p>
                      <a:pPr algn="ctr"/>
                      <a:endParaRPr lang="fr-FR" sz="1600" b="0" kern="1200" dirty="0" smtClean="0">
                        <a:solidFill>
                          <a:schemeClr val="bg2"/>
                        </a:solidFill>
                        <a:latin typeface="+mn-lt"/>
                        <a:ea typeface="+mn-ea"/>
                        <a:cs typeface="+mn-cs"/>
                      </a:endParaRPr>
                    </a:p>
                  </a:txBody>
                  <a:tcPr/>
                </a:tc>
                <a:tc>
                  <a:txBody>
                    <a:bodyPr/>
                    <a:lstStyle/>
                    <a:p>
                      <a:pPr algn="ctr"/>
                      <a:r>
                        <a:rPr lang="fr-FR" b="0" dirty="0" smtClean="0">
                          <a:solidFill>
                            <a:schemeClr val="bg2"/>
                          </a:solidFill>
                        </a:rPr>
                        <a:t>LINDE K</a:t>
                      </a:r>
                      <a:endParaRPr lang="fr-FR" b="0" dirty="0">
                        <a:solidFill>
                          <a:schemeClr val="bg2"/>
                        </a:solidFill>
                      </a:endParaRPr>
                    </a:p>
                  </a:txBody>
                  <a:tcPr/>
                </a:tc>
              </a:tr>
              <a:tr h="370840">
                <a:tc>
                  <a:txBody>
                    <a:bodyPr/>
                    <a:lstStyle/>
                    <a:p>
                      <a:pPr algn="ctr"/>
                      <a:r>
                        <a:rPr lang="fr-FR" b="0" dirty="0" smtClean="0">
                          <a:solidFill>
                            <a:srgbClr val="FF0000"/>
                          </a:solidFill>
                        </a:rPr>
                        <a:t>-19</a:t>
                      </a:r>
                    </a:p>
                    <a:p>
                      <a:pPr algn="ctr"/>
                      <a:r>
                        <a:rPr lang="fr-FR" b="0" dirty="0" smtClean="0">
                          <a:solidFill>
                            <a:schemeClr val="bg2"/>
                          </a:solidFill>
                        </a:rPr>
                        <a:t>(21,8 M€, +22%</a:t>
                      </a:r>
                    </a:p>
                    <a:p>
                      <a:pPr algn="ctr"/>
                      <a:r>
                        <a:rPr lang="fr-FR" b="0" dirty="0" smtClean="0">
                          <a:solidFill>
                            <a:schemeClr val="bg2"/>
                          </a:solidFill>
                        </a:rPr>
                        <a:t>+ option VLP</a:t>
                      </a:r>
                      <a:r>
                        <a:rPr lang="fr-FR" b="0" baseline="0" dirty="0" smtClean="0">
                          <a:solidFill>
                            <a:schemeClr val="bg2"/>
                          </a:solidFill>
                        </a:rPr>
                        <a:t> 1,4 M€, +27%</a:t>
                      </a:r>
                      <a:r>
                        <a:rPr lang="fr-FR" b="0" dirty="0" smtClean="0">
                          <a:solidFill>
                            <a:schemeClr val="bg2"/>
                          </a:solidFill>
                        </a:rPr>
                        <a:t>)</a:t>
                      </a:r>
                      <a:endParaRPr lang="fr-FR" b="0" dirty="0">
                        <a:solidFill>
                          <a:schemeClr val="bg2"/>
                        </a:solidFill>
                      </a:endParaRPr>
                    </a:p>
                  </a:txBody>
                  <a:tcPr anchor="ctr"/>
                </a:tc>
                <a:tc>
                  <a:txBody>
                    <a:bodyPr/>
                    <a:lstStyle/>
                    <a:p>
                      <a:pPr algn="ctr"/>
                      <a:r>
                        <a:rPr lang="fr-FR" sz="1600" b="0" kern="1200" dirty="0" smtClean="0">
                          <a:solidFill>
                            <a:schemeClr val="bg2"/>
                          </a:solidFill>
                          <a:latin typeface="+mn-lt"/>
                          <a:ea typeface="+mn-ea"/>
                          <a:cs typeface="+mn-cs"/>
                        </a:rPr>
                        <a:t>30 points CAPEX </a:t>
                      </a:r>
                    </a:p>
                    <a:p>
                      <a:pPr algn="ctr"/>
                      <a:r>
                        <a:rPr lang="fr-FR" sz="1600" b="0" kern="1200" dirty="0" smtClean="0">
                          <a:solidFill>
                            <a:schemeClr val="bg2"/>
                          </a:solidFill>
                          <a:latin typeface="+mn-lt"/>
                          <a:ea typeface="+mn-ea"/>
                          <a:cs typeface="+mn-cs"/>
                        </a:rPr>
                        <a:t>1 point / 100 k€</a:t>
                      </a:r>
                    </a:p>
                  </a:txBody>
                  <a:tcPr anchor="ctr"/>
                </a:tc>
                <a:tc>
                  <a:txBody>
                    <a:bodyPr/>
                    <a:lstStyle/>
                    <a:p>
                      <a:pPr algn="ctr"/>
                      <a:r>
                        <a:rPr lang="fr-FR" b="0" dirty="0" smtClean="0">
                          <a:solidFill>
                            <a:srgbClr val="FF0000"/>
                          </a:solidFill>
                        </a:rPr>
                        <a:t>30</a:t>
                      </a:r>
                    </a:p>
                    <a:p>
                      <a:pPr algn="ctr"/>
                      <a:r>
                        <a:rPr lang="fr-FR" b="0" dirty="0" smtClean="0">
                          <a:solidFill>
                            <a:schemeClr val="bg2"/>
                          </a:solidFill>
                        </a:rPr>
                        <a:t>(16,9 M€</a:t>
                      </a:r>
                    </a:p>
                    <a:p>
                      <a:pPr algn="ctr"/>
                      <a:r>
                        <a:rPr lang="fr-FR" b="0" dirty="0" smtClean="0">
                          <a:solidFill>
                            <a:schemeClr val="bg2"/>
                          </a:solidFill>
                        </a:rPr>
                        <a:t>Option VLP incl.)</a:t>
                      </a:r>
                      <a:endParaRPr lang="fr-FR" b="0" dirty="0">
                        <a:solidFill>
                          <a:schemeClr val="bg2"/>
                        </a:solidFill>
                      </a:endParaRPr>
                    </a:p>
                  </a:txBody>
                  <a:tcPr anchor="ctr"/>
                </a:tc>
              </a:tr>
              <a:tr h="370840">
                <a:tc>
                  <a:txBody>
                    <a:bodyPr/>
                    <a:lstStyle/>
                    <a:p>
                      <a:pPr algn="ctr"/>
                      <a:r>
                        <a:rPr lang="fr-FR" dirty="0" smtClean="0">
                          <a:solidFill>
                            <a:schemeClr val="bg2"/>
                          </a:solidFill>
                        </a:rPr>
                        <a:t>27</a:t>
                      </a:r>
                    </a:p>
                    <a:p>
                      <a:pPr algn="ctr"/>
                      <a:r>
                        <a:rPr lang="fr-FR" dirty="0" smtClean="0">
                          <a:solidFill>
                            <a:schemeClr val="bg2"/>
                          </a:solidFill>
                        </a:rPr>
                        <a:t>(2,60 MW, +8,8%)</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bg2"/>
                          </a:solidFill>
                          <a:latin typeface="+mn-lt"/>
                          <a:ea typeface="+mn-ea"/>
                          <a:cs typeface="+mn-cs"/>
                        </a:rPr>
                        <a:t>30 points OPEX (*)</a:t>
                      </a:r>
                    </a:p>
                  </a:txBody>
                  <a:tcPr anchor="ctr"/>
                </a:tc>
                <a:tc>
                  <a:txBody>
                    <a:bodyPr/>
                    <a:lstStyle/>
                    <a:p>
                      <a:pPr algn="ctr"/>
                      <a:r>
                        <a:rPr lang="fr-FR" dirty="0" smtClean="0">
                          <a:solidFill>
                            <a:schemeClr val="bg2"/>
                          </a:solidFill>
                        </a:rPr>
                        <a:t>30</a:t>
                      </a:r>
                    </a:p>
                    <a:p>
                      <a:pPr algn="ctr"/>
                      <a:r>
                        <a:rPr lang="fr-FR" dirty="0" smtClean="0">
                          <a:solidFill>
                            <a:schemeClr val="bg2"/>
                          </a:solidFill>
                        </a:rPr>
                        <a:t>(2,37 MW)</a:t>
                      </a:r>
                      <a:endParaRPr lang="fr-FR" dirty="0">
                        <a:solidFill>
                          <a:schemeClr val="bg2"/>
                        </a:solidFill>
                      </a:endParaRPr>
                    </a:p>
                  </a:txBody>
                  <a:tcPr anchor="ctr"/>
                </a:tc>
              </a:tr>
              <a:tr h="370840">
                <a:tc>
                  <a:txBody>
                    <a:bodyPr/>
                    <a:lstStyle/>
                    <a:p>
                      <a:pPr algn="ctr"/>
                      <a:r>
                        <a:rPr lang="fr-FR" dirty="0" smtClean="0">
                          <a:solidFill>
                            <a:schemeClr val="bg2"/>
                          </a:solidFill>
                        </a:rPr>
                        <a:t>28</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bg2"/>
                          </a:solidFill>
                        </a:rPr>
                        <a:t>40 points Qualitative</a:t>
                      </a:r>
                      <a:endParaRPr lang="fr-FR" dirty="0">
                        <a:solidFill>
                          <a:schemeClr val="bg2"/>
                        </a:solidFill>
                      </a:endParaRPr>
                    </a:p>
                  </a:txBody>
                  <a:tcPr anchor="ctr"/>
                </a:tc>
                <a:tc>
                  <a:txBody>
                    <a:bodyPr/>
                    <a:lstStyle/>
                    <a:p>
                      <a:pPr algn="ctr"/>
                      <a:r>
                        <a:rPr lang="fr-FR" dirty="0" smtClean="0">
                          <a:solidFill>
                            <a:schemeClr val="bg2"/>
                          </a:solidFill>
                        </a:rPr>
                        <a:t>31</a:t>
                      </a:r>
                      <a:endParaRPr lang="fr-FR" dirty="0">
                        <a:solidFill>
                          <a:schemeClr val="bg2"/>
                        </a:solidFill>
                      </a:endParaRPr>
                    </a:p>
                  </a:txBody>
                  <a:tcPr anchor="ctr"/>
                </a:tc>
              </a:tr>
              <a:tr h="370840">
                <a:tc>
                  <a:txBody>
                    <a:bodyPr/>
                    <a:lstStyle/>
                    <a:p>
                      <a:pPr algn="ctr"/>
                      <a:r>
                        <a:rPr lang="fr-FR" dirty="0" smtClean="0">
                          <a:solidFill>
                            <a:schemeClr val="bg2"/>
                          </a:solidFill>
                        </a:rPr>
                        <a:t>Score: 36 points</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dirty="0">
                        <a:solidFill>
                          <a:schemeClr val="bg2"/>
                        </a:solidFill>
                      </a:endParaRPr>
                    </a:p>
                  </a:txBody>
                  <a:tcPr anchor="ctr"/>
                </a:tc>
                <a:tc>
                  <a:txBody>
                    <a:bodyPr/>
                    <a:lstStyle/>
                    <a:p>
                      <a:pPr algn="ctr"/>
                      <a:r>
                        <a:rPr lang="fr-FR" dirty="0" smtClean="0">
                          <a:solidFill>
                            <a:schemeClr val="bg2"/>
                          </a:solidFill>
                        </a:rPr>
                        <a:t>Score: 91 points</a:t>
                      </a:r>
                      <a:endParaRPr lang="fr-FR" dirty="0">
                        <a:solidFill>
                          <a:schemeClr val="bg2"/>
                        </a:solidFill>
                      </a:endParaRPr>
                    </a:p>
                  </a:txBody>
                  <a:tcPr anchor="ctr"/>
                </a:tc>
              </a:tr>
            </a:tbl>
          </a:graphicData>
        </a:graphic>
      </p:graphicFrame>
      <p:sp>
        <p:nvSpPr>
          <p:cNvPr id="4" name="Rectangle 3"/>
          <p:cNvSpPr/>
          <p:nvPr/>
        </p:nvSpPr>
        <p:spPr>
          <a:xfrm>
            <a:off x="3779912" y="4437112"/>
            <a:ext cx="5137042" cy="338554"/>
          </a:xfrm>
          <a:prstGeom prst="rect">
            <a:avLst/>
          </a:prstGeom>
        </p:spPr>
        <p:txBody>
          <a:bodyPr wrap="square">
            <a:spAutoFit/>
          </a:bodyPr>
          <a:lstStyle/>
          <a:p>
            <a:pPr eaLnBrk="1" fontAlgn="auto" hangingPunct="1">
              <a:lnSpc>
                <a:spcPct val="100000"/>
              </a:lnSpc>
              <a:spcBef>
                <a:spcPts val="0"/>
              </a:spcBef>
              <a:spcAft>
                <a:spcPts val="0"/>
              </a:spcAft>
              <a:buClrTx/>
              <a:buSzTx/>
              <a:buNone/>
              <a:defRPr/>
            </a:pPr>
            <a:r>
              <a:rPr lang="fr-FR" sz="1600" dirty="0" smtClean="0"/>
              <a:t>(*) OPEX = [66 000h </a:t>
            </a:r>
            <a:r>
              <a:rPr lang="fr-FR" sz="1600" dirty="0" err="1" smtClean="0"/>
              <a:t>elec</a:t>
            </a:r>
            <a:r>
              <a:rPr lang="fr-FR" sz="1600" dirty="0" smtClean="0"/>
              <a:t> </a:t>
            </a:r>
            <a:r>
              <a:rPr lang="fr-FR" sz="1600" dirty="0" err="1" smtClean="0"/>
              <a:t>consumption</a:t>
            </a:r>
            <a:r>
              <a:rPr lang="fr-FR" sz="1600" dirty="0" smtClean="0"/>
              <a:t>] x 50€/</a:t>
            </a:r>
            <a:r>
              <a:rPr lang="fr-FR" sz="1600" dirty="0" err="1" smtClean="0"/>
              <a:t>MWh</a:t>
            </a:r>
            <a:endParaRPr lang="fr-FR" sz="1600" dirty="0" smtClean="0"/>
          </a:p>
        </p:txBody>
      </p:sp>
      <p:sp>
        <p:nvSpPr>
          <p:cNvPr id="5" name="Rectangle 7"/>
          <p:cNvSpPr txBox="1">
            <a:spLocks/>
          </p:cNvSpPr>
          <p:nvPr/>
        </p:nvSpPr>
        <p:spPr bwMode="auto">
          <a:xfrm>
            <a:off x="1115616" y="5013176"/>
            <a:ext cx="7416824" cy="12241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Wingdings"/>
              <a:buChar char="à"/>
              <a:tabLst>
                <a:tab pos="174625" algn="l"/>
              </a:tabLst>
              <a:defRPr/>
            </a:pPr>
            <a:r>
              <a:rPr lang="fr-FR" sz="2400" b="1" kern="0" dirty="0" smtClean="0">
                <a:solidFill>
                  <a:srgbClr val="000000"/>
                </a:solidFill>
                <a:latin typeface="+mn-lt"/>
              </a:rPr>
              <a:t>The Key </a:t>
            </a:r>
            <a:r>
              <a:rPr lang="fr-FR" sz="2400" b="1" kern="0" dirty="0" err="1" smtClean="0">
                <a:solidFill>
                  <a:srgbClr val="000000"/>
                </a:solidFill>
                <a:latin typeface="+mn-lt"/>
              </a:rPr>
              <a:t>criteria</a:t>
            </a:r>
            <a:r>
              <a:rPr lang="fr-FR" sz="2400" b="1" kern="0" dirty="0" smtClean="0">
                <a:solidFill>
                  <a:srgbClr val="000000"/>
                </a:solidFill>
                <a:latin typeface="+mn-lt"/>
              </a:rPr>
              <a:t> </a:t>
            </a:r>
            <a:r>
              <a:rPr lang="fr-FR" sz="2400" b="1" kern="0" dirty="0" err="1" smtClean="0">
                <a:solidFill>
                  <a:srgbClr val="000000"/>
                </a:solidFill>
                <a:latin typeface="+mn-lt"/>
              </a:rPr>
              <a:t>is</a:t>
            </a:r>
            <a:r>
              <a:rPr lang="fr-FR" sz="2400" b="1" kern="0" dirty="0" smtClean="0">
                <a:solidFill>
                  <a:srgbClr val="000000"/>
                </a:solidFill>
                <a:latin typeface="+mn-lt"/>
              </a:rPr>
              <a:t> the CAPEX</a:t>
            </a: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Wingdings"/>
              <a:buChar char="à"/>
              <a:tabLst>
                <a:tab pos="174625" algn="l"/>
              </a:tabLst>
              <a:defRPr/>
            </a:pPr>
            <a:r>
              <a:rPr lang="fr-FR" b="1" kern="0" dirty="0" smtClean="0">
                <a:solidFill>
                  <a:srgbClr val="000000"/>
                </a:solidFill>
                <a:latin typeface="+mn-lt"/>
              </a:rPr>
              <a:t> +5% OPEX </a:t>
            </a:r>
            <a:r>
              <a:rPr lang="fr-FR" b="1" kern="0" dirty="0" smtClean="0">
                <a:solidFill>
                  <a:srgbClr val="000000"/>
                </a:solidFill>
                <a:latin typeface="+mn-lt"/>
                <a:sym typeface="Wingdings" pitchFamily="2" charset="2"/>
              </a:rPr>
              <a:t>~ -2 points CAPEX</a:t>
            </a: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25038" y="4665174"/>
            <a:ext cx="8578379" cy="1212098"/>
          </a:xfrm>
          <a:prstGeom prst="rect">
            <a:avLst/>
          </a:prstGeom>
          <a:solidFill>
            <a:srgbClr val="89CBE9"/>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25038" y="5877272"/>
            <a:ext cx="8578379" cy="504056"/>
          </a:xfrm>
          <a:prstGeom prst="rect">
            <a:avLst/>
          </a:prstGeom>
          <a:solidFill>
            <a:schemeClr val="accent1">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25038" y="3764104"/>
            <a:ext cx="8578379" cy="889032"/>
          </a:xfrm>
          <a:prstGeom prst="rect">
            <a:avLst/>
          </a:prstGeom>
          <a:solidFill>
            <a:schemeClr val="accent4">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25038" y="3015010"/>
            <a:ext cx="8578379" cy="720080"/>
          </a:xfrm>
          <a:prstGeom prst="rect">
            <a:avLst/>
          </a:prstGeom>
          <a:solidFill>
            <a:schemeClr val="accent2">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15611" y="836712"/>
            <a:ext cx="8578379" cy="2143997"/>
          </a:xfrm>
          <a:prstGeom prst="rect">
            <a:avLst/>
          </a:prstGeom>
          <a:solidFill>
            <a:schemeClr val="accent1">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3315" name="Rectangle 2"/>
          <p:cNvSpPr>
            <a:spLocks noGrp="1" noChangeArrowheads="1"/>
          </p:cNvSpPr>
          <p:nvPr>
            <p:ph type="title"/>
          </p:nvPr>
        </p:nvSpPr>
        <p:spPr>
          <a:xfrm>
            <a:off x="533400" y="231775"/>
            <a:ext cx="7319963" cy="532929"/>
          </a:xfrm>
        </p:spPr>
        <p:txBody>
          <a:bodyPr/>
          <a:lstStyle/>
          <a:p>
            <a:r>
              <a:rPr lang="fr-FR" dirty="0" smtClean="0"/>
              <a:t>Baseline scope</a:t>
            </a:r>
          </a:p>
        </p:txBody>
      </p:sp>
      <p:sp>
        <p:nvSpPr>
          <p:cNvPr id="13316" name="Rectangle 3"/>
          <p:cNvSpPr>
            <a:spLocks noGrp="1" noChangeArrowheads="1"/>
          </p:cNvSpPr>
          <p:nvPr>
            <p:ph idx="1"/>
          </p:nvPr>
        </p:nvSpPr>
        <p:spPr>
          <a:xfrm>
            <a:off x="669054" y="883050"/>
            <a:ext cx="8439450" cy="5714301"/>
          </a:xfrm>
        </p:spPr>
        <p:txBody>
          <a:bodyPr/>
          <a:lstStyle/>
          <a:p>
            <a:pPr>
              <a:lnSpc>
                <a:spcPct val="80000"/>
              </a:lnSpc>
            </a:pPr>
            <a:r>
              <a:rPr lang="fr-FR" sz="1800" b="1" dirty="0" smtClean="0"/>
              <a:t>Equipements :</a:t>
            </a:r>
          </a:p>
          <a:p>
            <a:pPr marL="728663" lvl="1">
              <a:lnSpc>
                <a:spcPct val="80000"/>
              </a:lnSpc>
              <a:buSzPct val="110000"/>
            </a:pPr>
            <a:r>
              <a:rPr lang="fr-FR" sz="1400" dirty="0" smtClean="0"/>
              <a:t>4,5K/2K - 10kW </a:t>
            </a:r>
            <a:r>
              <a:rPr lang="fr-FR" sz="1400" dirty="0" err="1" smtClean="0"/>
              <a:t>refrigerator</a:t>
            </a:r>
            <a:r>
              <a:rPr lang="fr-FR" sz="1400" dirty="0" smtClean="0"/>
              <a:t> </a:t>
            </a:r>
            <a:r>
              <a:rPr lang="fr-FR" sz="1400" dirty="0" err="1" smtClean="0"/>
              <a:t>skid</a:t>
            </a:r>
            <a:r>
              <a:rPr lang="fr-FR" sz="1400" dirty="0" smtClean="0"/>
              <a:t> + </a:t>
            </a:r>
            <a:r>
              <a:rPr lang="fr-FR" sz="1400" dirty="0" err="1" smtClean="0"/>
              <a:t>oil</a:t>
            </a:r>
            <a:r>
              <a:rPr lang="fr-FR" sz="1400" dirty="0" smtClean="0"/>
              <a:t> </a:t>
            </a:r>
            <a:r>
              <a:rPr lang="fr-FR" sz="1400" dirty="0" err="1" smtClean="0"/>
              <a:t>screw</a:t>
            </a:r>
            <a:r>
              <a:rPr lang="fr-FR" sz="1400" dirty="0" smtClean="0"/>
              <a:t> compression station, incl. </a:t>
            </a:r>
            <a:r>
              <a:rPr lang="fr-FR" sz="1400" dirty="0" err="1" smtClean="0"/>
              <a:t>platforms</a:t>
            </a:r>
            <a:r>
              <a:rPr lang="fr-FR" sz="1400" dirty="0" smtClean="0"/>
              <a:t> and </a:t>
            </a:r>
            <a:r>
              <a:rPr lang="fr-FR" sz="1400" dirty="0" err="1" smtClean="0"/>
              <a:t>stairways</a:t>
            </a:r>
            <a:endParaRPr lang="fr-FR" sz="1400" dirty="0" smtClean="0"/>
          </a:p>
          <a:p>
            <a:pPr marL="728663" lvl="1">
              <a:lnSpc>
                <a:spcPct val="80000"/>
              </a:lnSpc>
              <a:buSzPct val="110000"/>
            </a:pPr>
            <a:r>
              <a:rPr lang="fr-FR" sz="1400" dirty="0" smtClean="0"/>
              <a:t>One CB ambiant </a:t>
            </a:r>
            <a:r>
              <a:rPr lang="fr-FR" sz="1400" dirty="0" err="1" smtClean="0"/>
              <a:t>heater</a:t>
            </a:r>
            <a:r>
              <a:rPr lang="fr-FR" sz="1400" dirty="0" smtClean="0"/>
              <a:t>; one full flow </a:t>
            </a:r>
            <a:r>
              <a:rPr lang="fr-FR" sz="1400" dirty="0" err="1" smtClean="0"/>
              <a:t>drier</a:t>
            </a:r>
            <a:endParaRPr lang="fr-FR" sz="1400" dirty="0" smtClean="0"/>
          </a:p>
          <a:p>
            <a:pPr marL="728663" lvl="1">
              <a:lnSpc>
                <a:spcPct val="80000"/>
              </a:lnSpc>
              <a:buSzPct val="110000"/>
            </a:pPr>
            <a:r>
              <a:rPr lang="fr-FR" sz="1400" dirty="0" err="1" smtClean="0"/>
              <a:t>Helium</a:t>
            </a:r>
            <a:r>
              <a:rPr lang="fr-FR" sz="1400" dirty="0" smtClean="0"/>
              <a:t> </a:t>
            </a:r>
            <a:r>
              <a:rPr lang="fr-FR" sz="1400" dirty="0" err="1" smtClean="0"/>
              <a:t>guard</a:t>
            </a:r>
            <a:r>
              <a:rPr lang="fr-FR" sz="1400" dirty="0" smtClean="0"/>
              <a:t> </a:t>
            </a:r>
            <a:r>
              <a:rPr lang="fr-FR" sz="1400" dirty="0" err="1" smtClean="0"/>
              <a:t>syst</a:t>
            </a:r>
            <a:r>
              <a:rPr lang="fr-FR" sz="1400" dirty="0" smtClean="0"/>
              <a:t>. for </a:t>
            </a:r>
            <a:r>
              <a:rPr lang="fr-FR" sz="1400" dirty="0" err="1" smtClean="0"/>
              <a:t>sub</a:t>
            </a:r>
            <a:r>
              <a:rPr lang="fr-FR" sz="1400" dirty="0" smtClean="0"/>
              <a:t>-</a:t>
            </a:r>
            <a:r>
              <a:rPr lang="fr-FR" sz="1400" dirty="0" err="1" smtClean="0"/>
              <a:t>atmo</a:t>
            </a:r>
            <a:r>
              <a:rPr lang="fr-FR" sz="1400" dirty="0" smtClean="0"/>
              <a:t>. parts</a:t>
            </a:r>
          </a:p>
          <a:p>
            <a:pPr marL="728663" lvl="1">
              <a:lnSpc>
                <a:spcPct val="80000"/>
              </a:lnSpc>
              <a:buSzPct val="110000"/>
            </a:pPr>
            <a:r>
              <a:rPr lang="fr-FR" sz="1400" dirty="0" err="1" smtClean="0"/>
              <a:t>Acceptance</a:t>
            </a:r>
            <a:r>
              <a:rPr lang="fr-FR" sz="1400" dirty="0" smtClean="0"/>
              <a:t> test cryostat or </a:t>
            </a:r>
            <a:r>
              <a:rPr lang="fr-FR" sz="1400" dirty="0" err="1" smtClean="0"/>
              <a:t>acceptance</a:t>
            </a:r>
            <a:r>
              <a:rPr lang="fr-FR" sz="1400" dirty="0" smtClean="0"/>
              <a:t> test </a:t>
            </a:r>
            <a:r>
              <a:rPr lang="fr-FR" sz="1400" dirty="0" err="1" smtClean="0"/>
              <a:t>equipment</a:t>
            </a:r>
            <a:r>
              <a:rPr lang="fr-FR" sz="1400" dirty="0" smtClean="0"/>
              <a:t> (</a:t>
            </a:r>
            <a:r>
              <a:rPr lang="fr-FR" sz="1400" dirty="0" err="1" smtClean="0"/>
              <a:t>heaters</a:t>
            </a:r>
            <a:r>
              <a:rPr lang="fr-FR" sz="1400" dirty="0" smtClean="0"/>
              <a:t> in the CB ?)</a:t>
            </a:r>
          </a:p>
          <a:p>
            <a:pPr marL="728663" lvl="1">
              <a:lnSpc>
                <a:spcPct val="80000"/>
              </a:lnSpc>
              <a:buSzPct val="110000"/>
            </a:pPr>
            <a:r>
              <a:rPr lang="fr-FR" sz="1400" dirty="0" err="1" smtClean="0"/>
              <a:t>Bulk</a:t>
            </a:r>
            <a:r>
              <a:rPr lang="fr-FR" sz="1400" dirty="0" smtClean="0"/>
              <a:t> </a:t>
            </a:r>
            <a:r>
              <a:rPr lang="fr-FR" sz="1400" dirty="0" err="1" smtClean="0"/>
              <a:t>cables</a:t>
            </a:r>
            <a:r>
              <a:rPr lang="fr-FR" sz="1400" dirty="0" smtClean="0"/>
              <a:t> and </a:t>
            </a:r>
            <a:r>
              <a:rPr lang="fr-FR" sz="1400" dirty="0" err="1" smtClean="0"/>
              <a:t>piping</a:t>
            </a:r>
            <a:r>
              <a:rPr lang="fr-FR" sz="1400" dirty="0" smtClean="0"/>
              <a:t> (</a:t>
            </a:r>
            <a:r>
              <a:rPr lang="fr-FR" sz="1400" dirty="0" err="1" smtClean="0"/>
              <a:t>see</a:t>
            </a:r>
            <a:r>
              <a:rPr lang="fr-FR" sz="1400" dirty="0" smtClean="0"/>
              <a:t> site services)</a:t>
            </a:r>
          </a:p>
          <a:p>
            <a:pPr marL="728663" lvl="1">
              <a:lnSpc>
                <a:spcPct val="80000"/>
              </a:lnSpc>
              <a:buSzPct val="110000"/>
            </a:pPr>
            <a:r>
              <a:rPr lang="fr-FR" sz="1400" dirty="0" smtClean="0"/>
              <a:t>He </a:t>
            </a:r>
            <a:r>
              <a:rPr lang="fr-FR" sz="1400" dirty="0" err="1" smtClean="0"/>
              <a:t>impurety</a:t>
            </a:r>
            <a:r>
              <a:rPr lang="fr-FR" sz="1400" dirty="0" smtClean="0"/>
              <a:t> detectors (CS and CB)</a:t>
            </a:r>
          </a:p>
          <a:p>
            <a:pPr marL="728663" lvl="1">
              <a:lnSpc>
                <a:spcPct val="80000"/>
              </a:lnSpc>
              <a:buSzPct val="110000"/>
            </a:pPr>
            <a:r>
              <a:rPr lang="fr-FR" sz="1400" dirty="0" smtClean="0"/>
              <a:t>PLC+ EPICS + PC + connections to central control room</a:t>
            </a:r>
          </a:p>
          <a:p>
            <a:pPr marL="728663" lvl="1">
              <a:lnSpc>
                <a:spcPct val="80000"/>
              </a:lnSpc>
              <a:buSzPct val="110000"/>
            </a:pPr>
            <a:r>
              <a:rPr lang="fr-FR" sz="1400" dirty="0" err="1" smtClean="0"/>
              <a:t>Spare</a:t>
            </a:r>
            <a:r>
              <a:rPr lang="fr-FR" sz="1400" dirty="0" smtClean="0"/>
              <a:t> parts (</a:t>
            </a:r>
            <a:r>
              <a:rPr lang="fr-FR" sz="1400" dirty="0" err="1" smtClean="0"/>
              <a:t>App</a:t>
            </a:r>
            <a:r>
              <a:rPr lang="fr-FR" sz="1400" dirty="0" smtClean="0"/>
              <a:t>.5) : </a:t>
            </a:r>
            <a:r>
              <a:rPr lang="fr-FR" sz="1400" dirty="0" err="1" smtClean="0"/>
              <a:t>bare</a:t>
            </a:r>
            <a:r>
              <a:rPr lang="fr-FR" sz="1400" dirty="0" smtClean="0"/>
              <a:t> </a:t>
            </a:r>
            <a:r>
              <a:rPr lang="fr-FR" sz="1400" dirty="0" err="1" smtClean="0"/>
              <a:t>compressor</a:t>
            </a:r>
            <a:r>
              <a:rPr lang="fr-FR" sz="1400" dirty="0" smtClean="0"/>
              <a:t>, </a:t>
            </a:r>
            <a:r>
              <a:rPr lang="fr-FR" sz="1400" dirty="0" err="1" smtClean="0"/>
              <a:t>motor</a:t>
            </a:r>
            <a:r>
              <a:rPr lang="fr-FR" sz="1400" dirty="0" smtClean="0"/>
              <a:t>, turbines </a:t>
            </a:r>
            <a:r>
              <a:rPr lang="fr-FR" sz="1400" dirty="0" err="1" smtClean="0"/>
              <a:t>cartridges</a:t>
            </a:r>
            <a:r>
              <a:rPr lang="fr-FR" sz="1400" dirty="0" smtClean="0"/>
              <a:t>, cold </a:t>
            </a:r>
            <a:r>
              <a:rPr lang="fr-FR" sz="1400" dirty="0" err="1" smtClean="0"/>
              <a:t>compressor</a:t>
            </a:r>
            <a:r>
              <a:rPr lang="fr-FR" sz="1400" dirty="0" smtClean="0"/>
              <a:t>, </a:t>
            </a:r>
            <a:r>
              <a:rPr lang="fr-FR" sz="1400" dirty="0" err="1" smtClean="0"/>
              <a:t>etc</a:t>
            </a:r>
            <a:r>
              <a:rPr lang="fr-FR" sz="1400" dirty="0" smtClean="0"/>
              <a:t>…</a:t>
            </a:r>
          </a:p>
          <a:p>
            <a:pPr marL="728663" lvl="1">
              <a:lnSpc>
                <a:spcPct val="80000"/>
              </a:lnSpc>
              <a:buSzPct val="110000"/>
            </a:pPr>
            <a:endParaRPr lang="fr-FR" dirty="0" smtClean="0"/>
          </a:p>
          <a:p>
            <a:pPr marL="280988">
              <a:lnSpc>
                <a:spcPct val="80000"/>
              </a:lnSpc>
              <a:buSzPct val="110000"/>
              <a:buFont typeface="Wingdings" pitchFamily="2" charset="2"/>
              <a:buChar char="§"/>
            </a:pPr>
            <a:r>
              <a:rPr lang="fr-FR" sz="1600" dirty="0" smtClean="0">
                <a:solidFill>
                  <a:schemeClr val="bg1"/>
                </a:solidFill>
              </a:rPr>
              <a:t>Option 1 : </a:t>
            </a:r>
            <a:r>
              <a:rPr lang="fr-FR" sz="1400" dirty="0" smtClean="0">
                <a:solidFill>
                  <a:schemeClr val="bg1"/>
                </a:solidFill>
              </a:rPr>
              <a:t>On site </a:t>
            </a:r>
            <a:r>
              <a:rPr lang="fr-FR" sz="1400" dirty="0" err="1" smtClean="0">
                <a:solidFill>
                  <a:schemeClr val="bg1"/>
                </a:solidFill>
              </a:rPr>
              <a:t>piping</a:t>
            </a:r>
            <a:r>
              <a:rPr lang="fr-FR" sz="1400" dirty="0" smtClean="0">
                <a:solidFill>
                  <a:schemeClr val="bg1"/>
                </a:solidFill>
              </a:rPr>
              <a:t>, </a:t>
            </a:r>
            <a:r>
              <a:rPr lang="fr-FR" sz="1400" dirty="0" err="1" smtClean="0">
                <a:solidFill>
                  <a:schemeClr val="bg1"/>
                </a:solidFill>
              </a:rPr>
              <a:t>cabling</a:t>
            </a:r>
            <a:r>
              <a:rPr lang="fr-FR" sz="1400" dirty="0" smtClean="0">
                <a:solidFill>
                  <a:schemeClr val="bg1"/>
                </a:solidFill>
              </a:rPr>
              <a:t> &amp; installation (CS / CB interconnections) to the building </a:t>
            </a:r>
            <a:r>
              <a:rPr lang="fr-FR" sz="1400" dirty="0" err="1" smtClean="0">
                <a:solidFill>
                  <a:schemeClr val="bg1"/>
                </a:solidFill>
              </a:rPr>
              <a:t>limits</a:t>
            </a:r>
            <a:endParaRPr lang="fr-FR" sz="1600" dirty="0" smtClean="0">
              <a:solidFill>
                <a:schemeClr val="bg1"/>
              </a:solidFill>
            </a:endParaRPr>
          </a:p>
          <a:p>
            <a:pPr marL="280988">
              <a:lnSpc>
                <a:spcPct val="80000"/>
              </a:lnSpc>
              <a:buSzPct val="110000"/>
              <a:buFont typeface="Wingdings" pitchFamily="2" charset="2"/>
              <a:buChar char="§"/>
            </a:pPr>
            <a:r>
              <a:rPr lang="fr-FR" sz="1600" dirty="0" smtClean="0">
                <a:solidFill>
                  <a:schemeClr val="bg1"/>
                </a:solidFill>
              </a:rPr>
              <a:t>Option 2 : </a:t>
            </a:r>
            <a:r>
              <a:rPr lang="fr-FR" sz="1400" dirty="0" err="1" smtClean="0">
                <a:solidFill>
                  <a:schemeClr val="bg1"/>
                </a:solidFill>
              </a:rPr>
              <a:t>LHe</a:t>
            </a:r>
            <a:r>
              <a:rPr lang="fr-FR" sz="1400" dirty="0" smtClean="0">
                <a:solidFill>
                  <a:schemeClr val="bg1"/>
                </a:solidFill>
              </a:rPr>
              <a:t> </a:t>
            </a:r>
            <a:r>
              <a:rPr lang="fr-FR" sz="1400" dirty="0" err="1" smtClean="0">
                <a:solidFill>
                  <a:schemeClr val="bg1"/>
                </a:solidFill>
              </a:rPr>
              <a:t>storage</a:t>
            </a:r>
            <a:r>
              <a:rPr lang="fr-FR" sz="1400" dirty="0" smtClean="0">
                <a:solidFill>
                  <a:schemeClr val="bg1"/>
                </a:solidFill>
              </a:rPr>
              <a:t> tank (20m3) and </a:t>
            </a:r>
            <a:r>
              <a:rPr lang="fr-FR" sz="1400" dirty="0" err="1" smtClean="0">
                <a:solidFill>
                  <a:schemeClr val="bg1"/>
                </a:solidFill>
              </a:rPr>
              <a:t>transfer</a:t>
            </a:r>
            <a:r>
              <a:rPr lang="fr-FR" sz="1400" dirty="0" smtClean="0">
                <a:solidFill>
                  <a:schemeClr val="bg1"/>
                </a:solidFill>
              </a:rPr>
              <a:t> </a:t>
            </a:r>
            <a:r>
              <a:rPr lang="fr-FR" sz="1400" dirty="0" err="1" smtClean="0">
                <a:solidFill>
                  <a:schemeClr val="bg1"/>
                </a:solidFill>
              </a:rPr>
              <a:t>lines</a:t>
            </a:r>
            <a:endParaRPr lang="fr-FR" sz="1600" dirty="0" smtClean="0">
              <a:solidFill>
                <a:schemeClr val="bg1"/>
              </a:solidFill>
            </a:endParaRPr>
          </a:p>
          <a:p>
            <a:pPr>
              <a:lnSpc>
                <a:spcPct val="150000"/>
              </a:lnSpc>
            </a:pPr>
            <a:r>
              <a:rPr lang="fr-FR" sz="1800" b="1" dirty="0" smtClean="0"/>
              <a:t>Documentation :</a:t>
            </a:r>
          </a:p>
          <a:p>
            <a:pPr lvl="1">
              <a:lnSpc>
                <a:spcPct val="80000"/>
              </a:lnSpc>
            </a:pPr>
            <a:r>
              <a:rPr lang="fr-FR" sz="1400" dirty="0" smtClean="0"/>
              <a:t>Project management, </a:t>
            </a:r>
            <a:r>
              <a:rPr lang="fr-FR" sz="1400" dirty="0" err="1" smtClean="0"/>
              <a:t>scheduling</a:t>
            </a:r>
            <a:r>
              <a:rPr lang="fr-FR" sz="1400" dirty="0" smtClean="0"/>
              <a:t>, interface and </a:t>
            </a:r>
            <a:r>
              <a:rPr lang="fr-FR" sz="1400" dirty="0" err="1" smtClean="0"/>
              <a:t>qualiy</a:t>
            </a:r>
            <a:r>
              <a:rPr lang="fr-FR" sz="1400" dirty="0" smtClean="0"/>
              <a:t> control, meetings, inspections</a:t>
            </a:r>
          </a:p>
          <a:p>
            <a:pPr lvl="1">
              <a:lnSpc>
                <a:spcPct val="80000"/>
              </a:lnSpc>
            </a:pPr>
            <a:r>
              <a:rPr lang="fr-FR" sz="1400" dirty="0" smtClean="0"/>
              <a:t>Basic and </a:t>
            </a:r>
            <a:r>
              <a:rPr lang="fr-FR" sz="1400" dirty="0" err="1" smtClean="0"/>
              <a:t>detail</a:t>
            </a:r>
            <a:r>
              <a:rPr lang="fr-FR" sz="1400" dirty="0" smtClean="0"/>
              <a:t> design (</a:t>
            </a:r>
            <a:r>
              <a:rPr lang="fr-FR" sz="1400" dirty="0" err="1" smtClean="0"/>
              <a:t>App</a:t>
            </a:r>
            <a:r>
              <a:rPr lang="fr-FR" sz="1400" dirty="0" smtClean="0"/>
              <a:t>.4 §1.7)</a:t>
            </a:r>
            <a:endParaRPr lang="fr-FR" sz="1200" dirty="0" smtClean="0"/>
          </a:p>
          <a:p>
            <a:pPr marL="271463" lvl="1" indent="-271463">
              <a:lnSpc>
                <a:spcPct val="150000"/>
              </a:lnSpc>
              <a:buFont typeface="Wingdings" pitchFamily="2" charset="2"/>
              <a:buChar char="§"/>
            </a:pPr>
            <a:r>
              <a:rPr lang="fr-FR" sz="1800" b="1" dirty="0" smtClean="0">
                <a:solidFill>
                  <a:srgbClr val="FF0000"/>
                </a:solidFill>
                <a:ea typeface="+mn-ea"/>
                <a:cs typeface="+mn-cs"/>
              </a:rPr>
              <a:t>Site services (App4 §1.5):</a:t>
            </a:r>
          </a:p>
          <a:p>
            <a:pPr lvl="1">
              <a:lnSpc>
                <a:spcPct val="80000"/>
              </a:lnSpc>
            </a:pPr>
            <a:r>
              <a:rPr lang="fr-FR" sz="1400" dirty="0" err="1" smtClean="0"/>
              <a:t>Unloading</a:t>
            </a:r>
            <a:r>
              <a:rPr lang="fr-FR" sz="1400" dirty="0" smtClean="0"/>
              <a:t> / lifting/ </a:t>
            </a:r>
            <a:r>
              <a:rPr lang="fr-FR" sz="1400" dirty="0" err="1" smtClean="0"/>
              <a:t>placing</a:t>
            </a:r>
            <a:r>
              <a:rPr lang="fr-FR" sz="1400" dirty="0" smtClean="0"/>
              <a:t> </a:t>
            </a:r>
            <a:r>
              <a:rPr lang="fr-FR" sz="1400" dirty="0" err="1" smtClean="0"/>
              <a:t>at</a:t>
            </a:r>
            <a:r>
              <a:rPr lang="fr-FR" sz="1400" dirty="0" smtClean="0"/>
              <a:t> final place</a:t>
            </a:r>
          </a:p>
          <a:p>
            <a:pPr lvl="1">
              <a:lnSpc>
                <a:spcPct val="80000"/>
              </a:lnSpc>
            </a:pPr>
            <a:r>
              <a:rPr lang="fr-FR" sz="1400" dirty="0" err="1" smtClean="0"/>
              <a:t>Cabling</a:t>
            </a:r>
            <a:r>
              <a:rPr lang="fr-FR" sz="1400" dirty="0" smtClean="0"/>
              <a:t> and </a:t>
            </a:r>
            <a:r>
              <a:rPr lang="fr-FR" sz="1400" dirty="0" err="1" smtClean="0"/>
              <a:t>piping</a:t>
            </a:r>
            <a:r>
              <a:rPr lang="fr-FR" sz="1400" dirty="0" smtClean="0"/>
              <a:t> </a:t>
            </a:r>
            <a:r>
              <a:rPr lang="fr-FR" sz="1400" dirty="0" err="1" smtClean="0"/>
              <a:t>between</a:t>
            </a:r>
            <a:r>
              <a:rPr lang="fr-FR" sz="1400" dirty="0" smtClean="0"/>
              <a:t> compr.and </a:t>
            </a:r>
            <a:r>
              <a:rPr lang="fr-FR" sz="1400" dirty="0" err="1" smtClean="0"/>
              <a:t>bulk</a:t>
            </a:r>
            <a:r>
              <a:rPr lang="fr-FR" sz="1400" dirty="0" smtClean="0"/>
              <a:t> items, ORS + </a:t>
            </a:r>
            <a:r>
              <a:rPr lang="fr-FR" sz="1400" dirty="0" err="1" smtClean="0"/>
              <a:t>between</a:t>
            </a:r>
            <a:r>
              <a:rPr lang="fr-FR" sz="1400" dirty="0" smtClean="0"/>
              <a:t> CB </a:t>
            </a:r>
            <a:r>
              <a:rPr lang="fr-FR" sz="1400" dirty="0" err="1" smtClean="0"/>
              <a:t>skids</a:t>
            </a:r>
            <a:r>
              <a:rPr lang="fr-FR" sz="1400" dirty="0" smtClean="0"/>
              <a:t>, WP, PLC</a:t>
            </a:r>
          </a:p>
          <a:p>
            <a:pPr lvl="1">
              <a:lnSpc>
                <a:spcPct val="80000"/>
              </a:lnSpc>
            </a:pPr>
            <a:r>
              <a:rPr lang="fr-FR" sz="1400" dirty="0" smtClean="0"/>
              <a:t>Supervision of ESS installation </a:t>
            </a:r>
            <a:r>
              <a:rPr lang="fr-FR" sz="1400" dirty="0" err="1" smtClean="0"/>
              <a:t>works</a:t>
            </a:r>
            <a:r>
              <a:rPr lang="fr-FR" sz="1400" dirty="0" smtClean="0"/>
              <a:t>, </a:t>
            </a:r>
            <a:r>
              <a:rPr lang="fr-FR" sz="1400" dirty="0" err="1" smtClean="0"/>
              <a:t>commissioning</a:t>
            </a:r>
            <a:r>
              <a:rPr lang="fr-FR" sz="1400" dirty="0" smtClean="0"/>
              <a:t> &amp; start-up, training</a:t>
            </a:r>
          </a:p>
          <a:p>
            <a:pPr lvl="1">
              <a:lnSpc>
                <a:spcPct val="80000"/>
              </a:lnSpc>
            </a:pPr>
            <a:endParaRPr lang="fr-FR" sz="1400" dirty="0" smtClean="0"/>
          </a:p>
          <a:p>
            <a:pPr>
              <a:lnSpc>
                <a:spcPct val="150000"/>
              </a:lnSpc>
            </a:pPr>
            <a:r>
              <a:rPr lang="fr-FR" sz="1800" b="1" dirty="0" err="1" smtClean="0"/>
              <a:t>Delivery</a:t>
            </a:r>
            <a:r>
              <a:rPr lang="fr-FR" sz="1800" b="1" dirty="0" smtClean="0"/>
              <a:t> time : 28 </a:t>
            </a:r>
            <a:r>
              <a:rPr lang="fr-FR" sz="1800" b="1" dirty="0" err="1" smtClean="0"/>
              <a:t>Months</a:t>
            </a:r>
            <a:r>
              <a:rPr lang="fr-FR" sz="1800" b="1" dirty="0" smtClean="0"/>
              <a:t> DAP </a:t>
            </a:r>
            <a:r>
              <a:rPr lang="fr-FR" sz="1800" dirty="0" smtClean="0"/>
              <a:t>+ one </a:t>
            </a:r>
            <a:r>
              <a:rPr lang="fr-FR" sz="1800" dirty="0" err="1" smtClean="0"/>
              <a:t>year</a:t>
            </a:r>
            <a:r>
              <a:rPr lang="fr-FR" sz="1800" dirty="0" smtClean="0"/>
              <a:t> installation and </a:t>
            </a:r>
            <a:r>
              <a:rPr lang="fr-FR" sz="1800" dirty="0" err="1" smtClean="0"/>
              <a:t>commissioning</a:t>
            </a:r>
            <a:endParaRPr lang="fr-FR" sz="1800" dirty="0"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130398"/>
            <a:ext cx="7319963" cy="922338"/>
          </a:xfrm>
        </p:spPr>
        <p:txBody>
          <a:bodyPr/>
          <a:lstStyle/>
          <a:p>
            <a:r>
              <a:rPr lang="fr-FR" sz="3200" dirty="0" smtClean="0"/>
              <a:t>Baseline </a:t>
            </a:r>
            <a:r>
              <a:rPr lang="fr-FR" sz="3200" dirty="0" err="1" smtClean="0"/>
              <a:t>Cost</a:t>
            </a:r>
            <a:r>
              <a:rPr lang="fr-FR" sz="3200" dirty="0" smtClean="0"/>
              <a:t> breakdown</a:t>
            </a:r>
            <a:endParaRPr lang="fr-FR" sz="2000" dirty="0" smtClean="0"/>
          </a:p>
        </p:txBody>
      </p:sp>
      <p:pic>
        <p:nvPicPr>
          <p:cNvPr id="1032" name="Picture 8"/>
          <p:cNvPicPr>
            <a:picLocks noChangeAspect="1" noChangeArrowheads="1"/>
          </p:cNvPicPr>
          <p:nvPr/>
        </p:nvPicPr>
        <p:blipFill>
          <a:blip r:embed="rId2" cstate="print"/>
          <a:srcRect l="234" t="4772" r="5675" b="290"/>
          <a:stretch>
            <a:fillRect/>
          </a:stretch>
        </p:blipFill>
        <p:spPr bwMode="auto">
          <a:xfrm>
            <a:off x="5154545" y="3356992"/>
            <a:ext cx="3989455" cy="3084790"/>
          </a:xfrm>
          <a:prstGeom prst="rect">
            <a:avLst/>
          </a:prstGeom>
          <a:noFill/>
          <a:ln w="9525">
            <a:noFill/>
            <a:miter lim="800000"/>
            <a:headEnd/>
            <a:tailEnd/>
          </a:ln>
          <a:effectLst/>
        </p:spPr>
      </p:pic>
      <p:pic>
        <p:nvPicPr>
          <p:cNvPr id="1033" name="Picture 9"/>
          <p:cNvPicPr>
            <a:picLocks noChangeAspect="1" noChangeArrowheads="1"/>
          </p:cNvPicPr>
          <p:nvPr/>
        </p:nvPicPr>
        <p:blipFill>
          <a:blip r:embed="rId3" cstate="print"/>
          <a:srcRect l="9342" t="5010" r="27586" b="5177"/>
          <a:stretch>
            <a:fillRect/>
          </a:stretch>
        </p:blipFill>
        <p:spPr bwMode="auto">
          <a:xfrm>
            <a:off x="611560" y="787289"/>
            <a:ext cx="4536504" cy="3570694"/>
          </a:xfrm>
          <a:prstGeom prst="rect">
            <a:avLst/>
          </a:prstGeom>
          <a:noFill/>
          <a:ln w="9525">
            <a:noFill/>
            <a:miter lim="800000"/>
            <a:headEnd/>
            <a:tailEnd/>
          </a:ln>
          <a:effectLst/>
        </p:spPr>
      </p:pic>
      <p:cxnSp>
        <p:nvCxnSpPr>
          <p:cNvPr id="12" name="Connecteur droit avec flèche 11"/>
          <p:cNvCxnSpPr>
            <a:endCxn id="1032" idx="1"/>
          </p:cNvCxnSpPr>
          <p:nvPr/>
        </p:nvCxnSpPr>
        <p:spPr bwMode="auto">
          <a:xfrm>
            <a:off x="4211960" y="4077072"/>
            <a:ext cx="942585" cy="822315"/>
          </a:xfrm>
          <a:prstGeom prst="straightConnector1">
            <a:avLst/>
          </a:prstGeom>
          <a:noFill/>
          <a:ln w="50800" cap="flat" cmpd="sng" algn="ctr">
            <a:solidFill>
              <a:srgbClr val="C00000"/>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What is at stakes ?</a:t>
            </a:r>
            <a:endParaRPr lang="fr-FR" dirty="0"/>
          </a:p>
        </p:txBody>
      </p:sp>
      <p:sp>
        <p:nvSpPr>
          <p:cNvPr id="3" name="Espace réservé du contenu 2"/>
          <p:cNvSpPr>
            <a:spLocks noGrp="1"/>
          </p:cNvSpPr>
          <p:nvPr>
            <p:ph idx="1"/>
          </p:nvPr>
        </p:nvSpPr>
        <p:spPr>
          <a:xfrm>
            <a:off x="827584" y="908720"/>
            <a:ext cx="8316416" cy="5472608"/>
          </a:xfrm>
        </p:spPr>
        <p:txBody>
          <a:bodyPr/>
          <a:lstStyle/>
          <a:p>
            <a:pPr marL="271463" lvl="1" indent="-271463">
              <a:buFont typeface="Arial" charset="0"/>
              <a:buChar char="■"/>
            </a:pPr>
            <a:r>
              <a:rPr lang="fr-FR" sz="2800" b="1" dirty="0" smtClean="0"/>
              <a:t>Business background </a:t>
            </a:r>
          </a:p>
          <a:p>
            <a:pPr marL="271463" lvl="1" indent="-271463">
              <a:buNone/>
            </a:pPr>
            <a:r>
              <a:rPr lang="fr-FR" sz="2800" b="1" dirty="0" smtClean="0">
                <a:sym typeface="Wingdings" pitchFamily="2" charset="2"/>
              </a:rPr>
              <a:t>	</a:t>
            </a:r>
            <a:r>
              <a:rPr lang="fr-FR" dirty="0" smtClean="0">
                <a:sym typeface="Wingdings" pitchFamily="2" charset="2"/>
              </a:rPr>
              <a:t> 2000-2014 : 340 M€ Large </a:t>
            </a:r>
            <a:r>
              <a:rPr lang="fr-FR" dirty="0" err="1" smtClean="0">
                <a:sym typeface="Wingdings" pitchFamily="2" charset="2"/>
              </a:rPr>
              <a:t>projects</a:t>
            </a:r>
            <a:endParaRPr lang="fr-FR" dirty="0" smtClean="0">
              <a:sym typeface="Wingdings" pitchFamily="2" charset="2"/>
            </a:endParaRPr>
          </a:p>
          <a:p>
            <a:pPr marL="271463" lvl="1" indent="-271463">
              <a:buNone/>
            </a:pPr>
            <a:r>
              <a:rPr lang="fr-FR" dirty="0" smtClean="0">
                <a:sym typeface="Wingdings" pitchFamily="2" charset="2"/>
              </a:rPr>
              <a:t>	 2015-2018 : 150 M€ Large </a:t>
            </a:r>
            <a:r>
              <a:rPr lang="fr-FR" dirty="0" err="1" smtClean="0">
                <a:sym typeface="Wingdings" pitchFamily="2" charset="2"/>
              </a:rPr>
              <a:t>projects</a:t>
            </a:r>
            <a:r>
              <a:rPr lang="fr-FR" dirty="0" smtClean="0">
                <a:sym typeface="Wingdings" pitchFamily="2" charset="2"/>
              </a:rPr>
              <a:t> to </a:t>
            </a:r>
            <a:r>
              <a:rPr lang="fr-FR" dirty="0" err="1" smtClean="0">
                <a:sym typeface="Wingdings" pitchFamily="2" charset="2"/>
              </a:rPr>
              <a:t>win</a:t>
            </a:r>
            <a:endParaRPr lang="fr-FR" dirty="0" smtClean="0">
              <a:sym typeface="Wingdings" pitchFamily="2" charset="2"/>
            </a:endParaRPr>
          </a:p>
          <a:p>
            <a:pPr marL="747713" lvl="2" indent="-271463">
              <a:buFont typeface="Wingdings"/>
              <a:buChar char="à"/>
            </a:pPr>
            <a:endParaRPr lang="fr-FR" dirty="0" smtClean="0">
              <a:sym typeface="Wingdings" pitchFamily="2" charset="2"/>
            </a:endParaRPr>
          </a:p>
          <a:p>
            <a:pPr marL="271463" lvl="1" indent="-271463">
              <a:buFont typeface="Arial" charset="0"/>
              <a:buChar char="■"/>
            </a:pPr>
            <a:r>
              <a:rPr lang="fr-FR" sz="2800" b="1" dirty="0" smtClean="0"/>
              <a:t>Catch more business</a:t>
            </a:r>
          </a:p>
          <a:p>
            <a:pPr marL="271463" lvl="1" indent="-271463">
              <a:buNone/>
            </a:pPr>
            <a:r>
              <a:rPr lang="fr-FR" sz="2400" dirty="0" smtClean="0">
                <a:sym typeface="Wingdings" pitchFamily="2" charset="2"/>
              </a:rPr>
              <a:t>	 </a:t>
            </a:r>
            <a:r>
              <a:rPr lang="fr-FR" sz="2400" dirty="0" smtClean="0"/>
              <a:t>Win more </a:t>
            </a:r>
            <a:r>
              <a:rPr lang="fr-FR" sz="2400" dirty="0" err="1" smtClean="0"/>
              <a:t>than</a:t>
            </a:r>
            <a:r>
              <a:rPr lang="fr-FR" sz="2400" dirty="0" smtClean="0"/>
              <a:t> 60% of the </a:t>
            </a:r>
            <a:r>
              <a:rPr lang="fr-FR" sz="2400" dirty="0" err="1" smtClean="0"/>
              <a:t>next</a:t>
            </a:r>
            <a:r>
              <a:rPr lang="fr-FR" sz="2400" dirty="0" smtClean="0"/>
              <a:t> large </a:t>
            </a:r>
            <a:r>
              <a:rPr lang="fr-FR" sz="2400" dirty="0" err="1" smtClean="0"/>
              <a:t>projects</a:t>
            </a:r>
            <a:endParaRPr lang="fr-FR" sz="2400" dirty="0" smtClean="0"/>
          </a:p>
          <a:p>
            <a:pPr marL="271463" lvl="1" indent="-271463">
              <a:buNone/>
            </a:pPr>
            <a:endParaRPr lang="fr-FR" sz="2800" dirty="0" smtClean="0"/>
          </a:p>
          <a:p>
            <a:pPr marL="271463" lvl="1" indent="-271463">
              <a:buFont typeface="Arial" charset="0"/>
              <a:buChar char="■"/>
            </a:pPr>
            <a:r>
              <a:rPr lang="en-US" sz="2800" b="1" dirty="0" smtClean="0">
                <a:ea typeface="ＭＳ Ｐゴシック"/>
              </a:rPr>
              <a:t>Increase profitability of won projects</a:t>
            </a:r>
          </a:p>
          <a:p>
            <a:pPr marL="271463" lvl="1" indent="-271463">
              <a:buFont typeface="Arial" charset="0"/>
              <a:buChar char="■"/>
            </a:pPr>
            <a:endParaRPr lang="en-US" sz="2400" b="1" dirty="0" smtClean="0">
              <a:ea typeface="ＭＳ Ｐゴシック"/>
            </a:endParaRPr>
          </a:p>
          <a:p>
            <a:pPr marL="271463" lvl="1" indent="-271463">
              <a:buFont typeface="Arial" charset="0"/>
              <a:buChar char="■"/>
            </a:pPr>
            <a:endParaRPr lang="fr-FR" sz="1400" dirty="0" smtClean="0"/>
          </a:p>
          <a:p>
            <a:pPr lvl="1"/>
            <a:endParaRPr lang="fr-FR" sz="1400" dirty="0" smtClean="0"/>
          </a:p>
          <a:p>
            <a:endParaRPr lang="fr-FR" sz="1400" dirty="0" smtClean="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130398"/>
            <a:ext cx="7319963" cy="922338"/>
          </a:xfrm>
        </p:spPr>
        <p:txBody>
          <a:bodyPr/>
          <a:lstStyle/>
          <a:p>
            <a:r>
              <a:rPr lang="fr-FR" sz="3200" dirty="0" smtClean="0"/>
              <a:t>Baseline </a:t>
            </a:r>
            <a:r>
              <a:rPr lang="fr-FR" sz="3200" dirty="0" err="1" smtClean="0"/>
              <a:t>Cost</a:t>
            </a:r>
            <a:r>
              <a:rPr lang="fr-FR" sz="3200" dirty="0" smtClean="0"/>
              <a:t> breakdown and Target</a:t>
            </a:r>
            <a:endParaRPr lang="fr-FR" sz="2000" dirty="0" smtClean="0"/>
          </a:p>
        </p:txBody>
      </p:sp>
      <p:grpSp>
        <p:nvGrpSpPr>
          <p:cNvPr id="18" name="Groupe 17"/>
          <p:cNvGrpSpPr/>
          <p:nvPr/>
        </p:nvGrpSpPr>
        <p:grpSpPr>
          <a:xfrm>
            <a:off x="6209341" y="4041903"/>
            <a:ext cx="864096" cy="504056"/>
            <a:chOff x="5965268" y="5478593"/>
            <a:chExt cx="864096" cy="504056"/>
          </a:xfrm>
        </p:grpSpPr>
        <p:sp>
          <p:nvSpPr>
            <p:cNvPr id="13" name="Flèche droite 12"/>
            <p:cNvSpPr/>
            <p:nvPr/>
          </p:nvSpPr>
          <p:spPr bwMode="auto">
            <a:xfrm>
              <a:off x="5965268" y="5478593"/>
              <a:ext cx="864096" cy="504056"/>
            </a:xfrm>
            <a:prstGeom prst="rightArrow">
              <a:avLst/>
            </a:prstGeom>
            <a:solidFill>
              <a:schemeClr val="accent1">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14" name="ZoneTexte 13"/>
            <p:cNvSpPr txBox="1"/>
            <p:nvPr/>
          </p:nvSpPr>
          <p:spPr>
            <a:xfrm>
              <a:off x="6012160" y="5589240"/>
              <a:ext cx="792088" cy="286232"/>
            </a:xfrm>
            <a:prstGeom prst="rect">
              <a:avLst/>
            </a:prstGeom>
            <a:noFill/>
          </p:spPr>
          <p:txBody>
            <a:bodyPr wrap="square" rtlCol="0">
              <a:spAutoFit/>
            </a:bodyPr>
            <a:lstStyle/>
            <a:p>
              <a:pPr>
                <a:buNone/>
              </a:pPr>
              <a:r>
                <a:rPr lang="fr-FR" sz="1400" b="1" dirty="0" smtClean="0">
                  <a:solidFill>
                    <a:schemeClr val="tx1"/>
                  </a:solidFill>
                </a:rPr>
                <a:t>-38 %</a:t>
              </a:r>
              <a:endParaRPr lang="fr-FR" sz="1400" b="1" dirty="0">
                <a:solidFill>
                  <a:schemeClr val="tx1"/>
                </a:solidFill>
              </a:endParaRPr>
            </a:p>
          </p:txBody>
        </p:sp>
      </p:grpSp>
      <p:sp>
        <p:nvSpPr>
          <p:cNvPr id="20" name="ZoneTexte 19"/>
          <p:cNvSpPr txBox="1"/>
          <p:nvPr/>
        </p:nvSpPr>
        <p:spPr>
          <a:xfrm>
            <a:off x="5949844" y="5579490"/>
            <a:ext cx="1872208" cy="3139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fr-FR" sz="1600" b="1" dirty="0" smtClean="0">
                <a:solidFill>
                  <a:srgbClr val="000000"/>
                </a:solidFill>
              </a:rPr>
              <a:t>Linde Price -10%</a:t>
            </a:r>
            <a:endParaRPr lang="fr-FR" sz="1600" b="1" dirty="0">
              <a:solidFill>
                <a:srgbClr val="000000"/>
              </a:solidFill>
            </a:endParaRPr>
          </a:p>
        </p:txBody>
      </p:sp>
      <p:cxnSp>
        <p:nvCxnSpPr>
          <p:cNvPr id="22" name="Forme 21"/>
          <p:cNvCxnSpPr>
            <a:endCxn id="20" idx="1"/>
          </p:cNvCxnSpPr>
          <p:nvPr/>
        </p:nvCxnSpPr>
        <p:spPr bwMode="auto">
          <a:xfrm rot="16200000" flipH="1">
            <a:off x="5439313" y="5225925"/>
            <a:ext cx="589014" cy="432048"/>
          </a:xfrm>
          <a:prstGeom prst="bentConnector2">
            <a:avLst/>
          </a:prstGeom>
          <a:ln w="254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3" name="Forme 22"/>
          <p:cNvCxnSpPr>
            <a:stCxn id="20" idx="3"/>
          </p:cNvCxnSpPr>
          <p:nvPr/>
        </p:nvCxnSpPr>
        <p:spPr bwMode="auto">
          <a:xfrm flipV="1">
            <a:off x="7822052" y="5157192"/>
            <a:ext cx="566372" cy="579264"/>
          </a:xfrm>
          <a:prstGeom prst="bentConnector2">
            <a:avLst/>
          </a:prstGeom>
          <a:ln w="25400">
            <a:headEnd type="none" w="med" len="med"/>
            <a:tailEnd type="arrow"/>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2" cstate="print"/>
          <a:srcRect/>
          <a:stretch>
            <a:fillRect/>
          </a:stretch>
        </p:blipFill>
        <p:spPr bwMode="auto">
          <a:xfrm>
            <a:off x="520709" y="925037"/>
            <a:ext cx="5625853" cy="4213311"/>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print"/>
          <a:srcRect/>
          <a:stretch>
            <a:fillRect/>
          </a:stretch>
        </p:blipFill>
        <p:spPr bwMode="auto">
          <a:xfrm>
            <a:off x="7094703" y="897617"/>
            <a:ext cx="1944215" cy="425957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130398"/>
            <a:ext cx="7319963" cy="922338"/>
          </a:xfrm>
        </p:spPr>
        <p:txBody>
          <a:bodyPr/>
          <a:lstStyle/>
          <a:p>
            <a:r>
              <a:rPr lang="fr-FR" sz="3200" dirty="0" smtClean="0"/>
              <a:t>Baseline </a:t>
            </a:r>
            <a:r>
              <a:rPr lang="fr-FR" sz="3200" dirty="0" err="1" smtClean="0"/>
              <a:t>Cost</a:t>
            </a:r>
            <a:r>
              <a:rPr lang="fr-FR" sz="3200" dirty="0" smtClean="0"/>
              <a:t> breakdown and Target</a:t>
            </a:r>
            <a:endParaRPr lang="fr-FR" sz="2000" dirty="0" smtClean="0"/>
          </a:p>
        </p:txBody>
      </p:sp>
      <p:pic>
        <p:nvPicPr>
          <p:cNvPr id="3074" name="Picture 2"/>
          <p:cNvPicPr>
            <a:picLocks noChangeAspect="1" noChangeArrowheads="1"/>
          </p:cNvPicPr>
          <p:nvPr/>
        </p:nvPicPr>
        <p:blipFill>
          <a:blip r:embed="rId2" cstate="print"/>
          <a:srcRect r="45283"/>
          <a:stretch>
            <a:fillRect/>
          </a:stretch>
        </p:blipFill>
        <p:spPr bwMode="auto">
          <a:xfrm>
            <a:off x="611560" y="769937"/>
            <a:ext cx="4176464" cy="6088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2" cstate="print"/>
          <a:srcRect l="74528"/>
          <a:stretch>
            <a:fillRect/>
          </a:stretch>
        </p:blipFill>
        <p:spPr bwMode="auto">
          <a:xfrm>
            <a:off x="6876256" y="769937"/>
            <a:ext cx="1944216" cy="6088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2" cstate="print"/>
          <a:srcRect l="54717" r="25472"/>
          <a:stretch>
            <a:fillRect/>
          </a:stretch>
        </p:blipFill>
        <p:spPr bwMode="auto">
          <a:xfrm>
            <a:off x="5076056" y="769937"/>
            <a:ext cx="1512168" cy="6088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504056"/>
          </a:xfrm>
        </p:spPr>
        <p:txBody>
          <a:bodyPr/>
          <a:lstStyle/>
          <a:p>
            <a:r>
              <a:rPr lang="fr-FR" dirty="0" err="1" smtClean="0"/>
              <a:t>Organization</a:t>
            </a:r>
            <a:r>
              <a:rPr lang="fr-FR" dirty="0" smtClean="0"/>
              <a:t> &amp; </a:t>
            </a:r>
            <a:r>
              <a:rPr lang="fr-FR" dirty="0" err="1" smtClean="0"/>
              <a:t>Governance</a:t>
            </a:r>
            <a:endParaRPr lang="en-US" dirty="0"/>
          </a:p>
        </p:txBody>
      </p:sp>
      <p:graphicFrame>
        <p:nvGraphicFramePr>
          <p:cNvPr id="69" name="Tableau 68"/>
          <p:cNvGraphicFramePr>
            <a:graphicFrameLocks noGrp="1"/>
          </p:cNvGraphicFramePr>
          <p:nvPr/>
        </p:nvGraphicFramePr>
        <p:xfrm>
          <a:off x="2195736" y="4581128"/>
          <a:ext cx="6480719" cy="1637525"/>
        </p:xfrm>
        <a:graphic>
          <a:graphicData uri="http://schemas.openxmlformats.org/drawingml/2006/table">
            <a:tbl>
              <a:tblPr>
                <a:tableStyleId>{5C22544A-7EE6-4342-B048-85BDC9FD1C3A}</a:tableStyleId>
              </a:tblPr>
              <a:tblGrid>
                <a:gridCol w="999111"/>
                <a:gridCol w="783087"/>
                <a:gridCol w="848344"/>
                <a:gridCol w="913601"/>
                <a:gridCol w="913601"/>
                <a:gridCol w="978858"/>
                <a:gridCol w="1044117"/>
              </a:tblGrid>
              <a:tr h="360040">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kern="1200" cap="none" normalizeH="0" baseline="0" dirty="0" err="1" smtClean="0">
                          <a:ln>
                            <a:noFill/>
                          </a:ln>
                          <a:solidFill>
                            <a:srgbClr val="000066"/>
                          </a:solidFill>
                          <a:effectLst/>
                          <a:latin typeface="Arial" pitchFamily="34" charset="0"/>
                          <a:ea typeface="+mn-ea"/>
                          <a:cs typeface="Arial" pitchFamily="34" charset="0"/>
                        </a:rPr>
                        <a:t>Workgroup</a:t>
                      </a:r>
                      <a:r>
                        <a:rPr kumimoji="0" lang="fr-FR" sz="1000" b="1" i="0" u="none" strike="noStrike" kern="1200" cap="none" normalizeH="0" baseline="0" dirty="0" smtClean="0">
                          <a:ln>
                            <a:noFill/>
                          </a:ln>
                          <a:solidFill>
                            <a:srgbClr val="000066"/>
                          </a:solidFill>
                          <a:effectLst/>
                          <a:latin typeface="Arial" pitchFamily="34" charset="0"/>
                          <a:ea typeface="+mn-ea"/>
                          <a:cs typeface="Arial" pitchFamily="34" charset="0"/>
                        </a:rPr>
                        <a:t>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fr-F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1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Functional</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analysis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Modularisation</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Proposal</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approach</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Value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analysis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Warm Compression,  purifier &amp; 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Turbo-machines</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Manufacturing</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site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integration</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Cold box &amp;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periphericals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Project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strategy</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&amp;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924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31717">
                <a:tc>
                  <a:txBody>
                    <a:bodyPr/>
                    <a:lstStyle/>
                    <a:p>
                      <a:pPr algn="ctr"/>
                      <a:r>
                        <a:rPr lang="fr-FR" sz="900" dirty="0" smtClean="0"/>
                        <a:t>Vincent</a:t>
                      </a:r>
                    </a:p>
                    <a:p>
                      <a:pPr algn="ctr"/>
                      <a:r>
                        <a:rPr lang="fr-FR" sz="900" dirty="0" smtClean="0"/>
                        <a:t> </a:t>
                      </a:r>
                      <a:r>
                        <a:rPr lang="fr-FR" sz="900" dirty="0" err="1" smtClean="0"/>
                        <a:t>Héloin</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900" dirty="0" smtClean="0"/>
                        <a:t>Rawia</a:t>
                      </a:r>
                    </a:p>
                    <a:p>
                      <a:pPr algn="ctr"/>
                      <a:r>
                        <a:rPr lang="fr-FR" sz="900" baseline="0" dirty="0" smtClean="0"/>
                        <a:t> Ali </a:t>
                      </a:r>
                      <a:r>
                        <a:rPr lang="fr-FR" sz="900" baseline="0" dirty="0" err="1" smtClean="0"/>
                        <a:t>Said</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900" dirty="0" smtClean="0"/>
                        <a:t>Vincent  </a:t>
                      </a:r>
                      <a:r>
                        <a:rPr lang="fr-FR" sz="900" dirty="0" err="1" smtClean="0"/>
                        <a:t>Héloin</a:t>
                      </a:r>
                      <a:endParaRPr lang="fr-FR"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900" dirty="0" smtClean="0"/>
                        <a:t>Franck Delcayre</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900" dirty="0" smtClean="0"/>
                        <a:t>Florent  </a:t>
                      </a:r>
                      <a:r>
                        <a:rPr lang="fr-FR" sz="900" dirty="0" err="1" smtClean="0"/>
                        <a:t>Lorieau</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900" dirty="0" smtClean="0"/>
                        <a:t>Vincent</a:t>
                      </a:r>
                    </a:p>
                    <a:p>
                      <a:pPr algn="ctr"/>
                      <a:r>
                        <a:rPr lang="fr-FR" sz="900" dirty="0" smtClean="0"/>
                        <a:t> </a:t>
                      </a:r>
                      <a:r>
                        <a:rPr lang="fr-FR" sz="900" dirty="0" err="1" smtClean="0"/>
                        <a:t>Héloin</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Pierre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Roux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cxnSp>
        <p:nvCxnSpPr>
          <p:cNvPr id="31" name="Connecteur en angle 30"/>
          <p:cNvCxnSpPr/>
          <p:nvPr/>
        </p:nvCxnSpPr>
        <p:spPr bwMode="auto">
          <a:xfrm rot="10800000">
            <a:off x="4644008" y="1340768"/>
            <a:ext cx="648072" cy="288032"/>
          </a:xfrm>
          <a:prstGeom prst="bentConnector3">
            <a:avLst>
              <a:gd name="adj1" fmla="val 50000"/>
            </a:avLst>
          </a:prstGeom>
          <a:solidFill>
            <a:schemeClr val="folHlink"/>
          </a:solidFill>
          <a:ln w="3175" cap="flat" cmpd="sng" algn="ctr">
            <a:solidFill>
              <a:srgbClr val="002060"/>
            </a:solidFill>
            <a:prstDash val="solid"/>
            <a:round/>
            <a:headEnd type="none" w="med" len="med"/>
            <a:tailEnd type="none" w="med" len="med"/>
          </a:ln>
          <a:effectLst/>
        </p:spPr>
      </p:cxnSp>
      <p:cxnSp>
        <p:nvCxnSpPr>
          <p:cNvPr id="185" name="Connecteur droit 184"/>
          <p:cNvCxnSpPr/>
          <p:nvPr/>
        </p:nvCxnSpPr>
        <p:spPr bwMode="auto">
          <a:xfrm>
            <a:off x="7092280" y="2492896"/>
            <a:ext cx="0" cy="432048"/>
          </a:xfrm>
          <a:prstGeom prst="line">
            <a:avLst/>
          </a:prstGeom>
          <a:solidFill>
            <a:schemeClr val="folHlink"/>
          </a:solidFill>
          <a:ln w="3175" cap="flat" cmpd="sng" algn="ctr">
            <a:solidFill>
              <a:schemeClr val="accent1">
                <a:lumMod val="75000"/>
              </a:schemeClr>
            </a:solidFill>
            <a:prstDash val="solid"/>
            <a:round/>
            <a:headEnd type="none" w="med" len="med"/>
            <a:tailEnd type="none" w="med" len="med"/>
          </a:ln>
          <a:effectLst/>
        </p:spPr>
      </p:cxnSp>
      <p:graphicFrame>
        <p:nvGraphicFramePr>
          <p:cNvPr id="29" name="Tableau 28"/>
          <p:cNvGraphicFramePr>
            <a:graphicFrameLocks noGrp="1"/>
          </p:cNvGraphicFramePr>
          <p:nvPr/>
        </p:nvGraphicFramePr>
        <p:xfrm>
          <a:off x="5076056" y="1193288"/>
          <a:ext cx="4032448" cy="2281424"/>
        </p:xfrm>
        <a:graphic>
          <a:graphicData uri="http://schemas.openxmlformats.org/drawingml/2006/table">
            <a:tbl>
              <a:tblPr>
                <a:tableStyleId>{5C22544A-7EE6-4342-B048-85BDC9FD1C3A}</a:tableStyleId>
              </a:tblPr>
              <a:tblGrid>
                <a:gridCol w="4032448"/>
              </a:tblGrid>
              <a:tr h="288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Steering committee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044022">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Nicolas</a:t>
                      </a:r>
                      <a:r>
                        <a:rPr lang="en-GB" sz="1200" kern="1200" baseline="0" dirty="0" smtClean="0">
                          <a:solidFill>
                            <a:schemeClr val="dk1"/>
                          </a:solidFill>
                          <a:latin typeface="+mn-lt"/>
                          <a:ea typeface="+mn-ea"/>
                          <a:cs typeface="+mn-cs"/>
                        </a:rPr>
                        <a:t> Blanchard (G&amp;C BU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err="1" smtClean="0">
                          <a:solidFill>
                            <a:schemeClr val="dk1"/>
                          </a:solidFill>
                          <a:latin typeface="+mn-lt"/>
                          <a:ea typeface="+mn-ea"/>
                          <a:cs typeface="+mn-cs"/>
                        </a:rPr>
                        <a:t>Véronique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Grabié</a:t>
                      </a:r>
                      <a:r>
                        <a:rPr lang="en-GB" sz="1200" kern="1200" dirty="0" smtClean="0">
                          <a:solidFill>
                            <a:schemeClr val="dk1"/>
                          </a:solidFill>
                          <a:latin typeface="+mn-lt"/>
                          <a:ea typeface="+mn-ea"/>
                          <a:cs typeface="+mn-cs"/>
                        </a:rPr>
                        <a:t> (Design Authority)</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err="1" smtClean="0">
                          <a:solidFill>
                            <a:schemeClr val="dk1"/>
                          </a:solidFill>
                          <a:latin typeface="+mn-lt"/>
                          <a:ea typeface="+mn-ea"/>
                          <a:cs typeface="+mn-cs"/>
                        </a:rPr>
                        <a:t>Jérôme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Beauvisage</a:t>
                      </a:r>
                      <a:r>
                        <a:rPr lang="en-GB" sz="1200" kern="1200" dirty="0" smtClean="0">
                          <a:solidFill>
                            <a:schemeClr val="dk1"/>
                          </a:solidFill>
                          <a:latin typeface="+mn-lt"/>
                          <a:ea typeface="+mn-ea"/>
                          <a:cs typeface="+mn-cs"/>
                        </a:rPr>
                        <a:t> (Proposition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Michel Santin (Manufacturing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Benoit </a:t>
                      </a:r>
                      <a:r>
                        <a:rPr lang="en-GB" sz="1200" kern="1200" dirty="0" err="1" smtClean="0">
                          <a:solidFill>
                            <a:schemeClr val="dk1"/>
                          </a:solidFill>
                          <a:latin typeface="+mn-lt"/>
                          <a:ea typeface="+mn-ea"/>
                          <a:cs typeface="+mn-cs"/>
                        </a:rPr>
                        <a:t>Rossignol</a:t>
                      </a:r>
                      <a:r>
                        <a:rPr lang="en-GB" sz="1200" kern="1200" dirty="0" smtClean="0">
                          <a:solidFill>
                            <a:schemeClr val="dk1"/>
                          </a:solidFill>
                          <a:latin typeface="+mn-lt"/>
                          <a:ea typeface="+mn-ea"/>
                          <a:cs typeface="+mn-cs"/>
                        </a:rPr>
                        <a:t> (Design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Vincent </a:t>
                      </a:r>
                      <a:r>
                        <a:rPr lang="en-GB" sz="1200" kern="1200" dirty="0" err="1" smtClean="0">
                          <a:solidFill>
                            <a:schemeClr val="dk1"/>
                          </a:solidFill>
                          <a:latin typeface="+mn-lt"/>
                          <a:ea typeface="+mn-ea"/>
                          <a:cs typeface="+mn-cs"/>
                        </a:rPr>
                        <a:t>Vonin</a:t>
                      </a:r>
                      <a:r>
                        <a:rPr lang="en-GB" sz="1200" kern="1200" dirty="0" smtClean="0">
                          <a:solidFill>
                            <a:schemeClr val="dk1"/>
                          </a:solidFill>
                          <a:latin typeface="+mn-lt"/>
                          <a:ea typeface="+mn-ea"/>
                          <a:cs typeface="+mn-cs"/>
                        </a:rPr>
                        <a:t> (Procurement &amp; Purchase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Olivier de </a:t>
                      </a:r>
                      <a:r>
                        <a:rPr lang="en-GB" sz="1200" kern="1200" dirty="0" err="1" smtClean="0">
                          <a:solidFill>
                            <a:schemeClr val="dk1"/>
                          </a:solidFill>
                          <a:latin typeface="+mn-lt"/>
                          <a:ea typeface="+mn-ea"/>
                          <a:cs typeface="+mn-cs"/>
                        </a:rPr>
                        <a:t>Cayeux</a:t>
                      </a:r>
                      <a:r>
                        <a:rPr lang="en-GB" sz="1200" kern="1200" dirty="0" smtClean="0">
                          <a:solidFill>
                            <a:schemeClr val="dk1"/>
                          </a:solidFill>
                          <a:latin typeface="+mn-lt"/>
                          <a:ea typeface="+mn-ea"/>
                          <a:cs typeface="+mn-cs"/>
                        </a:rPr>
                        <a:t> (Procurement Performance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endParaRPr lang="en-GB" sz="12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0" name="Tableau 89"/>
          <p:cNvGraphicFramePr>
            <a:graphicFrameLocks noGrp="1"/>
          </p:cNvGraphicFramePr>
          <p:nvPr/>
        </p:nvGraphicFramePr>
        <p:xfrm>
          <a:off x="611559" y="2345417"/>
          <a:ext cx="4248473" cy="1944215"/>
        </p:xfrm>
        <a:graphic>
          <a:graphicData uri="http://schemas.openxmlformats.org/drawingml/2006/table">
            <a:tbl>
              <a:tblPr>
                <a:tableStyleId>{5C22544A-7EE6-4342-B048-85BDC9FD1C3A}</a:tableStyleId>
              </a:tblPr>
              <a:tblGrid>
                <a:gridCol w="4248473"/>
              </a:tblGrid>
              <a:tr h="2834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rgbClr val="000066"/>
                          </a:solidFill>
                          <a:effectLst/>
                          <a:latin typeface="Arial" pitchFamily="34" charset="0"/>
                          <a:ea typeface="+mn-ea"/>
                          <a:cs typeface="Arial" pitchFamily="34" charset="0"/>
                        </a:rPr>
                        <a:t>Validation </a:t>
                      </a:r>
                      <a:r>
                        <a:rPr kumimoji="0" lang="fr-FR" sz="1200" b="1" i="0" u="none" strike="noStrike" kern="1200" cap="none" normalizeH="0" baseline="0" dirty="0" err="1" smtClean="0">
                          <a:ln>
                            <a:noFill/>
                          </a:ln>
                          <a:solidFill>
                            <a:srgbClr val="000066"/>
                          </a:solidFill>
                          <a:effectLst/>
                          <a:latin typeface="Arial" pitchFamily="34" charset="0"/>
                          <a:ea typeface="+mn-ea"/>
                          <a:cs typeface="Arial" pitchFamily="34" charset="0"/>
                        </a:rPr>
                        <a:t>comitee</a:t>
                      </a:r>
                      <a:endParaRPr kumimoji="0" lang="fr-FR" sz="12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660720">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Véronique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Grabié</a:t>
                      </a:r>
                      <a:r>
                        <a:rPr lang="en-GB" sz="1200" kern="1200" dirty="0" smtClean="0">
                          <a:solidFill>
                            <a:schemeClr val="dk1"/>
                          </a:solidFill>
                          <a:latin typeface="+mn-lt"/>
                          <a:ea typeface="+mn-ea"/>
                          <a:cs typeface="+mn-cs"/>
                        </a:rPr>
                        <a:t> (Design Authority)</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Jérôme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Beauvisage</a:t>
                      </a:r>
                      <a:r>
                        <a:rPr lang="en-GB" sz="1200" kern="1200" dirty="0" smtClean="0">
                          <a:solidFill>
                            <a:schemeClr val="dk1"/>
                          </a:solidFill>
                          <a:latin typeface="+mn-lt"/>
                          <a:ea typeface="+mn-ea"/>
                          <a:cs typeface="+mn-cs"/>
                        </a:rPr>
                        <a:t> (Proposition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Jean Marc Bernhardt (Refrigeration Product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Michel Santin (Manufacturing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Benoit </a:t>
                      </a:r>
                      <a:r>
                        <a:rPr lang="en-GB" sz="1200" kern="1200" dirty="0" err="1" smtClean="0">
                          <a:solidFill>
                            <a:schemeClr val="dk1"/>
                          </a:solidFill>
                          <a:latin typeface="+mn-lt"/>
                          <a:ea typeface="+mn-ea"/>
                          <a:cs typeface="+mn-cs"/>
                        </a:rPr>
                        <a:t>Rossignol</a:t>
                      </a:r>
                      <a:r>
                        <a:rPr lang="en-GB" sz="1200" kern="1200" dirty="0" smtClean="0">
                          <a:solidFill>
                            <a:schemeClr val="dk1"/>
                          </a:solidFill>
                          <a:latin typeface="+mn-lt"/>
                          <a:ea typeface="+mn-ea"/>
                          <a:cs typeface="+mn-cs"/>
                        </a:rPr>
                        <a:t> (Design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Vincent </a:t>
                      </a:r>
                      <a:r>
                        <a:rPr lang="en-GB" sz="1200" kern="1200" dirty="0" err="1" smtClean="0">
                          <a:solidFill>
                            <a:schemeClr val="dk1"/>
                          </a:solidFill>
                          <a:latin typeface="+mn-lt"/>
                          <a:ea typeface="+mn-ea"/>
                          <a:cs typeface="+mn-cs"/>
                        </a:rPr>
                        <a:t>Vonin</a:t>
                      </a:r>
                      <a:r>
                        <a:rPr lang="en-GB" sz="1200" kern="1200" dirty="0" smtClean="0">
                          <a:solidFill>
                            <a:schemeClr val="dk1"/>
                          </a:solidFill>
                          <a:latin typeface="+mn-lt"/>
                          <a:ea typeface="+mn-ea"/>
                          <a:cs typeface="+mn-cs"/>
                        </a:rPr>
                        <a:t> (Procurement &amp; Purchase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0" name="Tableau 29"/>
          <p:cNvGraphicFramePr>
            <a:graphicFrameLocks noGrp="1"/>
          </p:cNvGraphicFramePr>
          <p:nvPr/>
        </p:nvGraphicFramePr>
        <p:xfrm>
          <a:off x="611559" y="1183276"/>
          <a:ext cx="4320481" cy="733556"/>
        </p:xfrm>
        <a:graphic>
          <a:graphicData uri="http://schemas.openxmlformats.org/drawingml/2006/table">
            <a:tbl>
              <a:tblPr>
                <a:tableStyleId>{5C22544A-7EE6-4342-B048-85BDC9FD1C3A}</a:tableStyleId>
              </a:tblPr>
              <a:tblGrid>
                <a:gridCol w="4320481"/>
              </a:tblGrid>
              <a:tr h="288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Sponsor &amp; business owner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45524">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Xavier </a:t>
                      </a:r>
                      <a:r>
                        <a:rPr lang="en-GB" sz="1200" kern="1200" dirty="0" err="1" smtClean="0">
                          <a:solidFill>
                            <a:schemeClr val="dk1"/>
                          </a:solidFill>
                          <a:latin typeface="+mn-lt"/>
                          <a:ea typeface="+mn-ea"/>
                          <a:cs typeface="+mn-cs"/>
                        </a:rPr>
                        <a:t>Vigor</a:t>
                      </a:r>
                      <a:r>
                        <a:rPr lang="en-GB" sz="1200" kern="1200" dirty="0" smtClean="0">
                          <a:solidFill>
                            <a:schemeClr val="dk1"/>
                          </a:solidFill>
                          <a:latin typeface="+mn-lt"/>
                          <a:ea typeface="+mn-ea"/>
                          <a:cs typeface="+mn-cs"/>
                        </a:rPr>
                        <a:t> (AL-AT Director)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8" name="Tableau 27"/>
          <p:cNvGraphicFramePr>
            <a:graphicFrameLocks noGrp="1"/>
          </p:cNvGraphicFramePr>
          <p:nvPr/>
        </p:nvGraphicFramePr>
        <p:xfrm>
          <a:off x="5099745" y="3212976"/>
          <a:ext cx="3672408" cy="1238296"/>
        </p:xfrm>
        <a:graphic>
          <a:graphicData uri="http://schemas.openxmlformats.org/drawingml/2006/table">
            <a:tbl>
              <a:tblPr>
                <a:tableStyleId>{5C22544A-7EE6-4342-B048-85BDC9FD1C3A}</a:tableStyleId>
              </a:tblPr>
              <a:tblGrid>
                <a:gridCol w="3672408"/>
              </a:tblGrid>
              <a:tr h="3056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Core Team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846520">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Pierre  Roux (Project Manager )</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Emmanuel </a:t>
                      </a:r>
                      <a:r>
                        <a:rPr lang="en-GB" sz="1200" kern="1200" dirty="0" err="1" smtClean="0">
                          <a:solidFill>
                            <a:schemeClr val="dk1"/>
                          </a:solidFill>
                          <a:latin typeface="+mn-lt"/>
                          <a:ea typeface="+mn-ea"/>
                          <a:cs typeface="+mn-cs"/>
                        </a:rPr>
                        <a:t>Touzet</a:t>
                      </a:r>
                      <a:r>
                        <a:rPr lang="en-GB" sz="1200" kern="1200" dirty="0" smtClean="0">
                          <a:solidFill>
                            <a:schemeClr val="dk1"/>
                          </a:solidFill>
                          <a:latin typeface="+mn-lt"/>
                          <a:ea typeface="+mn-ea"/>
                          <a:cs typeface="+mn-cs"/>
                        </a:rPr>
                        <a:t> (Procurement)</a:t>
                      </a:r>
                    </a:p>
                    <a:p>
                      <a:pPr marL="0" marR="0" lvl="2" indent="-271463" algn="l" defTabSz="914400" rtl="0" eaLnBrk="1" fontAlgn="auto" latinLnBrk="0" hangingPunct="1">
                        <a:lnSpc>
                          <a:spcPct val="100000"/>
                        </a:lnSpc>
                        <a:spcBef>
                          <a:spcPct val="20000"/>
                        </a:spcBef>
                        <a:spcAft>
                          <a:spcPts val="0"/>
                        </a:spcAft>
                        <a:buClr>
                          <a:schemeClr val="tx2"/>
                        </a:buClr>
                        <a:buSzPct val="110000"/>
                        <a:buFont typeface="Wingdings" pitchFamily="2" charset="2"/>
                        <a:buChar char="Ø"/>
                        <a:tabLst>
                          <a:tab pos="174625" algn="l"/>
                        </a:tabLst>
                        <a:defRPr/>
                      </a:pPr>
                      <a:r>
                        <a:rPr lang="fr-FR" sz="1200" dirty="0" smtClean="0"/>
                        <a:t>Vincent</a:t>
                      </a:r>
                      <a:r>
                        <a:rPr lang="fr-FR" sz="1200" baseline="0" dirty="0" smtClean="0"/>
                        <a:t> </a:t>
                      </a:r>
                      <a:r>
                        <a:rPr lang="fr-FR" sz="1200" baseline="0" dirty="0" err="1" smtClean="0"/>
                        <a:t>Héloin</a:t>
                      </a:r>
                      <a:r>
                        <a:rPr lang="fr-FR" sz="1200" baseline="0" dirty="0" smtClean="0"/>
                        <a:t> </a:t>
                      </a:r>
                      <a:r>
                        <a:rPr lang="fr-FR" sz="1200" dirty="0" smtClean="0"/>
                        <a:t>(</a:t>
                      </a:r>
                      <a:r>
                        <a:rPr lang="fr-FR" sz="1200" baseline="0" dirty="0" smtClean="0"/>
                        <a:t>Product &amp; Project </a:t>
                      </a:r>
                      <a:r>
                        <a:rPr lang="fr-FR" sz="1200" baseline="0" dirty="0" err="1" smtClean="0"/>
                        <a:t>Engineer</a:t>
                      </a:r>
                      <a:r>
                        <a:rPr lang="fr-FR" sz="1200" baseline="0" dirty="0" smtClean="0"/>
                        <a:t>)</a:t>
                      </a:r>
                      <a:endParaRPr lang="en-GB" sz="1200" baseline="0" dirty="0" smtClean="0"/>
                    </a:p>
                    <a:p>
                      <a:pPr marL="0" marR="0" lvl="2" indent="-271463" algn="l" defTabSz="914400" rtl="0" eaLnBrk="1" fontAlgn="auto" latinLnBrk="0" hangingPunct="1">
                        <a:lnSpc>
                          <a:spcPct val="100000"/>
                        </a:lnSpc>
                        <a:spcBef>
                          <a:spcPct val="20000"/>
                        </a:spcBef>
                        <a:spcAft>
                          <a:spcPts val="0"/>
                        </a:spcAft>
                        <a:buClr>
                          <a:schemeClr val="tx2"/>
                        </a:buClr>
                        <a:buSzPct val="110000"/>
                        <a:buFont typeface="Wingdings" pitchFamily="2" charset="2"/>
                        <a:buChar char="Ø"/>
                        <a:tabLst>
                          <a:tab pos="174625" algn="l"/>
                        </a:tabLst>
                        <a:defRPr/>
                      </a:pPr>
                      <a:r>
                        <a:rPr lang="en-GB" sz="1200" kern="1200" baseline="0" dirty="0" err="1" smtClean="0">
                          <a:solidFill>
                            <a:schemeClr val="dk1"/>
                          </a:solidFill>
                          <a:latin typeface="+mn-lt"/>
                          <a:ea typeface="+mn-ea"/>
                          <a:cs typeface="+mn-cs"/>
                        </a:rPr>
                        <a:t>Céline</a:t>
                      </a:r>
                      <a:r>
                        <a:rPr lang="en-GB" sz="1200" kern="1200" baseline="0" dirty="0" smtClean="0">
                          <a:solidFill>
                            <a:schemeClr val="dk1"/>
                          </a:solidFill>
                          <a:latin typeface="+mn-lt"/>
                          <a:ea typeface="+mn-ea"/>
                          <a:cs typeface="+mn-cs"/>
                        </a:rPr>
                        <a:t> </a:t>
                      </a:r>
                      <a:r>
                        <a:rPr lang="en-GB" sz="1200" kern="1200" baseline="0" dirty="0" err="1" smtClean="0">
                          <a:solidFill>
                            <a:schemeClr val="dk1"/>
                          </a:solidFill>
                          <a:latin typeface="+mn-lt"/>
                          <a:ea typeface="+mn-ea"/>
                          <a:cs typeface="+mn-cs"/>
                        </a:rPr>
                        <a:t>Koffi</a:t>
                      </a:r>
                      <a:r>
                        <a:rPr lang="en-GB" sz="1200" kern="1200" baseline="0" dirty="0" smtClean="0">
                          <a:solidFill>
                            <a:schemeClr val="dk1"/>
                          </a:solidFill>
                          <a:latin typeface="+mn-lt"/>
                          <a:ea typeface="+mn-ea"/>
                          <a:cs typeface="+mn-cs"/>
                        </a:rPr>
                        <a:t> (DTC Manager)</a:t>
                      </a:r>
                      <a:endParaRPr lang="en-GB" sz="12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24" name="Connecteur droit 23"/>
          <p:cNvCxnSpPr/>
          <p:nvPr/>
        </p:nvCxnSpPr>
        <p:spPr bwMode="auto">
          <a:xfrm>
            <a:off x="7092280" y="4077072"/>
            <a:ext cx="0" cy="432048"/>
          </a:xfrm>
          <a:prstGeom prst="line">
            <a:avLst/>
          </a:prstGeom>
          <a:solidFill>
            <a:schemeClr val="folHlink"/>
          </a:solidFill>
          <a:ln w="3175" cap="flat" cmpd="sng" algn="ctr">
            <a:solidFill>
              <a:schemeClr val="accent1">
                <a:lumMod val="75000"/>
              </a:schemeClr>
            </a:solidFill>
            <a:prstDash val="solid"/>
            <a:round/>
            <a:headEnd type="none" w="med" len="med"/>
            <a:tailEnd type="none" w="med" len="med"/>
          </a:ln>
          <a:effectLst/>
        </p:spPr>
      </p:cxnSp>
      <p:cxnSp>
        <p:nvCxnSpPr>
          <p:cNvPr id="35" name="Connecteur en angle 34"/>
          <p:cNvCxnSpPr/>
          <p:nvPr/>
        </p:nvCxnSpPr>
        <p:spPr bwMode="auto">
          <a:xfrm rot="16200000" flipV="1">
            <a:off x="4644008" y="2780928"/>
            <a:ext cx="504056" cy="360040"/>
          </a:xfrm>
          <a:prstGeom prst="bentConnector3">
            <a:avLst>
              <a:gd name="adj1" fmla="val 50000"/>
            </a:avLst>
          </a:prstGeom>
          <a:solidFill>
            <a:schemeClr val="folHlink"/>
          </a:solidFill>
          <a:ln w="3175" cap="flat" cmpd="sng" algn="ctr">
            <a:solidFill>
              <a:srgbClr val="002060"/>
            </a:solidFill>
            <a:prstDash val="solid"/>
            <a:round/>
            <a:headEnd type="none" w="med" len="med"/>
            <a:tailEnd type="none" w="med" len="med"/>
          </a:ln>
          <a:effectLst/>
        </p:spPr>
      </p:cxn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10"/>
          <p:cNvSpPr>
            <a:spLocks noChangeArrowheads="1"/>
          </p:cNvSpPr>
          <p:nvPr/>
        </p:nvSpPr>
        <p:spPr bwMode="auto">
          <a:xfrm>
            <a:off x="792033" y="3728426"/>
            <a:ext cx="1105474" cy="2371585"/>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V. </a:t>
            </a:r>
            <a:r>
              <a:rPr lang="en-GB" altLang="zh-HK" sz="900" b="1" dirty="0" err="1" smtClean="0">
                <a:solidFill>
                  <a:schemeClr val="bg1"/>
                </a:solidFill>
                <a:ea typeface="新細明體" pitchFamily="18" charset="-120"/>
              </a:rPr>
              <a:t>Heloin</a:t>
            </a:r>
            <a:endParaRPr lang="en-GB" altLang="zh-HK" sz="900" b="1" dirty="0" smtClean="0">
              <a:solidFill>
                <a:schemeClr val="bg1"/>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A. Machefel</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JM Bernhardt</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D. Grillot</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S. Crispel</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G. </a:t>
            </a:r>
            <a:r>
              <a:rPr lang="en-GB" altLang="zh-HK" sz="900" b="1" dirty="0" err="1" smtClean="0">
                <a:solidFill>
                  <a:schemeClr val="bg1"/>
                </a:solidFill>
                <a:ea typeface="新細明體" pitchFamily="18" charset="-120"/>
              </a:rPr>
              <a:t>Zick</a:t>
            </a:r>
            <a:endParaRPr lang="en-GB" altLang="zh-HK" sz="900" b="1" dirty="0" smtClean="0">
              <a:solidFill>
                <a:schemeClr val="bg1"/>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Y. Fabre</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B. Rossignol</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C. Mantileri</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G. </a:t>
            </a:r>
            <a:r>
              <a:rPr lang="en-GB" altLang="zh-HK" sz="900" b="1" dirty="0" err="1" smtClean="0">
                <a:solidFill>
                  <a:schemeClr val="bg1"/>
                </a:solidFill>
                <a:ea typeface="新細明體" pitchFamily="18" charset="-120"/>
              </a:rPr>
              <a:t>Gistau</a:t>
            </a:r>
            <a:endParaRPr lang="en-GB" altLang="zh-HK" sz="900" b="1" dirty="0" smtClean="0">
              <a:solidFill>
                <a:schemeClr val="bg1"/>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V. </a:t>
            </a:r>
            <a:r>
              <a:rPr lang="en-GB" altLang="zh-HK" sz="900" b="1" dirty="0" err="1" smtClean="0">
                <a:solidFill>
                  <a:schemeClr val="bg1"/>
                </a:solidFill>
                <a:ea typeface="新細明體" pitchFamily="18" charset="-120"/>
              </a:rPr>
              <a:t>Grabié</a:t>
            </a:r>
            <a:endParaRPr lang="en-GB" altLang="zh-HK" sz="900" b="1" dirty="0" smtClean="0">
              <a:solidFill>
                <a:schemeClr val="bg1"/>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M. Santin</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Lagoutte</a:t>
            </a:r>
            <a:endParaRPr lang="en-GB" altLang="zh-HK" sz="900" b="1" dirty="0" smtClean="0">
              <a:solidFill>
                <a:schemeClr val="bg1"/>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P. Petit </a:t>
            </a:r>
          </a:p>
          <a:p>
            <a:pPr marL="382588" lvl="1" indent="-381000" defTabSz="330200">
              <a:lnSpc>
                <a:spcPct val="100000"/>
              </a:lnSpc>
              <a:spcBef>
                <a:spcPts val="100"/>
              </a:spcBef>
              <a:buSzTx/>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Janin</a:t>
            </a:r>
            <a:endParaRPr lang="en-GB" altLang="zh-HK" sz="900" b="1" dirty="0" smtClean="0">
              <a:solidFill>
                <a:schemeClr val="bg1"/>
              </a:solidFill>
              <a:ea typeface="新細明體" pitchFamily="18" charset="-120"/>
            </a:endParaRPr>
          </a:p>
          <a:p>
            <a:pPr marL="382588" lvl="1" indent="-381000" defTabSz="330200">
              <a:lnSpc>
                <a:spcPct val="100000"/>
              </a:lnSpc>
              <a:spcBef>
                <a:spcPts val="100"/>
              </a:spcBef>
              <a:buSzTx/>
              <a:buNone/>
            </a:pPr>
            <a:endParaRPr lang="en-GB" altLang="zh-HK" sz="900" b="1" dirty="0" smtClean="0">
              <a:solidFill>
                <a:schemeClr val="bg1"/>
              </a:solidFill>
              <a:ea typeface="新細明體" pitchFamily="18" charset="-120"/>
            </a:endParaRPr>
          </a:p>
        </p:txBody>
      </p:sp>
      <p:sp>
        <p:nvSpPr>
          <p:cNvPr id="48" name="Text10"/>
          <p:cNvSpPr>
            <a:spLocks noChangeArrowheads="1"/>
          </p:cNvSpPr>
          <p:nvPr/>
        </p:nvSpPr>
        <p:spPr bwMode="auto">
          <a:xfrm>
            <a:off x="792032" y="6121114"/>
            <a:ext cx="7297553" cy="260214"/>
          </a:xfrm>
          <a:prstGeom prst="rect">
            <a:avLst/>
          </a:prstGeom>
          <a:solidFill>
            <a:schemeClr val="tx1"/>
          </a:solid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100" b="1" dirty="0" smtClean="0">
                <a:solidFill>
                  <a:schemeClr val="bg1"/>
                </a:solidFill>
                <a:ea typeface="新細明體" pitchFamily="18" charset="-120"/>
              </a:rPr>
              <a:t>E. </a:t>
            </a:r>
            <a:r>
              <a:rPr lang="en-US" altLang="zh-HK" sz="1100" b="1" dirty="0" err="1" smtClean="0">
                <a:solidFill>
                  <a:schemeClr val="bg1"/>
                </a:solidFill>
                <a:ea typeface="新細明體" pitchFamily="18" charset="-120"/>
              </a:rPr>
              <a:t>Touze</a:t>
            </a:r>
            <a:endParaRPr lang="en-US" altLang="zh-HK" sz="1100" b="1" dirty="0">
              <a:solidFill>
                <a:schemeClr val="bg1"/>
              </a:solidFill>
              <a:ea typeface="新細明體" pitchFamily="18" charset="-120"/>
            </a:endParaRPr>
          </a:p>
          <a:p>
            <a:pPr defTabSz="330200">
              <a:lnSpc>
                <a:spcPct val="100000"/>
              </a:lnSpc>
              <a:spcBef>
                <a:spcPct val="0"/>
              </a:spcBef>
              <a:buFontTx/>
              <a:buChar char="•"/>
            </a:pPr>
            <a:endParaRPr lang="en-GB" altLang="zh-HK" sz="1100" b="1" dirty="0">
              <a:solidFill>
                <a:schemeClr val="bg1"/>
              </a:solidFill>
              <a:ea typeface="新細明體" pitchFamily="18" charset="-120"/>
            </a:endParaRPr>
          </a:p>
        </p:txBody>
      </p:sp>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DTC Work packages &amp; staffing  </a:t>
            </a:r>
            <a:endParaRPr lang="fr-FR" dirty="0" smtClean="0"/>
          </a:p>
        </p:txBody>
      </p:sp>
      <p:sp>
        <p:nvSpPr>
          <p:cNvPr id="3076" name="Text10"/>
          <p:cNvSpPr>
            <a:spLocks noChangeArrowheads="1"/>
          </p:cNvSpPr>
          <p:nvPr/>
        </p:nvSpPr>
        <p:spPr bwMode="auto">
          <a:xfrm>
            <a:off x="1920988"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#2</a:t>
            </a:r>
            <a:endParaRPr lang="en-GB" altLang="zh-HK" sz="1200" b="1" dirty="0">
              <a:solidFill>
                <a:schemeClr val="tx1"/>
              </a:solidFill>
              <a:ea typeface="新細明體" pitchFamily="18" charset="-120"/>
            </a:endParaRPr>
          </a:p>
        </p:txBody>
      </p:sp>
      <p:sp>
        <p:nvSpPr>
          <p:cNvPr id="3077" name="Text10"/>
          <p:cNvSpPr>
            <a:spLocks noChangeArrowheads="1"/>
          </p:cNvSpPr>
          <p:nvPr/>
        </p:nvSpPr>
        <p:spPr bwMode="auto">
          <a:xfrm>
            <a:off x="1934767" y="3742208"/>
            <a:ext cx="971217" cy="2356688"/>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buSzTx/>
              <a:buNone/>
            </a:pPr>
            <a:r>
              <a:rPr lang="en-GB" altLang="zh-HK" sz="900" b="1" dirty="0" smtClean="0">
                <a:solidFill>
                  <a:schemeClr val="bg1"/>
                </a:solidFill>
                <a:ea typeface="新細明體" pitchFamily="18" charset="-120"/>
              </a:rPr>
              <a:t>J. </a:t>
            </a:r>
            <a:r>
              <a:rPr lang="en-GB" altLang="zh-HK" sz="900" b="1" dirty="0" err="1" smtClean="0">
                <a:solidFill>
                  <a:schemeClr val="bg1"/>
                </a:solidFill>
                <a:ea typeface="新細明體" pitchFamily="18" charset="-120"/>
              </a:rPr>
              <a:t>Beauvisage</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S. Crispel</a:t>
            </a:r>
          </a:p>
          <a:p>
            <a:pPr marL="382588" lvl="1" indent="-381000" defTabSz="330200">
              <a:lnSpc>
                <a:spcPct val="100000"/>
              </a:lnSpc>
              <a:buSzTx/>
              <a:buNone/>
            </a:pPr>
            <a:r>
              <a:rPr lang="en-GB" altLang="zh-HK" sz="900" b="1" dirty="0" smtClean="0">
                <a:solidFill>
                  <a:schemeClr val="bg1"/>
                </a:solidFill>
                <a:ea typeface="新細明體" pitchFamily="18" charset="-120"/>
              </a:rPr>
              <a:t>P. Dauguet</a:t>
            </a:r>
          </a:p>
          <a:p>
            <a:pPr marL="382588" lvl="1" indent="-381000" defTabSz="330200">
              <a:lnSpc>
                <a:spcPct val="100000"/>
              </a:lnSpc>
              <a:buSzTx/>
              <a:buNone/>
            </a:pPr>
            <a:r>
              <a:rPr lang="en-GB" altLang="zh-HK" sz="900" b="1" dirty="0" smtClean="0">
                <a:solidFill>
                  <a:schemeClr val="bg1"/>
                </a:solidFill>
                <a:ea typeface="新細明體" pitchFamily="18" charset="-120"/>
              </a:rPr>
              <a:t>A. Praud</a:t>
            </a:r>
          </a:p>
          <a:p>
            <a:pPr marL="382588" lvl="1" indent="-381000" defTabSz="330200">
              <a:lnSpc>
                <a:spcPct val="100000"/>
              </a:lnSpc>
              <a:buSzTx/>
              <a:buNone/>
            </a:pPr>
            <a:r>
              <a:rPr lang="en-GB" altLang="zh-HK" sz="900" b="1" dirty="0" err="1" smtClean="0">
                <a:solidFill>
                  <a:schemeClr val="bg1"/>
                </a:solidFill>
                <a:ea typeface="新細明體" pitchFamily="18" charset="-120"/>
              </a:rPr>
              <a:t>JM.Bernhardt</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G. </a:t>
            </a:r>
            <a:r>
              <a:rPr lang="en-GB" altLang="zh-HK" sz="900" b="1" dirty="0" err="1" smtClean="0">
                <a:solidFill>
                  <a:schemeClr val="bg1"/>
                </a:solidFill>
                <a:ea typeface="新細明體" pitchFamily="18" charset="-120"/>
              </a:rPr>
              <a:t>Gistau</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Y. </a:t>
            </a:r>
            <a:r>
              <a:rPr lang="en-GB" altLang="zh-HK" sz="900" b="1" dirty="0" err="1" smtClean="0">
                <a:solidFill>
                  <a:schemeClr val="bg1"/>
                </a:solidFill>
                <a:ea typeface="新細明體" pitchFamily="18" charset="-120"/>
              </a:rPr>
              <a:t>Rançon</a:t>
            </a:r>
            <a:endParaRPr lang="en-GB" altLang="zh-HK" sz="900" b="1" dirty="0" smtClean="0">
              <a:solidFill>
                <a:schemeClr val="bg1"/>
              </a:solidFill>
              <a:ea typeface="新細明體" pitchFamily="18" charset="-120"/>
            </a:endParaRPr>
          </a:p>
        </p:txBody>
      </p:sp>
      <p:sp>
        <p:nvSpPr>
          <p:cNvPr id="3078" name="Text10"/>
          <p:cNvSpPr>
            <a:spLocks noChangeArrowheads="1"/>
          </p:cNvSpPr>
          <p:nvPr/>
        </p:nvSpPr>
        <p:spPr bwMode="auto">
          <a:xfrm>
            <a:off x="1919736" y="1700808"/>
            <a:ext cx="969789" cy="1547718"/>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US" altLang="zh-HK" sz="1000" b="1" dirty="0" smtClean="0">
                <a:solidFill>
                  <a:srgbClr val="000000"/>
                </a:solidFill>
                <a:ea typeface="新細明體" pitchFamily="18" charset="-120"/>
              </a:rPr>
              <a:t>- </a:t>
            </a:r>
            <a:r>
              <a:rPr lang="en-GB" altLang="zh-HK" sz="1000" b="1" dirty="0" smtClean="0">
                <a:solidFill>
                  <a:srgbClr val="000000"/>
                </a:solidFill>
                <a:ea typeface="MS Mincho" pitchFamily="49" charset="-128"/>
              </a:rPr>
              <a:t>Proposal approach,</a:t>
            </a:r>
          </a:p>
          <a:p>
            <a:pPr defTabSz="330200">
              <a:lnSpc>
                <a:spcPct val="100000"/>
              </a:lnSpc>
              <a:buNone/>
            </a:pPr>
            <a:r>
              <a:rPr lang="en-GB" altLang="zh-HK" sz="1000" b="1" dirty="0" smtClean="0">
                <a:solidFill>
                  <a:srgbClr val="000000"/>
                </a:solidFill>
                <a:ea typeface="MS Mincho" pitchFamily="49" charset="-128"/>
              </a:rPr>
              <a:t>- Cost  estimate,</a:t>
            </a:r>
          </a:p>
          <a:p>
            <a:pPr defTabSz="330200">
              <a:lnSpc>
                <a:spcPct val="100000"/>
              </a:lnSpc>
              <a:buNone/>
            </a:pPr>
            <a:r>
              <a:rPr lang="en-GB" altLang="zh-HK" sz="1000" b="1" dirty="0" smtClean="0">
                <a:solidFill>
                  <a:srgbClr val="000000"/>
                </a:solidFill>
                <a:ea typeface="MS Mincho" pitchFamily="49" charset="-128"/>
              </a:rPr>
              <a:t>- Rex,</a:t>
            </a:r>
          </a:p>
          <a:p>
            <a:pPr defTabSz="330200">
              <a:lnSpc>
                <a:spcPct val="100000"/>
              </a:lnSpc>
              <a:buNone/>
            </a:pPr>
            <a:r>
              <a:rPr lang="en-GB" altLang="zh-HK" sz="1000" b="1" dirty="0" smtClean="0">
                <a:solidFill>
                  <a:srgbClr val="000000"/>
                </a:solidFill>
                <a:ea typeface="MS Mincho" pitchFamily="49" charset="-128"/>
              </a:rPr>
              <a:t>- customer needs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ea typeface="新細明體" pitchFamily="18" charset="-120"/>
            </a:endParaRPr>
          </a:p>
        </p:txBody>
      </p:sp>
      <p:sp>
        <p:nvSpPr>
          <p:cNvPr id="3079" name="Text10"/>
          <p:cNvSpPr>
            <a:spLocks noChangeArrowheads="1"/>
          </p:cNvSpPr>
          <p:nvPr/>
        </p:nvSpPr>
        <p:spPr bwMode="auto">
          <a:xfrm>
            <a:off x="2943221"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#3</a:t>
            </a:r>
            <a:endParaRPr lang="en-GB" altLang="zh-HK" sz="1200" b="1" dirty="0">
              <a:solidFill>
                <a:schemeClr val="tx1"/>
              </a:solidFill>
              <a:ea typeface="新細明體" pitchFamily="18" charset="-120"/>
            </a:endParaRPr>
          </a:p>
        </p:txBody>
      </p:sp>
      <p:sp>
        <p:nvSpPr>
          <p:cNvPr id="3080" name="Text10"/>
          <p:cNvSpPr>
            <a:spLocks noChangeArrowheads="1"/>
          </p:cNvSpPr>
          <p:nvPr/>
        </p:nvSpPr>
        <p:spPr bwMode="auto">
          <a:xfrm>
            <a:off x="2949281" y="3742208"/>
            <a:ext cx="971217" cy="235668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a:solidFill>
                  <a:schemeClr val="bg1"/>
                </a:solidFill>
                <a:ea typeface="MS Mincho" pitchFamily="49" charset="-128"/>
              </a:rPr>
              <a:t> </a:t>
            </a:r>
            <a:r>
              <a:rPr lang="en-GB" altLang="zh-HK" sz="900" b="1" dirty="0" smtClean="0">
                <a:solidFill>
                  <a:schemeClr val="bg1"/>
                </a:solidFill>
                <a:ea typeface="MS Mincho" pitchFamily="49" charset="-128"/>
              </a:rPr>
              <a:t>F. Delcayre</a:t>
            </a: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JM Bernhardt</a:t>
            </a: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G. </a:t>
            </a:r>
            <a:r>
              <a:rPr lang="en-GB" altLang="zh-HK" sz="900" b="1" dirty="0" err="1" smtClean="0">
                <a:solidFill>
                  <a:schemeClr val="bg1"/>
                </a:solidFill>
                <a:ea typeface="MS Mincho" pitchFamily="49" charset="-128"/>
              </a:rPr>
              <a:t>Flavien</a:t>
            </a:r>
            <a:endParaRPr lang="en-GB" altLang="zh-HK" sz="900" b="1" dirty="0" smtClean="0">
              <a:solidFill>
                <a:schemeClr val="bg1"/>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D. Grillot</a:t>
            </a: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P. Roux</a:t>
            </a: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S. </a:t>
            </a:r>
            <a:r>
              <a:rPr lang="en-GB" altLang="zh-HK" sz="900" b="1" dirty="0" err="1" smtClean="0">
                <a:solidFill>
                  <a:schemeClr val="bg1"/>
                </a:solidFill>
                <a:ea typeface="MS Mincho" pitchFamily="49" charset="-128"/>
              </a:rPr>
              <a:t>Crevatin</a:t>
            </a:r>
            <a:endParaRPr lang="en-GB" altLang="zh-HK" sz="900" b="1" dirty="0" smtClean="0">
              <a:solidFill>
                <a:schemeClr val="bg1"/>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V. </a:t>
            </a:r>
            <a:r>
              <a:rPr lang="en-GB" altLang="zh-HK" sz="900" b="1" dirty="0" err="1" smtClean="0">
                <a:solidFill>
                  <a:schemeClr val="bg1"/>
                </a:solidFill>
                <a:ea typeface="MS Mincho" pitchFamily="49" charset="-128"/>
              </a:rPr>
              <a:t>Grabié</a:t>
            </a:r>
            <a:endParaRPr lang="en-GB" altLang="zh-HK" sz="900" b="1" dirty="0" smtClean="0">
              <a:solidFill>
                <a:schemeClr val="bg1"/>
              </a:solidFill>
              <a:ea typeface="MS Mincho" pitchFamily="49" charset="-128"/>
            </a:endParaRPr>
          </a:p>
          <a:p>
            <a:pPr marL="120650" lvl="1" indent="-119063" defTabSz="330200">
              <a:lnSpc>
                <a:spcPct val="100000"/>
              </a:lnSpc>
              <a:buSzTx/>
              <a:buFont typeface="Wingdings 2" pitchFamily="18" charset="2"/>
              <a:buNone/>
            </a:pPr>
            <a:endParaRPr lang="en-GB" altLang="zh-HK" sz="900" b="1" dirty="0">
              <a:solidFill>
                <a:schemeClr val="bg1"/>
              </a:solidFill>
              <a:ea typeface="MS Mincho" pitchFamily="49" charset="-128"/>
            </a:endParaRPr>
          </a:p>
        </p:txBody>
      </p:sp>
      <p:sp>
        <p:nvSpPr>
          <p:cNvPr id="3081" name="Text10"/>
          <p:cNvSpPr>
            <a:spLocks noChangeArrowheads="1"/>
          </p:cNvSpPr>
          <p:nvPr/>
        </p:nvSpPr>
        <p:spPr bwMode="auto">
          <a:xfrm>
            <a:off x="2943221" y="1098079"/>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a:ea typeface="新細明體" pitchFamily="18" charset="-120"/>
              </a:rPr>
              <a:t>Compression &amp; </a:t>
            </a:r>
            <a:r>
              <a:rPr lang="en-US" altLang="zh-HK" sz="1000" b="1" dirty="0" smtClean="0">
                <a:ea typeface="新細明體" pitchFamily="18" charset="-120"/>
              </a:rPr>
              <a:t>ORS &amp; drier / purifier</a:t>
            </a:r>
            <a:endParaRPr lang="en-US" altLang="zh-HK" sz="1000" b="1" dirty="0">
              <a:ea typeface="新細明體" pitchFamily="18" charset="-120"/>
            </a:endParaRPr>
          </a:p>
          <a:p>
            <a:pPr algn="ctr" defTabSz="330200">
              <a:lnSpc>
                <a:spcPct val="100000"/>
              </a:lnSpc>
            </a:pPr>
            <a:endParaRPr lang="en-GB" altLang="zh-HK" sz="1000" b="1" dirty="0">
              <a:ea typeface="新細明體" pitchFamily="18" charset="-120"/>
            </a:endParaRPr>
          </a:p>
        </p:txBody>
      </p:sp>
      <p:sp>
        <p:nvSpPr>
          <p:cNvPr id="3082" name="Text10"/>
          <p:cNvSpPr>
            <a:spLocks noChangeArrowheads="1"/>
          </p:cNvSpPr>
          <p:nvPr/>
        </p:nvSpPr>
        <p:spPr bwMode="auto">
          <a:xfrm>
            <a:off x="3965874"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#4</a:t>
            </a:r>
            <a:endParaRPr lang="en-GB" altLang="zh-HK" sz="1200" b="1" dirty="0">
              <a:solidFill>
                <a:schemeClr val="tx1"/>
              </a:solidFill>
              <a:ea typeface="新細明體" pitchFamily="18" charset="-120"/>
            </a:endParaRPr>
          </a:p>
        </p:txBody>
      </p:sp>
      <p:sp>
        <p:nvSpPr>
          <p:cNvPr id="3083" name="Text10"/>
          <p:cNvSpPr>
            <a:spLocks noChangeArrowheads="1"/>
          </p:cNvSpPr>
          <p:nvPr/>
        </p:nvSpPr>
        <p:spPr bwMode="auto">
          <a:xfrm>
            <a:off x="3971934" y="3742876"/>
            <a:ext cx="971217" cy="2356246"/>
          </a:xfrm>
          <a:prstGeom prst="rect">
            <a:avLst/>
          </a:prstGeom>
          <a:noFill/>
          <a:ln w="6350" algn="ctr">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900" b="1" dirty="0" smtClean="0">
                <a:solidFill>
                  <a:schemeClr val="bg1"/>
                </a:solidFill>
                <a:ea typeface="新細明體" pitchFamily="18" charset="-120"/>
              </a:rPr>
              <a:t>E. Gauliard</a:t>
            </a:r>
          </a:p>
          <a:p>
            <a:pPr defTabSz="330200">
              <a:lnSpc>
                <a:spcPct val="100000"/>
              </a:lnSpc>
              <a:buFont typeface="Wingdings 2" pitchFamily="18" charset="2"/>
              <a:buNone/>
            </a:pPr>
            <a:r>
              <a:rPr lang="en-GB" altLang="zh-HK" sz="900" b="1" dirty="0" smtClean="0">
                <a:solidFill>
                  <a:schemeClr val="bg1"/>
                </a:solidFill>
                <a:ea typeface="新細明體" pitchFamily="18" charset="-120"/>
              </a:rPr>
              <a:t>F. Durand</a:t>
            </a:r>
          </a:p>
          <a:p>
            <a:pPr defTabSz="330200">
              <a:lnSpc>
                <a:spcPct val="100000"/>
              </a:lnSpc>
              <a:buFont typeface="Wingdings 2" pitchFamily="18" charset="2"/>
              <a:buNone/>
            </a:pPr>
            <a:r>
              <a:rPr lang="en-GB" altLang="zh-HK" sz="900" b="1" dirty="0" smtClean="0">
                <a:solidFill>
                  <a:schemeClr val="bg1"/>
                </a:solidFill>
                <a:ea typeface="新細明體" pitchFamily="18" charset="-120"/>
              </a:rPr>
              <a:t>D. </a:t>
            </a:r>
            <a:r>
              <a:rPr lang="en-GB" altLang="zh-HK" sz="900" b="1" dirty="0" err="1" smtClean="0">
                <a:solidFill>
                  <a:schemeClr val="bg1"/>
                </a:solidFill>
                <a:ea typeface="新細明體" pitchFamily="18" charset="-120"/>
              </a:rPr>
              <a:t>Guillet</a:t>
            </a:r>
            <a:endParaRPr lang="en-GB" altLang="zh-HK" sz="900" b="1" dirty="0" smtClean="0">
              <a:solidFill>
                <a:schemeClr val="bg1"/>
              </a:solidFill>
              <a:ea typeface="新細明體" pitchFamily="18" charset="-120"/>
            </a:endParaRPr>
          </a:p>
          <a:p>
            <a:pPr defTabSz="330200">
              <a:lnSpc>
                <a:spcPct val="100000"/>
              </a:lnSpc>
              <a:buFont typeface="Wingdings 2" pitchFamily="18" charset="2"/>
              <a:buNone/>
            </a:pPr>
            <a:r>
              <a:rPr lang="en-GB" altLang="zh-HK" sz="900" b="1" dirty="0" smtClean="0">
                <a:solidFill>
                  <a:schemeClr val="bg1"/>
                </a:solidFill>
                <a:ea typeface="新細明體" pitchFamily="18" charset="-120"/>
              </a:rPr>
              <a:t>C. Mantileri</a:t>
            </a:r>
          </a:p>
          <a:p>
            <a:pPr marL="0" lvl="1" defTabSz="330200">
              <a:lnSpc>
                <a:spcPct val="100000"/>
              </a:lnSpc>
              <a:buNone/>
            </a:pPr>
            <a:r>
              <a:rPr lang="en-GB" altLang="zh-HK" sz="900" b="1" dirty="0" smtClean="0">
                <a:solidFill>
                  <a:schemeClr val="bg1"/>
                </a:solidFill>
                <a:ea typeface="MS Mincho" pitchFamily="49" charset="-128"/>
              </a:rPr>
              <a:t>S. </a:t>
            </a:r>
            <a:r>
              <a:rPr lang="en-GB" altLang="zh-HK" sz="900" b="1" dirty="0" err="1" smtClean="0">
                <a:solidFill>
                  <a:schemeClr val="bg1"/>
                </a:solidFill>
                <a:ea typeface="MS Mincho" pitchFamily="49" charset="-128"/>
              </a:rPr>
              <a:t>Crevatin</a:t>
            </a:r>
            <a:endParaRPr lang="en-GB" altLang="zh-HK" sz="900" b="1" dirty="0" smtClean="0">
              <a:solidFill>
                <a:schemeClr val="bg1"/>
              </a:solidFill>
              <a:ea typeface="MS Mincho" pitchFamily="49" charset="-128"/>
            </a:endParaRPr>
          </a:p>
          <a:p>
            <a:pPr defTabSz="330200">
              <a:lnSpc>
                <a:spcPct val="100000"/>
              </a:lnSpc>
              <a:buFont typeface="Wingdings 2" pitchFamily="18" charset="2"/>
              <a:buNone/>
            </a:pPr>
            <a:endParaRPr lang="en-GB" altLang="zh-HK" sz="900" b="1" dirty="0">
              <a:solidFill>
                <a:schemeClr val="bg1"/>
              </a:solidFill>
              <a:ea typeface="新細明體" pitchFamily="18" charset="-120"/>
            </a:endParaRPr>
          </a:p>
        </p:txBody>
      </p:sp>
      <p:sp>
        <p:nvSpPr>
          <p:cNvPr id="3084" name="Text10"/>
          <p:cNvSpPr>
            <a:spLocks noChangeArrowheads="1"/>
          </p:cNvSpPr>
          <p:nvPr/>
        </p:nvSpPr>
        <p:spPr bwMode="auto">
          <a:xfrm>
            <a:off x="3965874" y="1098079"/>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err="1" smtClean="0">
                <a:ea typeface="新細明體" pitchFamily="18" charset="-120"/>
              </a:rPr>
              <a:t>Cryo</a:t>
            </a:r>
            <a:r>
              <a:rPr lang="en-GB" altLang="zh-HK" sz="1000" b="1" dirty="0" smtClean="0">
                <a:ea typeface="新細明體" pitchFamily="18" charset="-120"/>
              </a:rPr>
              <a:t> Turbo Machines</a:t>
            </a:r>
            <a:endParaRPr lang="en-GB" altLang="zh-HK" sz="1000" b="1" dirty="0">
              <a:ea typeface="新細明體" pitchFamily="18" charset="-120"/>
            </a:endParaRPr>
          </a:p>
        </p:txBody>
      </p:sp>
      <p:sp>
        <p:nvSpPr>
          <p:cNvPr id="3085" name="Text10"/>
          <p:cNvSpPr>
            <a:spLocks noChangeArrowheads="1"/>
          </p:cNvSpPr>
          <p:nvPr/>
        </p:nvSpPr>
        <p:spPr bwMode="auto">
          <a:xfrm>
            <a:off x="4986738" y="764704"/>
            <a:ext cx="1101188"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#5</a:t>
            </a:r>
            <a:endParaRPr lang="en-GB" altLang="zh-HK" sz="1200" b="1" dirty="0">
              <a:solidFill>
                <a:schemeClr val="tx1"/>
              </a:solidFill>
              <a:ea typeface="新細明體" pitchFamily="18" charset="-120"/>
            </a:endParaRPr>
          </a:p>
        </p:txBody>
      </p:sp>
      <p:sp>
        <p:nvSpPr>
          <p:cNvPr id="3086" name="Text10"/>
          <p:cNvSpPr>
            <a:spLocks noChangeArrowheads="1"/>
          </p:cNvSpPr>
          <p:nvPr/>
        </p:nvSpPr>
        <p:spPr bwMode="auto">
          <a:xfrm>
            <a:off x="4992798" y="3737212"/>
            <a:ext cx="1101188" cy="235076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G. Gaillard</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R. Ali Said</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Bertholat</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M. Benzeghiba</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C. Mantileri</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M. Santin</a:t>
            </a:r>
          </a:p>
          <a:p>
            <a:pPr marL="120650" lvl="1" indent="-119063" defTabSz="330200">
              <a:lnSpc>
                <a:spcPct val="100000"/>
              </a:lnSpc>
              <a:buSzTx/>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Lorieau</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P. </a:t>
            </a:r>
            <a:r>
              <a:rPr lang="en-GB" altLang="zh-HK" sz="900" b="1" dirty="0" err="1" smtClean="0">
                <a:solidFill>
                  <a:schemeClr val="bg1"/>
                </a:solidFill>
                <a:ea typeface="新細明體" pitchFamily="18" charset="-120"/>
              </a:rPr>
              <a:t>Cadeau</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a:solidFill>
                <a:schemeClr val="bg1"/>
              </a:solidFill>
              <a:ea typeface="新細明體" pitchFamily="18" charset="-120"/>
            </a:endParaRPr>
          </a:p>
        </p:txBody>
      </p:sp>
      <p:sp>
        <p:nvSpPr>
          <p:cNvPr id="3087" name="Text10"/>
          <p:cNvSpPr>
            <a:spLocks noChangeArrowheads="1"/>
          </p:cNvSpPr>
          <p:nvPr/>
        </p:nvSpPr>
        <p:spPr bwMode="auto">
          <a:xfrm>
            <a:off x="4986738" y="1098079"/>
            <a:ext cx="1101188"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ea typeface="新細明體" pitchFamily="18" charset="-120"/>
              </a:rPr>
              <a:t>Manufacturing, Delivery &amp; </a:t>
            </a:r>
            <a:r>
              <a:rPr lang="en-GB" altLang="zh-HK" sz="1000" b="1" dirty="0">
                <a:ea typeface="新細明體" pitchFamily="18" charset="-120"/>
              </a:rPr>
              <a:t>Site Integration</a:t>
            </a:r>
          </a:p>
        </p:txBody>
      </p:sp>
      <p:sp>
        <p:nvSpPr>
          <p:cNvPr id="3088" name="Text10"/>
          <p:cNvSpPr>
            <a:spLocks noChangeArrowheads="1"/>
          </p:cNvSpPr>
          <p:nvPr/>
        </p:nvSpPr>
        <p:spPr bwMode="auto">
          <a:xfrm>
            <a:off x="1947363" y="3284761"/>
            <a:ext cx="971217"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R. </a:t>
            </a:r>
            <a:r>
              <a:rPr lang="en-GB" altLang="zh-HK" sz="1000" b="1" dirty="0" err="1" smtClean="0">
                <a:solidFill>
                  <a:schemeClr val="bg1"/>
                </a:solidFill>
                <a:ea typeface="新細明體" pitchFamily="18" charset="-120"/>
              </a:rPr>
              <a:t>AliSaid</a:t>
            </a:r>
            <a:endParaRPr lang="en-GB" altLang="zh-HK" sz="1000" b="1" dirty="0">
              <a:solidFill>
                <a:schemeClr val="bg1"/>
              </a:solidFill>
              <a:ea typeface="新細明體" pitchFamily="18" charset="-120"/>
            </a:endParaRPr>
          </a:p>
        </p:txBody>
      </p:sp>
      <p:sp>
        <p:nvSpPr>
          <p:cNvPr id="3089" name="Text10"/>
          <p:cNvSpPr>
            <a:spLocks noChangeArrowheads="1"/>
          </p:cNvSpPr>
          <p:nvPr/>
        </p:nvSpPr>
        <p:spPr bwMode="auto">
          <a:xfrm>
            <a:off x="2957799" y="3288953"/>
            <a:ext cx="971217" cy="392113"/>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chemeClr val="bg1"/>
                </a:solidFill>
                <a:ea typeface="MS Mincho" pitchFamily="49" charset="-128"/>
              </a:rPr>
              <a:t>V </a:t>
            </a:r>
            <a:r>
              <a:rPr lang="en-GB" altLang="zh-HK" sz="1000" b="1" dirty="0" err="1" smtClean="0">
                <a:solidFill>
                  <a:schemeClr val="bg1"/>
                </a:solidFill>
                <a:ea typeface="MS Mincho" pitchFamily="49" charset="-128"/>
              </a:rPr>
              <a:t>Héloin</a:t>
            </a:r>
            <a:endParaRPr lang="en-GB" altLang="zh-HK" sz="1000" b="1" dirty="0">
              <a:solidFill>
                <a:schemeClr val="bg1"/>
              </a:solidFill>
              <a:ea typeface="MS Mincho" pitchFamily="49" charset="-128"/>
            </a:endParaRPr>
          </a:p>
        </p:txBody>
      </p:sp>
      <p:sp>
        <p:nvSpPr>
          <p:cNvPr id="3090" name="Text10"/>
          <p:cNvSpPr>
            <a:spLocks noChangeArrowheads="1"/>
          </p:cNvSpPr>
          <p:nvPr/>
        </p:nvSpPr>
        <p:spPr bwMode="auto">
          <a:xfrm>
            <a:off x="3984247" y="3294286"/>
            <a:ext cx="971217"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F. Delcayre</a:t>
            </a:r>
            <a:endParaRPr lang="en-GB" altLang="zh-HK" sz="1000" b="1" dirty="0">
              <a:solidFill>
                <a:schemeClr val="bg1"/>
              </a:solidFill>
              <a:ea typeface="新細明體" pitchFamily="18" charset="-120"/>
            </a:endParaRPr>
          </a:p>
        </p:txBody>
      </p:sp>
      <p:sp>
        <p:nvSpPr>
          <p:cNvPr id="3091" name="Text10"/>
          <p:cNvSpPr>
            <a:spLocks noChangeArrowheads="1"/>
          </p:cNvSpPr>
          <p:nvPr/>
        </p:nvSpPr>
        <p:spPr bwMode="auto">
          <a:xfrm>
            <a:off x="5006301" y="3300636"/>
            <a:ext cx="1101188"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chemeClr val="bg1"/>
                </a:solidFill>
                <a:ea typeface="新細明體" pitchFamily="18" charset="-120"/>
              </a:rPr>
              <a:t>S. </a:t>
            </a:r>
            <a:r>
              <a:rPr lang="en-GB" altLang="zh-HK" sz="1000" b="1" dirty="0" err="1" smtClean="0">
                <a:solidFill>
                  <a:schemeClr val="bg1"/>
                </a:solidFill>
                <a:ea typeface="新細明體" pitchFamily="18" charset="-120"/>
              </a:rPr>
              <a:t>Crevatin</a:t>
            </a:r>
            <a:endParaRPr lang="en-GB" altLang="zh-HK" sz="1000" b="1" dirty="0">
              <a:solidFill>
                <a:schemeClr val="bg1"/>
              </a:solidFill>
              <a:ea typeface="新細明體" pitchFamily="18" charset="-120"/>
            </a:endParaRPr>
          </a:p>
        </p:txBody>
      </p:sp>
      <p:sp>
        <p:nvSpPr>
          <p:cNvPr id="3096" name="Text10"/>
          <p:cNvSpPr>
            <a:spLocks noChangeArrowheads="1"/>
          </p:cNvSpPr>
          <p:nvPr/>
        </p:nvSpPr>
        <p:spPr bwMode="auto">
          <a:xfrm>
            <a:off x="8121831" y="1666405"/>
            <a:ext cx="1033462" cy="4614080"/>
          </a:xfrm>
          <a:prstGeom prst="rect">
            <a:avLst/>
          </a:prstGeom>
          <a:noFill/>
          <a:ln w="19050" algn="ctr">
            <a:solidFill>
              <a:srgbClr val="FF0000"/>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endParaRPr lang="en-GB" altLang="zh-HK" sz="1100" b="1" dirty="0">
              <a:solidFill>
                <a:srgbClr val="FF9933"/>
              </a:solidFill>
              <a:ea typeface="新細明體" pitchFamily="18" charset="-120"/>
            </a:endParaRPr>
          </a:p>
          <a:p>
            <a:pPr marL="120650" lvl="1" indent="-119063" defTabSz="330200">
              <a:lnSpc>
                <a:spcPct val="100000"/>
              </a:lnSpc>
              <a:buSzTx/>
              <a:buFont typeface="Wingdings 2" pitchFamily="18" charset="2"/>
              <a:buNone/>
            </a:pPr>
            <a:endParaRPr lang="en-GB" altLang="zh-HK" sz="1100" b="1" dirty="0">
              <a:solidFill>
                <a:srgbClr val="99CC57"/>
              </a:solidFill>
              <a:ea typeface="新細明體" pitchFamily="18" charset="-120"/>
            </a:endParaRPr>
          </a:p>
          <a:p>
            <a:pPr marL="120650" lvl="1" indent="-119063" defTabSz="330200">
              <a:lnSpc>
                <a:spcPct val="100000"/>
              </a:lnSpc>
              <a:buSzTx/>
              <a:buFont typeface="Wingdings 2" pitchFamily="18" charset="2"/>
              <a:buNone/>
            </a:pPr>
            <a:endParaRPr lang="en-GB" altLang="zh-HK" sz="1000" i="1" dirty="0">
              <a:ea typeface="新細明體" pitchFamily="18" charset="-120"/>
            </a:endParaRPr>
          </a:p>
          <a:p>
            <a:pPr marL="120650" lvl="1" indent="-119063" defTabSz="330200">
              <a:lnSpc>
                <a:spcPct val="100000"/>
              </a:lnSpc>
              <a:buSzTx/>
              <a:buFont typeface="Wingdings 2" pitchFamily="18" charset="2"/>
              <a:buNone/>
            </a:pPr>
            <a:r>
              <a:rPr lang="en-GB" altLang="zh-HK" sz="1000" b="1" dirty="0" smtClean="0">
                <a:ea typeface="新細明體" pitchFamily="18" charset="-120"/>
              </a:rPr>
              <a:t>N. </a:t>
            </a:r>
            <a:r>
              <a:rPr lang="en-GB" altLang="zh-HK" sz="1000" b="1" smtClean="0">
                <a:ea typeface="新細明體" pitchFamily="18" charset="-120"/>
              </a:rPr>
              <a:t>Blanchard</a:t>
            </a:r>
          </a:p>
          <a:p>
            <a:pPr marL="120650" lvl="1" indent="-119063" defTabSz="330200">
              <a:lnSpc>
                <a:spcPct val="100000"/>
              </a:lnSpc>
              <a:buSzTx/>
              <a:buFont typeface="Wingdings 2" pitchFamily="18" charset="2"/>
              <a:buNone/>
            </a:pPr>
            <a:r>
              <a:rPr lang="en-GB" altLang="zh-HK" sz="1000" b="1" dirty="0" smtClean="0">
                <a:ea typeface="新細明體" pitchFamily="18" charset="-120"/>
              </a:rPr>
              <a:t>J. </a:t>
            </a:r>
            <a:r>
              <a:rPr lang="en-GB" altLang="zh-HK" sz="1000" b="1" dirty="0" err="1" smtClean="0">
                <a:ea typeface="新細明體" pitchFamily="18" charset="-120"/>
              </a:rPr>
              <a:t>Beauvisage</a:t>
            </a:r>
            <a:endParaRPr lang="en-GB" altLang="zh-HK" sz="1000" b="1" dirty="0" smtClean="0">
              <a:ea typeface="新細明體" pitchFamily="18" charset="-120"/>
            </a:endParaRPr>
          </a:p>
          <a:p>
            <a:pPr marL="120650" lvl="1" indent="-119063" defTabSz="330200">
              <a:lnSpc>
                <a:spcPct val="100000"/>
              </a:lnSpc>
              <a:buSzTx/>
              <a:buFont typeface="Wingdings 2" pitchFamily="18" charset="2"/>
              <a:buNone/>
            </a:pPr>
            <a:r>
              <a:rPr lang="en-GB" altLang="zh-HK" sz="1000" b="1" dirty="0" smtClean="0">
                <a:ea typeface="新細明體" pitchFamily="18" charset="-120"/>
              </a:rPr>
              <a:t>V. </a:t>
            </a:r>
            <a:r>
              <a:rPr lang="en-GB" altLang="zh-HK" sz="1000" b="1" dirty="0" err="1" smtClean="0">
                <a:ea typeface="新細明體" pitchFamily="18" charset="-120"/>
              </a:rPr>
              <a:t>Grabié</a:t>
            </a:r>
            <a:endParaRPr lang="en-GB" altLang="zh-HK" sz="1000" b="1" dirty="0" smtClean="0">
              <a:ea typeface="新細明體" pitchFamily="18" charset="-120"/>
            </a:endParaRPr>
          </a:p>
          <a:p>
            <a:pPr marL="120650" lvl="1" indent="-119063" defTabSz="330200">
              <a:lnSpc>
                <a:spcPct val="100000"/>
              </a:lnSpc>
              <a:buSzTx/>
              <a:buFont typeface="Wingdings 2" pitchFamily="18" charset="2"/>
              <a:buNone/>
            </a:pPr>
            <a:r>
              <a:rPr lang="en-GB" altLang="zh-HK" sz="1000" b="1" dirty="0" smtClean="0">
                <a:ea typeface="新細明體" pitchFamily="18" charset="-120"/>
              </a:rPr>
              <a:t>J.M. Bernhardt</a:t>
            </a:r>
          </a:p>
          <a:p>
            <a:pPr marL="120650" lvl="1" indent="-119063" defTabSz="330200">
              <a:lnSpc>
                <a:spcPct val="100000"/>
              </a:lnSpc>
              <a:buSzTx/>
              <a:buFont typeface="Wingdings 2" pitchFamily="18" charset="2"/>
              <a:buNone/>
            </a:pPr>
            <a:r>
              <a:rPr lang="en-GB" altLang="zh-HK" sz="1000" b="1" dirty="0" smtClean="0">
                <a:ea typeface="新細明體" pitchFamily="18" charset="-120"/>
              </a:rPr>
              <a:t>M. Santin</a:t>
            </a:r>
          </a:p>
          <a:p>
            <a:pPr marL="120650" lvl="1" indent="-119063" defTabSz="330200">
              <a:lnSpc>
                <a:spcPct val="100000"/>
              </a:lnSpc>
              <a:buSzTx/>
              <a:buFont typeface="Wingdings 2" pitchFamily="18" charset="2"/>
              <a:buNone/>
            </a:pPr>
            <a:r>
              <a:rPr lang="en-GB" altLang="zh-HK" sz="1000" b="1" dirty="0" smtClean="0">
                <a:ea typeface="新細明體" pitchFamily="18" charset="-120"/>
              </a:rPr>
              <a:t>B. </a:t>
            </a:r>
            <a:r>
              <a:rPr lang="en-GB" altLang="zh-HK" sz="1000" b="1" dirty="0" err="1" smtClean="0">
                <a:ea typeface="新細明體" pitchFamily="18" charset="-120"/>
              </a:rPr>
              <a:t>Rossignol</a:t>
            </a:r>
            <a:endParaRPr lang="en-GB" altLang="zh-HK" sz="1000" b="1" dirty="0" smtClean="0">
              <a:ea typeface="新細明體" pitchFamily="18" charset="-120"/>
            </a:endParaRPr>
          </a:p>
          <a:p>
            <a:pPr marL="120650" lvl="1" indent="-119063" defTabSz="330200">
              <a:lnSpc>
                <a:spcPct val="100000"/>
              </a:lnSpc>
              <a:buSzTx/>
              <a:buFont typeface="Wingdings 2" pitchFamily="18" charset="2"/>
              <a:buNone/>
            </a:pPr>
            <a:r>
              <a:rPr lang="en-GB" altLang="zh-HK" sz="1000" b="1" dirty="0" smtClean="0">
                <a:ea typeface="新細明體" pitchFamily="18" charset="-120"/>
              </a:rPr>
              <a:t>V. </a:t>
            </a:r>
            <a:r>
              <a:rPr lang="en-GB" altLang="zh-HK" sz="1000" b="1" dirty="0" err="1" smtClean="0">
                <a:ea typeface="新細明體" pitchFamily="18" charset="-120"/>
              </a:rPr>
              <a:t>Vonin</a:t>
            </a:r>
            <a:endParaRPr lang="en-GB" altLang="zh-HK" sz="1000" b="1" dirty="0" smtClean="0">
              <a:ea typeface="新細明體" pitchFamily="18" charset="-120"/>
            </a:endParaRPr>
          </a:p>
          <a:p>
            <a:pPr marL="120650" lvl="1" indent="-119063" defTabSz="330200">
              <a:lnSpc>
                <a:spcPct val="100000"/>
              </a:lnSpc>
              <a:buSzTx/>
              <a:buFont typeface="Wingdings 2" pitchFamily="18" charset="2"/>
              <a:buNone/>
            </a:pPr>
            <a:endParaRPr lang="en-GB" altLang="zh-HK" sz="1000" b="1" dirty="0">
              <a:ea typeface="新細明體" pitchFamily="18" charset="-120"/>
            </a:endParaRPr>
          </a:p>
        </p:txBody>
      </p:sp>
      <p:sp>
        <p:nvSpPr>
          <p:cNvPr id="3097" name="Text10"/>
          <p:cNvSpPr>
            <a:spLocks noChangeArrowheads="1"/>
          </p:cNvSpPr>
          <p:nvPr/>
        </p:nvSpPr>
        <p:spPr bwMode="auto">
          <a:xfrm>
            <a:off x="6121654" y="1098079"/>
            <a:ext cx="973739"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ea typeface="新細明體" pitchFamily="18" charset="-120"/>
              </a:rPr>
              <a:t>Cold box &amp; </a:t>
            </a:r>
            <a:r>
              <a:rPr lang="en-GB" altLang="zh-HK" sz="1000" b="1" dirty="0" err="1" smtClean="0">
                <a:ea typeface="新細明體" pitchFamily="18" charset="-120"/>
              </a:rPr>
              <a:t>periphericals</a:t>
            </a:r>
            <a:endParaRPr lang="en-GB" altLang="zh-HK" sz="1000" b="1" dirty="0">
              <a:ea typeface="新細明體" pitchFamily="18" charset="-120"/>
            </a:endParaRPr>
          </a:p>
          <a:p>
            <a:pPr algn="ctr" defTabSz="330200">
              <a:lnSpc>
                <a:spcPct val="100000"/>
              </a:lnSpc>
            </a:pPr>
            <a:endParaRPr lang="en-GB" altLang="zh-HK" sz="900" b="1" dirty="0">
              <a:ea typeface="新細明體" pitchFamily="18" charset="-120"/>
            </a:endParaRPr>
          </a:p>
        </p:txBody>
      </p:sp>
      <p:sp>
        <p:nvSpPr>
          <p:cNvPr id="3098" name="Text10"/>
          <p:cNvSpPr>
            <a:spLocks noChangeArrowheads="1"/>
          </p:cNvSpPr>
          <p:nvPr/>
        </p:nvSpPr>
        <p:spPr bwMode="auto">
          <a:xfrm>
            <a:off x="6124175"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#6</a:t>
            </a:r>
            <a:endParaRPr lang="en-GB" altLang="zh-HK" sz="1200" b="1" dirty="0">
              <a:solidFill>
                <a:schemeClr val="tx1"/>
              </a:solidFill>
              <a:ea typeface="新細明體" pitchFamily="18" charset="-120"/>
            </a:endParaRPr>
          </a:p>
        </p:txBody>
      </p:sp>
      <p:sp>
        <p:nvSpPr>
          <p:cNvPr id="3099" name="Text10"/>
          <p:cNvSpPr>
            <a:spLocks noChangeArrowheads="1"/>
          </p:cNvSpPr>
          <p:nvPr/>
        </p:nvSpPr>
        <p:spPr bwMode="auto">
          <a:xfrm>
            <a:off x="8120503" y="776736"/>
            <a:ext cx="1035529" cy="854327"/>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None/>
            </a:pPr>
            <a:r>
              <a:rPr lang="en-GB" altLang="zh-HK" sz="1200" b="1" dirty="0">
                <a:solidFill>
                  <a:schemeClr val="tx1"/>
                </a:solidFill>
                <a:ea typeface="新細明體" pitchFamily="18" charset="-120"/>
              </a:rPr>
              <a:t>Validation</a:t>
            </a:r>
          </a:p>
          <a:p>
            <a:pPr algn="ctr" defTabSz="330200">
              <a:lnSpc>
                <a:spcPct val="100000"/>
              </a:lnSpc>
              <a:spcBef>
                <a:spcPct val="0"/>
              </a:spcBef>
              <a:buNone/>
            </a:pPr>
            <a:r>
              <a:rPr lang="en-GB" altLang="zh-HK" sz="1200" b="1" dirty="0">
                <a:solidFill>
                  <a:schemeClr val="tx1"/>
                </a:solidFill>
                <a:ea typeface="新細明體" pitchFamily="18" charset="-120"/>
              </a:rPr>
              <a:t>Committee</a:t>
            </a:r>
          </a:p>
        </p:txBody>
      </p:sp>
      <p:sp>
        <p:nvSpPr>
          <p:cNvPr id="3100" name="Text10"/>
          <p:cNvSpPr>
            <a:spLocks noChangeArrowheads="1"/>
          </p:cNvSpPr>
          <p:nvPr/>
        </p:nvSpPr>
        <p:spPr bwMode="auto">
          <a:xfrm>
            <a:off x="6143960" y="3300636"/>
            <a:ext cx="948320"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chemeClr val="bg1"/>
                </a:solidFill>
                <a:ea typeface="新細明體" pitchFamily="18" charset="-120"/>
              </a:rPr>
              <a:t>V. </a:t>
            </a:r>
            <a:r>
              <a:rPr lang="en-GB" altLang="zh-HK" sz="1000" b="1" dirty="0" err="1" smtClean="0">
                <a:solidFill>
                  <a:schemeClr val="bg1"/>
                </a:solidFill>
                <a:ea typeface="新細明體" pitchFamily="18" charset="-120"/>
              </a:rPr>
              <a:t>Héloin</a:t>
            </a:r>
            <a:endParaRPr lang="en-GB" altLang="zh-HK" sz="1000" b="1" dirty="0">
              <a:solidFill>
                <a:schemeClr val="bg1"/>
              </a:solidFill>
              <a:ea typeface="新細明體" pitchFamily="18" charset="-120"/>
            </a:endParaRPr>
          </a:p>
        </p:txBody>
      </p:sp>
      <p:sp>
        <p:nvSpPr>
          <p:cNvPr id="3101" name="Text10"/>
          <p:cNvSpPr>
            <a:spLocks noChangeArrowheads="1"/>
          </p:cNvSpPr>
          <p:nvPr/>
        </p:nvSpPr>
        <p:spPr bwMode="auto">
          <a:xfrm>
            <a:off x="6143225" y="3729260"/>
            <a:ext cx="971217" cy="2372877"/>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JL </a:t>
            </a:r>
            <a:r>
              <a:rPr lang="en-GB" altLang="zh-HK" sz="900" b="1" dirty="0" err="1" smtClean="0">
                <a:solidFill>
                  <a:schemeClr val="bg1"/>
                </a:solidFill>
                <a:ea typeface="新細明體" pitchFamily="18" charset="-120"/>
              </a:rPr>
              <a:t>Toia</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Bertholat</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D. Grillot</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F. Delcayre</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G. </a:t>
            </a:r>
            <a:r>
              <a:rPr lang="en-GB" altLang="zh-HK" sz="900" b="1" dirty="0" err="1" smtClean="0">
                <a:solidFill>
                  <a:schemeClr val="bg1"/>
                </a:solidFill>
                <a:ea typeface="新細明體" pitchFamily="18" charset="-120"/>
              </a:rPr>
              <a:t>Boye</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T. Novet</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R. </a:t>
            </a:r>
            <a:r>
              <a:rPr lang="en-GB" altLang="zh-HK" sz="900" b="1" dirty="0" err="1" smtClean="0">
                <a:solidFill>
                  <a:schemeClr val="bg1"/>
                </a:solidFill>
                <a:ea typeface="新細明體" pitchFamily="18" charset="-120"/>
              </a:rPr>
              <a:t>Besson</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Lorieau</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B. </a:t>
            </a:r>
            <a:r>
              <a:rPr lang="en-GB" altLang="zh-HK" sz="900" b="1" dirty="0" err="1" smtClean="0">
                <a:solidFill>
                  <a:schemeClr val="bg1"/>
                </a:solidFill>
                <a:ea typeface="新細明體" pitchFamily="18" charset="-120"/>
              </a:rPr>
              <a:t>Rossignol</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JM Bernhardt</a:t>
            </a:r>
          </a:p>
          <a:p>
            <a:pPr marL="120650" lvl="1" indent="-119063" defTabSz="330200">
              <a:lnSpc>
                <a:spcPct val="100000"/>
              </a:lnSpc>
              <a:buSzTx/>
              <a:buFont typeface="Wingdings 2" pitchFamily="18" charset="2"/>
              <a:buNone/>
            </a:pPr>
            <a:endParaRPr lang="en-GB" altLang="zh-HK" sz="900" b="1" dirty="0">
              <a:solidFill>
                <a:schemeClr val="bg1"/>
              </a:solidFill>
              <a:ea typeface="新細明體" pitchFamily="18" charset="-120"/>
            </a:endParaRPr>
          </a:p>
        </p:txBody>
      </p:sp>
      <p:sp>
        <p:nvSpPr>
          <p:cNvPr id="3104" name="Text10"/>
          <p:cNvSpPr>
            <a:spLocks noChangeArrowheads="1"/>
          </p:cNvSpPr>
          <p:nvPr/>
        </p:nvSpPr>
        <p:spPr bwMode="auto">
          <a:xfrm>
            <a:off x="-1" y="3303743"/>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05" name="Text10"/>
          <p:cNvSpPr>
            <a:spLocks noChangeArrowheads="1"/>
          </p:cNvSpPr>
          <p:nvPr/>
        </p:nvSpPr>
        <p:spPr bwMode="auto">
          <a:xfrm>
            <a:off x="-56" y="4230911"/>
            <a:ext cx="755576"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Members</a:t>
            </a:r>
            <a:endParaRPr lang="en-GB" altLang="zh-HK" sz="900" dirty="0">
              <a:ea typeface="新細明體" pitchFamily="18" charset="-120"/>
            </a:endParaRPr>
          </a:p>
        </p:txBody>
      </p:sp>
      <p:sp>
        <p:nvSpPr>
          <p:cNvPr id="3106" name="Text10"/>
          <p:cNvSpPr>
            <a:spLocks noChangeArrowheads="1"/>
          </p:cNvSpPr>
          <p:nvPr/>
        </p:nvSpPr>
        <p:spPr bwMode="auto">
          <a:xfrm>
            <a:off x="-24296" y="5980485"/>
            <a:ext cx="864096" cy="366712"/>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Procurement</a:t>
            </a:r>
            <a:endParaRPr lang="en-GB" altLang="zh-HK" sz="900" dirty="0">
              <a:ea typeface="新細明體" pitchFamily="18" charset="-120"/>
            </a:endParaRPr>
          </a:p>
        </p:txBody>
      </p:sp>
      <p:sp>
        <p:nvSpPr>
          <p:cNvPr id="3107" name="Text10"/>
          <p:cNvSpPr>
            <a:spLocks noChangeArrowheads="1"/>
          </p:cNvSpPr>
          <p:nvPr/>
        </p:nvSpPr>
        <p:spPr bwMode="auto">
          <a:xfrm>
            <a:off x="7126110" y="1098079"/>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a:ea typeface="新細明體" pitchFamily="18" charset="-120"/>
              </a:rPr>
              <a:t>Project Strategy &amp; management </a:t>
            </a:r>
          </a:p>
          <a:p>
            <a:pPr algn="ctr" defTabSz="330200">
              <a:lnSpc>
                <a:spcPct val="100000"/>
              </a:lnSpc>
            </a:pPr>
            <a:endParaRPr lang="en-GB" altLang="zh-HK" sz="900" b="1" dirty="0">
              <a:ea typeface="新細明體" pitchFamily="18" charset="-120"/>
            </a:endParaRPr>
          </a:p>
        </p:txBody>
      </p:sp>
      <p:sp>
        <p:nvSpPr>
          <p:cNvPr id="3108" name="Text10"/>
          <p:cNvSpPr>
            <a:spLocks noChangeArrowheads="1"/>
          </p:cNvSpPr>
          <p:nvPr/>
        </p:nvSpPr>
        <p:spPr bwMode="auto">
          <a:xfrm>
            <a:off x="7126110"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#7</a:t>
            </a:r>
            <a:endParaRPr lang="en-GB" altLang="zh-HK" sz="1200" b="1" dirty="0">
              <a:solidFill>
                <a:schemeClr val="tx1"/>
              </a:solidFill>
              <a:ea typeface="新細明體" pitchFamily="18" charset="-120"/>
            </a:endParaRPr>
          </a:p>
        </p:txBody>
      </p:sp>
      <p:sp>
        <p:nvSpPr>
          <p:cNvPr id="3109" name="Text10"/>
          <p:cNvSpPr>
            <a:spLocks noChangeArrowheads="1"/>
          </p:cNvSpPr>
          <p:nvPr/>
        </p:nvSpPr>
        <p:spPr bwMode="auto">
          <a:xfrm>
            <a:off x="7134726" y="3300636"/>
            <a:ext cx="965666"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a:solidFill>
                  <a:schemeClr val="bg1"/>
                </a:solidFill>
                <a:ea typeface="新細明體" pitchFamily="18" charset="-120"/>
              </a:rPr>
              <a:t>P. Roux</a:t>
            </a:r>
          </a:p>
        </p:txBody>
      </p:sp>
      <p:sp>
        <p:nvSpPr>
          <p:cNvPr id="3110" name="Text10"/>
          <p:cNvSpPr>
            <a:spLocks noChangeArrowheads="1"/>
          </p:cNvSpPr>
          <p:nvPr/>
        </p:nvSpPr>
        <p:spPr bwMode="auto">
          <a:xfrm>
            <a:off x="7127711" y="3724511"/>
            <a:ext cx="971217" cy="2362900"/>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B. </a:t>
            </a:r>
            <a:r>
              <a:rPr lang="en-GB" altLang="zh-HK" sz="900" b="1" dirty="0" err="1" smtClean="0">
                <a:solidFill>
                  <a:schemeClr val="bg1"/>
                </a:solidFill>
                <a:ea typeface="新細明體" pitchFamily="18" charset="-120"/>
              </a:rPr>
              <a:t>Rossignol</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A. </a:t>
            </a:r>
            <a:r>
              <a:rPr lang="en-GB" altLang="zh-HK" sz="900" b="1" dirty="0" err="1" smtClean="0">
                <a:solidFill>
                  <a:schemeClr val="bg1"/>
                </a:solidFill>
                <a:ea typeface="新細明體" pitchFamily="18" charset="-120"/>
              </a:rPr>
              <a:t>Machefel</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Bertholat</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C. Mantileri</a:t>
            </a:r>
          </a:p>
          <a:p>
            <a:pPr marL="120650" lvl="1" indent="-119063" defTabSz="330200">
              <a:lnSpc>
                <a:spcPct val="100000"/>
              </a:lnSpc>
              <a:buSzTx/>
              <a:buNone/>
            </a:pPr>
            <a:r>
              <a:rPr lang="en-GB" altLang="zh-HK" sz="900" b="1" dirty="0" smtClean="0">
                <a:solidFill>
                  <a:schemeClr val="bg1"/>
                </a:solidFill>
                <a:ea typeface="新細明體" pitchFamily="18" charset="-120"/>
              </a:rPr>
              <a:t>V. </a:t>
            </a:r>
            <a:r>
              <a:rPr lang="en-GB" altLang="zh-HK" sz="900" b="1" dirty="0" err="1" smtClean="0">
                <a:solidFill>
                  <a:schemeClr val="bg1"/>
                </a:solidFill>
                <a:ea typeface="新細明體" pitchFamily="18" charset="-120"/>
              </a:rPr>
              <a:t>Billot</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V. </a:t>
            </a:r>
            <a:r>
              <a:rPr lang="en-GB" altLang="zh-HK" sz="900" b="1" dirty="0" err="1" smtClean="0">
                <a:solidFill>
                  <a:schemeClr val="bg1"/>
                </a:solidFill>
                <a:ea typeface="新細明體" pitchFamily="18" charset="-120"/>
              </a:rPr>
              <a:t>Vonin</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E. </a:t>
            </a:r>
            <a:r>
              <a:rPr lang="en-GB" altLang="zh-HK" sz="900" b="1" dirty="0" err="1" smtClean="0">
                <a:solidFill>
                  <a:schemeClr val="bg1"/>
                </a:solidFill>
                <a:ea typeface="新細明體" pitchFamily="18" charset="-120"/>
              </a:rPr>
              <a:t>Dupasquier</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M. Santin</a:t>
            </a:r>
          </a:p>
          <a:p>
            <a:pPr marL="230187" lvl="1" indent="-228600" defTabSz="330200">
              <a:lnSpc>
                <a:spcPct val="100000"/>
              </a:lnSpc>
              <a:buSzTx/>
              <a:buNone/>
            </a:pPr>
            <a:r>
              <a:rPr lang="en-GB" altLang="zh-HK" sz="900" b="1" dirty="0" smtClean="0">
                <a:solidFill>
                  <a:schemeClr val="bg1"/>
                </a:solidFill>
                <a:ea typeface="新細明體" pitchFamily="18" charset="-120"/>
              </a:rPr>
              <a:t>A. Romano</a:t>
            </a:r>
          </a:p>
          <a:p>
            <a:pPr marL="230187" lvl="1" indent="-228600" defTabSz="330200">
              <a:lnSpc>
                <a:spcPct val="100000"/>
              </a:lnSpc>
              <a:buSzTx/>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Janin</a:t>
            </a:r>
            <a:endParaRPr lang="en-GB" altLang="zh-HK" sz="900" b="1" dirty="0">
              <a:solidFill>
                <a:schemeClr val="bg1"/>
              </a:solidFill>
              <a:ea typeface="新細明體" pitchFamily="18" charset="-120"/>
            </a:endParaRPr>
          </a:p>
        </p:txBody>
      </p:sp>
      <p:sp>
        <p:nvSpPr>
          <p:cNvPr id="3113" name="Text10"/>
          <p:cNvSpPr>
            <a:spLocks noChangeArrowheads="1"/>
          </p:cNvSpPr>
          <p:nvPr/>
        </p:nvSpPr>
        <p:spPr bwMode="auto">
          <a:xfrm>
            <a:off x="-4772" y="2093442"/>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4" name="Text10"/>
          <p:cNvSpPr>
            <a:spLocks noChangeArrowheads="1"/>
          </p:cNvSpPr>
          <p:nvPr/>
        </p:nvSpPr>
        <p:spPr bwMode="auto">
          <a:xfrm>
            <a:off x="2941634" y="1691803"/>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Tx/>
              <a:buChar char="-"/>
            </a:pPr>
            <a:r>
              <a:rPr lang="fr-FR" altLang="ja-JP" sz="1000" b="1" dirty="0" smtClean="0">
                <a:solidFill>
                  <a:srgbClr val="000000"/>
                </a:solidFill>
                <a:ea typeface="MS Mincho" pitchFamily="49" charset="-128"/>
              </a:rPr>
              <a:t>- Warm </a:t>
            </a:r>
            <a:r>
              <a:rPr lang="fr-FR" altLang="ja-JP" sz="1000" b="1" dirty="0" err="1" smtClean="0">
                <a:solidFill>
                  <a:srgbClr val="000000"/>
                </a:solidFill>
                <a:ea typeface="MS Mincho" pitchFamily="49" charset="-128"/>
              </a:rPr>
              <a:t>Compressors</a:t>
            </a:r>
            <a:r>
              <a:rPr lang="fr-FR" altLang="ja-JP" sz="1000" b="1" dirty="0" smtClean="0">
                <a:solidFill>
                  <a:srgbClr val="000000"/>
                </a:solidFill>
                <a:ea typeface="MS Mincho" pitchFamily="49" charset="-128"/>
              </a:rPr>
              <a:t> &amp; ORS,</a:t>
            </a:r>
          </a:p>
          <a:p>
            <a:pPr defTabSz="330200">
              <a:lnSpc>
                <a:spcPct val="100000"/>
              </a:lnSpc>
              <a:buFontTx/>
              <a:buChar char="-"/>
            </a:pP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Drier</a:t>
            </a:r>
            <a:r>
              <a:rPr lang="fr-FR" altLang="ja-JP" sz="1000" b="1" dirty="0" smtClean="0">
                <a:solidFill>
                  <a:srgbClr val="000000"/>
                </a:solidFill>
                <a:ea typeface="MS Mincho" pitchFamily="49" charset="-128"/>
              </a:rPr>
              <a:t> &amp; Purifier,</a:t>
            </a:r>
          </a:p>
          <a:p>
            <a:pPr defTabSz="330200">
              <a:lnSpc>
                <a:spcPct val="100000"/>
              </a:lnSpc>
              <a:buFont typeface="Wingdings 2" pitchFamily="18" charset="2"/>
              <a:buNone/>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Electricals</a:t>
            </a:r>
            <a:endParaRPr lang="en-US" altLang="zh-HK" sz="1000" b="1" dirty="0">
              <a:ea typeface="新細明體" pitchFamily="18" charset="-120"/>
            </a:endParaRPr>
          </a:p>
          <a:p>
            <a:pPr defTabSz="330200">
              <a:lnSpc>
                <a:spcPct val="100000"/>
              </a:lnSpc>
              <a:spcBef>
                <a:spcPct val="0"/>
              </a:spcBef>
              <a:buFontTx/>
              <a:buChar char="•"/>
            </a:pPr>
            <a:endParaRPr lang="en-GB" altLang="zh-HK" sz="1000" b="1" dirty="0">
              <a:ea typeface="新細明體" pitchFamily="18" charset="-120"/>
            </a:endParaRPr>
          </a:p>
        </p:txBody>
      </p:sp>
      <p:sp>
        <p:nvSpPr>
          <p:cNvPr id="3115" name="Text10"/>
          <p:cNvSpPr>
            <a:spLocks noChangeArrowheads="1"/>
          </p:cNvSpPr>
          <p:nvPr/>
        </p:nvSpPr>
        <p:spPr bwMode="auto">
          <a:xfrm>
            <a:off x="3967462" y="1691803"/>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fr-FR" altLang="ja-JP" sz="1000" b="1" dirty="0" smtClean="0">
                <a:solidFill>
                  <a:srgbClr val="000000"/>
                </a:solidFill>
                <a:ea typeface="MS Mincho" pitchFamily="49" charset="-128"/>
              </a:rPr>
              <a:t>- Turbines  </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Cryo</a:t>
            </a:r>
            <a:r>
              <a:rPr lang="fr-FR" altLang="zh-HK" sz="1000" b="1" dirty="0" smtClean="0">
                <a:solidFill>
                  <a:srgbClr val="000000"/>
                </a:solidFill>
                <a:ea typeface="MS Mincho" pitchFamily="49" charset="-128"/>
              </a:rPr>
              <a:t>-</a:t>
            </a:r>
            <a:r>
              <a:rPr lang="fr-FR" altLang="zh-HK" sz="1000" b="1" dirty="0" err="1" smtClean="0">
                <a:solidFill>
                  <a:srgbClr val="000000"/>
                </a:solidFill>
                <a:ea typeface="MS Mincho" pitchFamily="49" charset="-128"/>
              </a:rPr>
              <a:t>compressors</a:t>
            </a: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en-US" altLang="zh-HK" sz="1000" b="1" dirty="0" smtClean="0">
              <a:ea typeface="新細明體" pitchFamily="18" charset="-120"/>
            </a:endParaRPr>
          </a:p>
          <a:p>
            <a:pPr defTabSz="330200">
              <a:lnSpc>
                <a:spcPct val="100000"/>
              </a:lnSpc>
              <a:spcBef>
                <a:spcPct val="0"/>
              </a:spcBef>
              <a:buFontTx/>
              <a:buChar char="•"/>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endParaRPr lang="en-GB" altLang="zh-HK" sz="1000" b="1" dirty="0">
              <a:ea typeface="新細明體" pitchFamily="18" charset="-120"/>
            </a:endParaRPr>
          </a:p>
        </p:txBody>
      </p:sp>
      <p:sp>
        <p:nvSpPr>
          <p:cNvPr id="3116" name="Text10"/>
          <p:cNvSpPr>
            <a:spLocks noChangeArrowheads="1"/>
          </p:cNvSpPr>
          <p:nvPr/>
        </p:nvSpPr>
        <p:spPr bwMode="auto">
          <a:xfrm>
            <a:off x="4986738" y="1679103"/>
            <a:ext cx="1101188"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ja-JP" sz="1000" b="1" dirty="0" smtClean="0">
                <a:solidFill>
                  <a:srgbClr val="000000"/>
                </a:solidFill>
                <a:ea typeface="MS Mincho" pitchFamily="49" charset="-128"/>
              </a:rPr>
              <a:t>- Manufacturing hours,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Methods,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Packing &amp; transport,</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Installation,</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Start-up</a:t>
            </a:r>
            <a:endParaRPr lang="en-GB" altLang="ja-JP" sz="1000" b="1" dirty="0">
              <a:solidFill>
                <a:srgbClr val="000000"/>
              </a:solidFill>
              <a:ea typeface="MS Mincho" pitchFamily="49" charset="-128"/>
            </a:endParaRPr>
          </a:p>
        </p:txBody>
      </p:sp>
      <p:sp>
        <p:nvSpPr>
          <p:cNvPr id="3117" name="Text10"/>
          <p:cNvSpPr>
            <a:spLocks noChangeArrowheads="1"/>
          </p:cNvSpPr>
          <p:nvPr/>
        </p:nvSpPr>
        <p:spPr bwMode="auto">
          <a:xfrm>
            <a:off x="6124161" y="1688629"/>
            <a:ext cx="971217" cy="1562224"/>
          </a:xfrm>
          <a:prstGeom prst="rect">
            <a:avLst/>
          </a:prstGeom>
          <a:noFill/>
          <a:ln w="6350">
            <a:solidFill>
              <a:srgbClr val="256886"/>
            </a:solidFill>
            <a:miter lim="800000"/>
            <a:headEnd/>
            <a:tailEnd/>
          </a:ln>
        </p:spPr>
        <p:txBody>
          <a:bodyPr lIns="72000" tIns="72000" rIns="72000" bIns="72000"/>
          <a:lstStyle/>
          <a:p>
            <a:pPr defTabSz="330200">
              <a:lnSpc>
                <a:spcPct val="100000"/>
              </a:lnSpc>
              <a:spcBef>
                <a:spcPct val="0"/>
              </a:spcBef>
              <a:buNone/>
            </a:pPr>
            <a:r>
              <a:rPr lang="en-GB" altLang="ja-JP" sz="1000" b="1" dirty="0" smtClean="0">
                <a:solidFill>
                  <a:srgbClr val="000000"/>
                </a:solidFill>
                <a:ea typeface="MS Mincho" pitchFamily="49" charset="-128"/>
              </a:rPr>
              <a:t>CB Design &amp; CB equip,.</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en-GB" altLang="ja-JP" sz="1000" b="1" dirty="0" smtClean="0">
                <a:solidFill>
                  <a:srgbClr val="000000"/>
                </a:solidFill>
                <a:ea typeface="MS Mincho" pitchFamily="49" charset="-128"/>
              </a:rPr>
              <a:t>Instrument </a:t>
            </a:r>
            <a:r>
              <a:rPr lang="en-GB" altLang="ja-JP" sz="1000" b="1" dirty="0">
                <a:solidFill>
                  <a:srgbClr val="000000"/>
                </a:solidFill>
                <a:ea typeface="MS Mincho" pitchFamily="49" charset="-128"/>
              </a:rPr>
              <a:t>&amp; </a:t>
            </a:r>
            <a:r>
              <a:rPr lang="en-GB" altLang="ja-JP" sz="1000" b="1" dirty="0" smtClean="0">
                <a:solidFill>
                  <a:srgbClr val="000000"/>
                </a:solidFill>
                <a:ea typeface="MS Mincho" pitchFamily="49" charset="-128"/>
              </a:rPr>
              <a:t>control</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fr-FR" altLang="ja-JP" sz="1000" b="1" dirty="0" smtClean="0">
                <a:solidFill>
                  <a:srgbClr val="000000"/>
                </a:solidFill>
                <a:ea typeface="MS Mincho" pitchFamily="49" charset="-128"/>
              </a:rPr>
              <a:t>Dewar, VTL, </a:t>
            </a:r>
            <a:r>
              <a:rPr lang="fr-FR" altLang="ja-JP" sz="1000" b="1" dirty="0" err="1" smtClean="0">
                <a:solidFill>
                  <a:srgbClr val="000000"/>
                </a:solidFill>
                <a:ea typeface="MS Mincho" pitchFamily="49" charset="-128"/>
              </a:rPr>
              <a:t>gas</a:t>
            </a:r>
            <a:r>
              <a:rPr lang="fr-FR" altLang="ja-JP" sz="1000" b="1" dirty="0" smtClean="0">
                <a:solidFill>
                  <a:srgbClr val="000000"/>
                </a:solidFill>
                <a:ea typeface="MS Mincho" pitchFamily="49" charset="-128"/>
              </a:rPr>
              <a:t> bag, …</a:t>
            </a:r>
            <a:endParaRPr lang="fr-FR" altLang="ja-JP" sz="1000" b="1" dirty="0">
              <a:solidFill>
                <a:srgbClr val="000000"/>
              </a:solidFill>
              <a:ea typeface="MS Mincho" pitchFamily="49" charset="-128"/>
            </a:endParaRPr>
          </a:p>
          <a:p>
            <a:pPr defTabSz="330200">
              <a:lnSpc>
                <a:spcPct val="100000"/>
              </a:lnSpc>
              <a:spcBef>
                <a:spcPct val="0"/>
              </a:spcBef>
              <a:buFontTx/>
              <a:buChar char="•"/>
            </a:pPr>
            <a:endParaRPr lang="en-GB" altLang="zh-HK" sz="1000" b="1" dirty="0">
              <a:ea typeface="新細明體" pitchFamily="18" charset="-120"/>
            </a:endParaRPr>
          </a:p>
        </p:txBody>
      </p:sp>
      <p:sp>
        <p:nvSpPr>
          <p:cNvPr id="3118" name="Text10"/>
          <p:cNvSpPr>
            <a:spLocks noChangeArrowheads="1"/>
          </p:cNvSpPr>
          <p:nvPr/>
        </p:nvSpPr>
        <p:spPr bwMode="auto">
          <a:xfrm>
            <a:off x="7126110" y="1679103"/>
            <a:ext cx="971217"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1000" b="1" dirty="0">
                <a:solidFill>
                  <a:srgbClr val="000000"/>
                </a:solidFill>
                <a:ea typeface="MS Mincho" pitchFamily="49" charset="-128"/>
              </a:rPr>
              <a:t>Engineering </a:t>
            </a:r>
            <a:r>
              <a:rPr lang="en-GB" altLang="zh-HK" sz="1000" b="1" dirty="0" smtClean="0">
                <a:solidFill>
                  <a:srgbClr val="000000"/>
                </a:solidFill>
                <a:ea typeface="MS Mincho" pitchFamily="49" charset="-128"/>
              </a:rPr>
              <a:t>hours,</a:t>
            </a:r>
            <a:endParaRPr lang="en-GB" altLang="zh-HK" sz="1000" b="1" dirty="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Industrial approach, FOREX</a:t>
            </a:r>
          </a:p>
          <a:p>
            <a:pPr defTabSz="330200">
              <a:lnSpc>
                <a:spcPct val="100000"/>
              </a:lnSpc>
              <a:buFont typeface="Wingdings 2" pitchFamily="18" charset="2"/>
              <a:buNone/>
            </a:pPr>
            <a:endParaRPr lang="en-GB" altLang="zh-HK" sz="1000" b="1" dirty="0" smtClean="0">
              <a:solidFill>
                <a:srgbClr val="000000"/>
              </a:solidFill>
              <a:ea typeface="MS Mincho" pitchFamily="49" charset="-128"/>
            </a:endParaRPr>
          </a:p>
          <a:p>
            <a:pPr defTabSz="330200">
              <a:lnSpc>
                <a:spcPct val="100000"/>
              </a:lnSpc>
              <a:buFont typeface="Wingdings 2" pitchFamily="18" charset="2"/>
              <a:buNone/>
            </a:pPr>
            <a:r>
              <a:rPr lang="en-GB" altLang="zh-HK" sz="1000" b="1" dirty="0" smtClean="0">
                <a:solidFill>
                  <a:srgbClr val="000000"/>
                </a:solidFill>
                <a:ea typeface="MS Mincho" pitchFamily="49" charset="-128"/>
              </a:rPr>
              <a:t>Contract management</a:t>
            </a:r>
          </a:p>
        </p:txBody>
      </p:sp>
      <p:sp>
        <p:nvSpPr>
          <p:cNvPr id="60" name="Text10"/>
          <p:cNvSpPr>
            <a:spLocks noChangeArrowheads="1"/>
          </p:cNvSpPr>
          <p:nvPr/>
        </p:nvSpPr>
        <p:spPr bwMode="auto">
          <a:xfrm>
            <a:off x="792032" y="764704"/>
            <a:ext cx="108740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#1</a:t>
            </a:r>
            <a:endParaRPr lang="en-GB" altLang="zh-HK" sz="1200" b="1" dirty="0">
              <a:solidFill>
                <a:schemeClr val="tx1"/>
              </a:solidFill>
              <a:ea typeface="新細明體" pitchFamily="18" charset="-120"/>
            </a:endParaRPr>
          </a:p>
        </p:txBody>
      </p:sp>
      <p:sp>
        <p:nvSpPr>
          <p:cNvPr id="63" name="Text10"/>
          <p:cNvSpPr>
            <a:spLocks noChangeArrowheads="1"/>
          </p:cNvSpPr>
          <p:nvPr/>
        </p:nvSpPr>
        <p:spPr bwMode="auto">
          <a:xfrm>
            <a:off x="811149" y="3284761"/>
            <a:ext cx="109466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V. </a:t>
            </a:r>
            <a:r>
              <a:rPr lang="en-GB" altLang="zh-HK" sz="1000" b="1" dirty="0" err="1" smtClean="0">
                <a:solidFill>
                  <a:schemeClr val="bg1"/>
                </a:solidFill>
                <a:ea typeface="新細明體" pitchFamily="18" charset="-120"/>
              </a:rPr>
              <a:t>Héloin</a:t>
            </a:r>
            <a:endParaRPr lang="en-GB" altLang="zh-HK" sz="1000" b="1" dirty="0">
              <a:solidFill>
                <a:schemeClr val="bg1"/>
              </a:solidFill>
              <a:ea typeface="新細明體" pitchFamily="18" charset="-120"/>
            </a:endParaRPr>
          </a:p>
        </p:txBody>
      </p:sp>
      <p:sp>
        <p:nvSpPr>
          <p:cNvPr id="65" name="Text10"/>
          <p:cNvSpPr>
            <a:spLocks noChangeArrowheads="1"/>
          </p:cNvSpPr>
          <p:nvPr/>
        </p:nvSpPr>
        <p:spPr bwMode="auto">
          <a:xfrm>
            <a:off x="792032" y="1691803"/>
            <a:ext cx="1090583"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GB" altLang="zh-HK" sz="1000" b="1" dirty="0" smtClean="0">
                <a:solidFill>
                  <a:srgbClr val="000000"/>
                </a:solidFill>
                <a:ea typeface="MS Mincho" pitchFamily="49" charset="-128"/>
              </a:rPr>
              <a:t>- Functional analysis,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900" b="1" dirty="0" smtClean="0">
                <a:solidFill>
                  <a:srgbClr val="000000"/>
                </a:solidFill>
                <a:ea typeface="MS Mincho" pitchFamily="49" charset="-128"/>
              </a:rPr>
              <a:t>-</a:t>
            </a:r>
            <a:r>
              <a:rPr lang="en-GB" altLang="zh-HK" sz="1000" b="1" dirty="0" smtClean="0">
                <a:solidFill>
                  <a:srgbClr val="000000"/>
                </a:solidFill>
                <a:ea typeface="MS Mincho" pitchFamily="49" charset="-128"/>
              </a:rPr>
              <a:t>Modularisation</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 Standards</a:t>
            </a:r>
          </a:p>
        </p:txBody>
      </p:sp>
      <p:sp>
        <p:nvSpPr>
          <p:cNvPr id="67" name="Text10"/>
          <p:cNvSpPr>
            <a:spLocks noChangeArrowheads="1"/>
          </p:cNvSpPr>
          <p:nvPr/>
        </p:nvSpPr>
        <p:spPr bwMode="auto">
          <a:xfrm>
            <a:off x="791671" y="1100864"/>
            <a:ext cx="2095907"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smtClean="0">
                <a:ea typeface="新細明體" pitchFamily="18" charset="-120"/>
              </a:rPr>
              <a:t>Product Strategy &amp; management</a:t>
            </a:r>
            <a:endParaRPr lang="en-GB" altLang="zh-HK" sz="1000" b="1" dirty="0">
              <a:ea typeface="新細明體" pitchFamily="18" charset="-120"/>
            </a:endParaRPr>
          </a:p>
        </p:txBody>
      </p:sp>
      <p:grpSp>
        <p:nvGrpSpPr>
          <p:cNvPr id="2" name="Groupe 70"/>
          <p:cNvGrpSpPr/>
          <p:nvPr/>
        </p:nvGrpSpPr>
        <p:grpSpPr>
          <a:xfrm>
            <a:off x="791672" y="6395509"/>
            <a:ext cx="7308720" cy="392113"/>
            <a:chOff x="791672" y="6593271"/>
            <a:chExt cx="7308720" cy="392113"/>
          </a:xfrm>
        </p:grpSpPr>
        <p:sp>
          <p:nvSpPr>
            <p:cNvPr id="61" name="Text10"/>
            <p:cNvSpPr>
              <a:spLocks noChangeArrowheads="1"/>
            </p:cNvSpPr>
            <p:nvPr/>
          </p:nvSpPr>
          <p:spPr bwMode="auto">
            <a:xfrm>
              <a:off x="791672" y="6593271"/>
              <a:ext cx="1094665"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23 &amp; 24/03</a:t>
              </a:r>
              <a:endParaRPr lang="en-GB" altLang="zh-HK" sz="1000" b="1" dirty="0">
                <a:solidFill>
                  <a:schemeClr val="bg1"/>
                </a:solidFill>
                <a:ea typeface="新細明體" pitchFamily="18" charset="-120"/>
              </a:endParaRPr>
            </a:p>
          </p:txBody>
        </p:sp>
        <p:sp>
          <p:nvSpPr>
            <p:cNvPr id="62" name="Text10"/>
            <p:cNvSpPr>
              <a:spLocks noChangeArrowheads="1"/>
            </p:cNvSpPr>
            <p:nvPr/>
          </p:nvSpPr>
          <p:spPr bwMode="auto">
            <a:xfrm>
              <a:off x="1907705" y="6593271"/>
              <a:ext cx="1008112"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24/03</a:t>
              </a:r>
              <a:endParaRPr lang="en-GB" altLang="zh-HK" sz="1000" b="1" dirty="0">
                <a:solidFill>
                  <a:schemeClr val="bg1"/>
                </a:solidFill>
                <a:ea typeface="新細明體" pitchFamily="18" charset="-120"/>
              </a:endParaRPr>
            </a:p>
          </p:txBody>
        </p:sp>
        <p:sp>
          <p:nvSpPr>
            <p:cNvPr id="64" name="Text10"/>
            <p:cNvSpPr>
              <a:spLocks noChangeArrowheads="1"/>
            </p:cNvSpPr>
            <p:nvPr/>
          </p:nvSpPr>
          <p:spPr bwMode="auto">
            <a:xfrm>
              <a:off x="2939880" y="6593271"/>
              <a:ext cx="1008112"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26/03</a:t>
              </a:r>
              <a:endParaRPr lang="en-GB" altLang="zh-HK" sz="1000" b="1" dirty="0">
                <a:solidFill>
                  <a:schemeClr val="bg1"/>
                </a:solidFill>
                <a:ea typeface="新細明體" pitchFamily="18" charset="-120"/>
              </a:endParaRPr>
            </a:p>
          </p:txBody>
        </p:sp>
        <p:sp>
          <p:nvSpPr>
            <p:cNvPr id="66" name="Text10"/>
            <p:cNvSpPr>
              <a:spLocks noChangeArrowheads="1"/>
            </p:cNvSpPr>
            <p:nvPr/>
          </p:nvSpPr>
          <p:spPr bwMode="auto">
            <a:xfrm>
              <a:off x="3972056" y="6593271"/>
              <a:ext cx="1008112"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01/04</a:t>
              </a:r>
              <a:endParaRPr lang="en-GB" altLang="zh-HK" sz="1000" b="1" dirty="0">
                <a:solidFill>
                  <a:schemeClr val="bg1"/>
                </a:solidFill>
                <a:ea typeface="新細明體" pitchFamily="18" charset="-120"/>
              </a:endParaRPr>
            </a:p>
          </p:txBody>
        </p:sp>
        <p:sp>
          <p:nvSpPr>
            <p:cNvPr id="68" name="Text10"/>
            <p:cNvSpPr>
              <a:spLocks noChangeArrowheads="1"/>
            </p:cNvSpPr>
            <p:nvPr/>
          </p:nvSpPr>
          <p:spPr bwMode="auto">
            <a:xfrm>
              <a:off x="5004048" y="6593271"/>
              <a:ext cx="1080120"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31/03</a:t>
              </a:r>
              <a:endParaRPr lang="en-GB" altLang="zh-HK" sz="1000" b="1" dirty="0">
                <a:solidFill>
                  <a:schemeClr val="bg1"/>
                </a:solidFill>
                <a:ea typeface="新細明體" pitchFamily="18" charset="-120"/>
              </a:endParaRPr>
            </a:p>
          </p:txBody>
        </p:sp>
        <p:sp>
          <p:nvSpPr>
            <p:cNvPr id="69" name="Text10"/>
            <p:cNvSpPr>
              <a:spLocks noChangeArrowheads="1"/>
            </p:cNvSpPr>
            <p:nvPr/>
          </p:nvSpPr>
          <p:spPr bwMode="auto">
            <a:xfrm>
              <a:off x="6108048" y="6593271"/>
              <a:ext cx="1008112"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25/03</a:t>
              </a:r>
              <a:endParaRPr lang="en-GB" altLang="zh-HK" sz="1000" b="1" dirty="0">
                <a:solidFill>
                  <a:schemeClr val="bg1"/>
                </a:solidFill>
                <a:ea typeface="新細明體" pitchFamily="18" charset="-120"/>
              </a:endParaRPr>
            </a:p>
          </p:txBody>
        </p:sp>
        <p:sp>
          <p:nvSpPr>
            <p:cNvPr id="70" name="Text10"/>
            <p:cNvSpPr>
              <a:spLocks noChangeArrowheads="1"/>
            </p:cNvSpPr>
            <p:nvPr/>
          </p:nvSpPr>
          <p:spPr bwMode="auto">
            <a:xfrm>
              <a:off x="7140408" y="6593271"/>
              <a:ext cx="959984"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30/03</a:t>
              </a:r>
              <a:endParaRPr lang="en-GB" altLang="zh-HK" sz="1000" b="1" dirty="0">
                <a:solidFill>
                  <a:schemeClr val="bg1"/>
                </a:solidFill>
                <a:ea typeface="新細明體" pitchFamily="18" charset="-120"/>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3"/>
          <p:cNvSpPr>
            <a:spLocks noGrp="1"/>
          </p:cNvSpPr>
          <p:nvPr>
            <p:ph type="sldNum" sz="quarter" idx="10"/>
          </p:nvPr>
        </p:nvSpPr>
        <p:spPr/>
        <p:txBody>
          <a:bodyPr/>
          <a:lstStyle/>
          <a:p>
            <a:fld id="{8037DFC0-5CC0-40EF-BCAB-AE07D832EDE2}" type="slidenum">
              <a:rPr lang="fr-FR"/>
              <a:pPr/>
              <a:t>44</a:t>
            </a:fld>
            <a:endParaRPr lang="fr-FR"/>
          </a:p>
        </p:txBody>
      </p:sp>
      <p:sp>
        <p:nvSpPr>
          <p:cNvPr id="375836" name="Rectangle 28"/>
          <p:cNvSpPr>
            <a:spLocks noGrp="1" noChangeArrowheads="1"/>
          </p:cNvSpPr>
          <p:nvPr>
            <p:ph type="title"/>
          </p:nvPr>
        </p:nvSpPr>
        <p:spPr>
          <a:xfrm>
            <a:off x="467544" y="188640"/>
            <a:ext cx="7319962" cy="519137"/>
          </a:xfrm>
          <a:noFill/>
          <a:ln w="9525">
            <a:noFill/>
            <a:miter lim="800000"/>
            <a:headEnd/>
            <a:tailEnd/>
          </a:ln>
        </p:spPr>
        <p:txBody>
          <a:bodyPr vert="horz" wrap="square" lIns="91440" tIns="45720" rIns="91440" bIns="45720" numCol="1" anchor="t" anchorCtr="0" compatLnSpc="1">
            <a:prstTxWarp prst="textNoShape">
              <a:avLst/>
            </a:prstTxWarp>
          </a:bodyPr>
          <a:lstStyle/>
          <a:p>
            <a:pPr lvl="0">
              <a:tabLst>
                <a:tab pos="914400" algn="l"/>
              </a:tabLst>
            </a:pPr>
            <a:r>
              <a:rPr lang="en-US" dirty="0" smtClean="0"/>
              <a:t>Role of the validation committee</a:t>
            </a:r>
            <a:endParaRPr lang="fr-FR" dirty="0" smtClean="0"/>
          </a:p>
        </p:txBody>
      </p:sp>
      <p:sp>
        <p:nvSpPr>
          <p:cNvPr id="22529" name="Rectangle 1"/>
          <p:cNvSpPr>
            <a:spLocks noChangeArrowheads="1"/>
          </p:cNvSpPr>
          <p:nvPr/>
        </p:nvSpPr>
        <p:spPr bwMode="auto">
          <a:xfrm>
            <a:off x="683568" y="1074075"/>
            <a:ext cx="763284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GB"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and validate CAPEX reduction levers</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Act as a validation instance that reviews all the levers </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Provide operational feedback to work groups in order to ensure that levers can be implemented</a:t>
            </a:r>
          </a:p>
          <a:p>
            <a:pPr lvl="1" algn="just">
              <a:lnSpc>
                <a:spcPct val="100000"/>
              </a:lnSpc>
              <a:spcBef>
                <a:spcPct val="0"/>
              </a:spcBef>
              <a:buClrTx/>
              <a:buSzTx/>
              <a:buNone/>
              <a:tabLst>
                <a:tab pos="914400" algn="l"/>
              </a:tabLst>
            </a:pPr>
            <a:endPar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914400" algn="l"/>
              </a:tabLst>
            </a:pP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GB"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CAPEX vs. OPEX trade off</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and validate trade off analysis between CAPEX and OPEX</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Conduct arbitrage in a rational and quantified way </a:t>
            </a:r>
          </a:p>
          <a:p>
            <a:pPr lvl="1" algn="just">
              <a:lnSpc>
                <a:spcPct val="100000"/>
              </a:lnSpc>
              <a:spcBef>
                <a:spcPct val="0"/>
              </a:spcBef>
              <a:buClrTx/>
              <a:buSzTx/>
              <a:buNone/>
              <a:tabLst>
                <a:tab pos="914400" algn="l"/>
              </a:tabLst>
            </a:pPr>
            <a:endPar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914400" algn="l"/>
              </a:tabLst>
            </a:pP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de-DE"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Technical Validation </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Ensure the safety, operational and performance requirements are met</a:t>
            </a:r>
            <a:endParaRPr kumimoji="0" lang="en-GB" sz="3200"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3"/>
          <p:cNvSpPr>
            <a:spLocks noGrp="1"/>
          </p:cNvSpPr>
          <p:nvPr>
            <p:ph type="sldNum" sz="quarter" idx="10"/>
          </p:nvPr>
        </p:nvSpPr>
        <p:spPr/>
        <p:txBody>
          <a:bodyPr/>
          <a:lstStyle/>
          <a:p>
            <a:fld id="{8037DFC0-5CC0-40EF-BCAB-AE07D832EDE2}" type="slidenum">
              <a:rPr lang="fr-FR"/>
              <a:pPr/>
              <a:t>45</a:t>
            </a:fld>
            <a:endParaRPr lang="fr-FR"/>
          </a:p>
        </p:txBody>
      </p:sp>
      <p:sp>
        <p:nvSpPr>
          <p:cNvPr id="375810" name="Line 2"/>
          <p:cNvSpPr>
            <a:spLocks noChangeShapeType="1"/>
          </p:cNvSpPr>
          <p:nvPr>
            <p:custDataLst>
              <p:tags r:id="rId1"/>
            </p:custDataLst>
          </p:nvPr>
        </p:nvSpPr>
        <p:spPr bwMode="auto">
          <a:xfrm>
            <a:off x="676275" y="3848100"/>
            <a:ext cx="7883525" cy="0"/>
          </a:xfrm>
          <a:prstGeom prst="line">
            <a:avLst/>
          </a:prstGeom>
          <a:noFill/>
          <a:ln w="6350">
            <a:noFill/>
            <a:round/>
            <a:headEnd/>
            <a:tailEnd/>
          </a:ln>
          <a:effectLst/>
        </p:spPr>
        <p:txBody>
          <a:bodyPr lIns="0" tIns="0" rIns="0" bIns="0">
            <a:spAutoFit/>
          </a:bodyPr>
          <a:lstStyle/>
          <a:p>
            <a:endParaRPr lang="en-US"/>
          </a:p>
        </p:txBody>
      </p:sp>
      <p:sp>
        <p:nvSpPr>
          <p:cNvPr id="375811" name="Line 3"/>
          <p:cNvSpPr>
            <a:spLocks noChangeShapeType="1"/>
          </p:cNvSpPr>
          <p:nvPr>
            <p:custDataLst>
              <p:tags r:id="rId2"/>
            </p:custDataLst>
          </p:nvPr>
        </p:nvSpPr>
        <p:spPr bwMode="auto">
          <a:xfrm>
            <a:off x="676275" y="5122863"/>
            <a:ext cx="7883525" cy="0"/>
          </a:xfrm>
          <a:prstGeom prst="line">
            <a:avLst/>
          </a:prstGeom>
          <a:noFill/>
          <a:ln w="6350">
            <a:noFill/>
            <a:round/>
            <a:headEnd/>
            <a:tailEnd/>
          </a:ln>
          <a:effectLst/>
        </p:spPr>
        <p:txBody>
          <a:bodyPr lIns="0" tIns="0" rIns="0" bIns="0">
            <a:spAutoFit/>
          </a:bodyPr>
          <a:lstStyle/>
          <a:p>
            <a:endParaRPr lang="en-US"/>
          </a:p>
        </p:txBody>
      </p:sp>
      <p:sp>
        <p:nvSpPr>
          <p:cNvPr id="375812" name="Line 4"/>
          <p:cNvSpPr>
            <a:spLocks noChangeShapeType="1"/>
          </p:cNvSpPr>
          <p:nvPr/>
        </p:nvSpPr>
        <p:spPr bwMode="auto">
          <a:xfrm flipV="1">
            <a:off x="661988" y="1160463"/>
            <a:ext cx="8247062" cy="0"/>
          </a:xfrm>
          <a:prstGeom prst="line">
            <a:avLst/>
          </a:prstGeom>
          <a:noFill/>
          <a:ln w="28575">
            <a:solidFill>
              <a:srgbClr val="003F56"/>
            </a:solidFill>
            <a:round/>
            <a:headEnd/>
            <a:tailEnd/>
          </a:ln>
          <a:effectLst/>
        </p:spPr>
        <p:txBody>
          <a:bodyPr lIns="0" tIns="0" rIns="0" bIns="0">
            <a:spAutoFit/>
          </a:bodyPr>
          <a:lstStyle/>
          <a:p>
            <a:endParaRPr lang="en-US"/>
          </a:p>
        </p:txBody>
      </p:sp>
      <p:sp>
        <p:nvSpPr>
          <p:cNvPr id="375814" name="Text12"/>
          <p:cNvSpPr>
            <a:spLocks noChangeArrowheads="1"/>
          </p:cNvSpPr>
          <p:nvPr/>
        </p:nvSpPr>
        <p:spPr bwMode="auto">
          <a:xfrm>
            <a:off x="676275" y="2420888"/>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ea typeface="PMingLiU" pitchFamily="18" charset="-120"/>
              </a:rPr>
              <a:t>Workgroup Leader</a:t>
            </a:r>
          </a:p>
        </p:txBody>
      </p:sp>
      <p:sp>
        <p:nvSpPr>
          <p:cNvPr id="375815" name="Text12"/>
          <p:cNvSpPr>
            <a:spLocks noChangeArrowheads="1"/>
          </p:cNvSpPr>
          <p:nvPr/>
        </p:nvSpPr>
        <p:spPr bwMode="auto">
          <a:xfrm>
            <a:off x="683568" y="3717032"/>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ea typeface="PMingLiU" pitchFamily="18" charset="-120"/>
              </a:rPr>
              <a:t>Workgroup Member</a:t>
            </a:r>
          </a:p>
        </p:txBody>
      </p:sp>
      <p:sp>
        <p:nvSpPr>
          <p:cNvPr id="375816" name="Text12"/>
          <p:cNvSpPr>
            <a:spLocks noChangeArrowheads="1"/>
          </p:cNvSpPr>
          <p:nvPr/>
        </p:nvSpPr>
        <p:spPr bwMode="auto">
          <a:xfrm>
            <a:off x="676275" y="5085184"/>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ea typeface="PMingLiU" pitchFamily="18" charset="-120"/>
              </a:rPr>
              <a:t>Workgroup Expert</a:t>
            </a:r>
          </a:p>
        </p:txBody>
      </p:sp>
      <p:sp>
        <p:nvSpPr>
          <p:cNvPr id="375817" name="Text12"/>
          <p:cNvSpPr>
            <a:spLocks noChangeArrowheads="1"/>
          </p:cNvSpPr>
          <p:nvPr/>
        </p:nvSpPr>
        <p:spPr bwMode="auto">
          <a:xfrm>
            <a:off x="2682875" y="855663"/>
            <a:ext cx="1949450"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a:t>Role</a:t>
            </a:r>
          </a:p>
        </p:txBody>
      </p:sp>
      <p:sp>
        <p:nvSpPr>
          <p:cNvPr id="375818" name="Text12"/>
          <p:cNvSpPr>
            <a:spLocks noChangeArrowheads="1"/>
          </p:cNvSpPr>
          <p:nvPr/>
        </p:nvSpPr>
        <p:spPr bwMode="auto">
          <a:xfrm>
            <a:off x="2046288" y="2205038"/>
            <a:ext cx="2835275" cy="1149350"/>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dirty="0">
                <a:ea typeface="PMingLiU" pitchFamily="18" charset="-120"/>
              </a:rPr>
              <a:t>Leads workgroup (organization, meeting scheduling, coordination)</a:t>
            </a:r>
          </a:p>
          <a:p>
            <a:pPr marL="168275" lvl="1" indent="-166688" defTabSz="330200">
              <a:lnSpc>
                <a:spcPct val="100000"/>
              </a:lnSpc>
              <a:buSzTx/>
              <a:buFont typeface="Webdings" pitchFamily="18" charset="2"/>
              <a:buChar char="a"/>
            </a:pPr>
            <a:r>
              <a:rPr lang="en-GB" altLang="zh-HK" sz="1400" dirty="0">
                <a:ea typeface="PMingLiU" pitchFamily="18" charset="-120"/>
              </a:rPr>
              <a:t>Facilitates decision making within workgroup</a:t>
            </a:r>
          </a:p>
          <a:p>
            <a:pPr marL="168275" lvl="1" indent="-166688" defTabSz="330200">
              <a:lnSpc>
                <a:spcPct val="100000"/>
              </a:lnSpc>
              <a:buSzTx/>
              <a:buFont typeface="Webdings" pitchFamily="18" charset="2"/>
              <a:buChar char="a"/>
            </a:pPr>
            <a:r>
              <a:rPr lang="en-GB" altLang="zh-HK" sz="1400" dirty="0">
                <a:ea typeface="PMingLiU" pitchFamily="18" charset="-120"/>
              </a:rPr>
              <a:t>Key interface with Core Team</a:t>
            </a:r>
          </a:p>
        </p:txBody>
      </p:sp>
      <p:sp>
        <p:nvSpPr>
          <p:cNvPr id="375819" name="Text12"/>
          <p:cNvSpPr>
            <a:spLocks noChangeArrowheads="1"/>
          </p:cNvSpPr>
          <p:nvPr/>
        </p:nvSpPr>
        <p:spPr bwMode="auto">
          <a:xfrm>
            <a:off x="2043113" y="3643313"/>
            <a:ext cx="2790825" cy="638175"/>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Active participants responsible for idea generation, data collection, and action execution</a:t>
            </a:r>
          </a:p>
        </p:txBody>
      </p:sp>
      <p:sp>
        <p:nvSpPr>
          <p:cNvPr id="375820" name="Text12"/>
          <p:cNvSpPr>
            <a:spLocks noChangeArrowheads="1"/>
          </p:cNvSpPr>
          <p:nvPr/>
        </p:nvSpPr>
        <p:spPr bwMode="auto">
          <a:xfrm>
            <a:off x="2054225" y="4972050"/>
            <a:ext cx="2747963" cy="893763"/>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Provides functional / technical expertise to workgroup members</a:t>
            </a:r>
          </a:p>
          <a:p>
            <a:pPr marL="168275" lvl="1" indent="-166688" defTabSz="330200">
              <a:lnSpc>
                <a:spcPct val="100000"/>
              </a:lnSpc>
              <a:buSzTx/>
              <a:buFont typeface="Webdings" pitchFamily="18" charset="2"/>
              <a:buChar char="a"/>
            </a:pPr>
            <a:r>
              <a:rPr lang="en-GB" altLang="zh-HK" sz="1400">
                <a:ea typeface="PMingLiU" pitchFamily="18" charset="-120"/>
              </a:rPr>
              <a:t>Acts as an advisor that can be contacted on an ad hoc basis</a:t>
            </a:r>
          </a:p>
        </p:txBody>
      </p:sp>
      <p:sp>
        <p:nvSpPr>
          <p:cNvPr id="375821" name="Text12"/>
          <p:cNvSpPr>
            <a:spLocks noChangeArrowheads="1"/>
          </p:cNvSpPr>
          <p:nvPr/>
        </p:nvSpPr>
        <p:spPr bwMode="auto">
          <a:xfrm>
            <a:off x="4943475" y="855663"/>
            <a:ext cx="1784350"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a:t>Participation</a:t>
            </a:r>
          </a:p>
        </p:txBody>
      </p:sp>
      <p:sp>
        <p:nvSpPr>
          <p:cNvPr id="375822" name="Text12"/>
          <p:cNvSpPr>
            <a:spLocks noChangeArrowheads="1"/>
          </p:cNvSpPr>
          <p:nvPr/>
        </p:nvSpPr>
        <p:spPr bwMode="auto">
          <a:xfrm>
            <a:off x="5014913" y="2220913"/>
            <a:ext cx="1784350" cy="681037"/>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Workshops</a:t>
            </a:r>
          </a:p>
          <a:p>
            <a:pPr marL="168275" lvl="1" indent="-166688" defTabSz="330200">
              <a:lnSpc>
                <a:spcPct val="100000"/>
              </a:lnSpc>
              <a:buSzTx/>
              <a:buFont typeface="Webdings" pitchFamily="18" charset="2"/>
              <a:buChar char="a"/>
            </a:pPr>
            <a:r>
              <a:rPr lang="en-GB" altLang="zh-HK" sz="1400">
                <a:ea typeface="PMingLiU" pitchFamily="18" charset="-120"/>
              </a:rPr>
              <a:t>Validation Committee</a:t>
            </a:r>
          </a:p>
        </p:txBody>
      </p:sp>
      <p:sp>
        <p:nvSpPr>
          <p:cNvPr id="375823" name="Text12"/>
          <p:cNvSpPr>
            <a:spLocks noChangeArrowheads="1"/>
          </p:cNvSpPr>
          <p:nvPr/>
        </p:nvSpPr>
        <p:spPr bwMode="auto">
          <a:xfrm>
            <a:off x="5002213" y="3570288"/>
            <a:ext cx="2233612" cy="681037"/>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Workshops </a:t>
            </a:r>
          </a:p>
          <a:p>
            <a:pPr marL="168275" lvl="1" indent="-166688" defTabSz="330200">
              <a:lnSpc>
                <a:spcPct val="100000"/>
              </a:lnSpc>
              <a:buSzTx/>
              <a:buFont typeface="Webdings" pitchFamily="18" charset="2"/>
              <a:buChar char="a"/>
            </a:pPr>
            <a:r>
              <a:rPr lang="en-GB" altLang="zh-HK" sz="1400">
                <a:ea typeface="PMingLiU" pitchFamily="18" charset="-120"/>
              </a:rPr>
              <a:t>Validation Committees upon request</a:t>
            </a:r>
          </a:p>
        </p:txBody>
      </p:sp>
      <p:sp>
        <p:nvSpPr>
          <p:cNvPr id="375824" name="Text12"/>
          <p:cNvSpPr>
            <a:spLocks noChangeArrowheads="1"/>
          </p:cNvSpPr>
          <p:nvPr/>
        </p:nvSpPr>
        <p:spPr bwMode="auto">
          <a:xfrm>
            <a:off x="5000625" y="4972050"/>
            <a:ext cx="1784350" cy="212725"/>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Ad hoc request</a:t>
            </a:r>
          </a:p>
        </p:txBody>
      </p:sp>
      <p:sp>
        <p:nvSpPr>
          <p:cNvPr id="375825" name="Text12"/>
          <p:cNvSpPr>
            <a:spLocks noChangeArrowheads="1"/>
          </p:cNvSpPr>
          <p:nvPr/>
        </p:nvSpPr>
        <p:spPr bwMode="auto">
          <a:xfrm>
            <a:off x="7008813" y="841375"/>
            <a:ext cx="1506537"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a:t>Involvement</a:t>
            </a:r>
          </a:p>
        </p:txBody>
      </p:sp>
      <p:sp>
        <p:nvSpPr>
          <p:cNvPr id="375826" name="Text12"/>
          <p:cNvSpPr>
            <a:spLocks noChangeArrowheads="1"/>
          </p:cNvSpPr>
          <p:nvPr/>
        </p:nvSpPr>
        <p:spPr bwMode="auto">
          <a:xfrm>
            <a:off x="7008813" y="2220913"/>
            <a:ext cx="1506537" cy="723900"/>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30% – 50% </a:t>
            </a:r>
          </a:p>
          <a:p>
            <a:pPr marL="168275" lvl="1" indent="-166688" defTabSz="330200">
              <a:lnSpc>
                <a:spcPct val="100000"/>
              </a:lnSpc>
              <a:buSzTx/>
              <a:buFont typeface="Webdings" pitchFamily="18" charset="2"/>
              <a:buChar char="a"/>
            </a:pPr>
            <a:endParaRPr lang="en-GB" altLang="zh-HK" sz="1400">
              <a:ea typeface="PMingLiU" pitchFamily="18" charset="-120"/>
            </a:endParaRPr>
          </a:p>
          <a:p>
            <a:pPr marL="168275" lvl="1" indent="-166688" defTabSz="330200">
              <a:lnSpc>
                <a:spcPct val="100000"/>
              </a:lnSpc>
              <a:buSzTx/>
              <a:buFont typeface="Webdings" pitchFamily="18" charset="2"/>
              <a:buChar char="a"/>
            </a:pPr>
            <a:endParaRPr lang="en-GB" altLang="zh-HK" sz="1400">
              <a:ea typeface="PMingLiU" pitchFamily="18" charset="-120"/>
            </a:endParaRPr>
          </a:p>
        </p:txBody>
      </p:sp>
      <p:sp>
        <p:nvSpPr>
          <p:cNvPr id="375827" name="Text12"/>
          <p:cNvSpPr>
            <a:spLocks noChangeArrowheads="1"/>
          </p:cNvSpPr>
          <p:nvPr/>
        </p:nvSpPr>
        <p:spPr bwMode="auto">
          <a:xfrm>
            <a:off x="6992938" y="3627438"/>
            <a:ext cx="1797050" cy="212725"/>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20% – 30%</a:t>
            </a:r>
          </a:p>
        </p:txBody>
      </p:sp>
      <p:sp>
        <p:nvSpPr>
          <p:cNvPr id="375828" name="Text12"/>
          <p:cNvSpPr>
            <a:spLocks noChangeArrowheads="1"/>
          </p:cNvSpPr>
          <p:nvPr/>
        </p:nvSpPr>
        <p:spPr bwMode="auto">
          <a:xfrm>
            <a:off x="7023100" y="4914900"/>
            <a:ext cx="1506538" cy="723900"/>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10%</a:t>
            </a:r>
          </a:p>
          <a:p>
            <a:pPr marL="168275" lvl="1" indent="-166688" defTabSz="330200">
              <a:lnSpc>
                <a:spcPct val="100000"/>
              </a:lnSpc>
              <a:buSzTx/>
              <a:buFont typeface="Webdings" pitchFamily="18" charset="2"/>
              <a:buChar char="a"/>
            </a:pPr>
            <a:endParaRPr lang="en-GB" altLang="zh-HK" sz="1400">
              <a:ea typeface="PMingLiU" pitchFamily="18" charset="-120"/>
            </a:endParaRPr>
          </a:p>
          <a:p>
            <a:pPr marL="168275" lvl="1" indent="-166688" defTabSz="330200">
              <a:lnSpc>
                <a:spcPct val="100000"/>
              </a:lnSpc>
              <a:buSzTx/>
              <a:buFont typeface="Webdings" pitchFamily="18" charset="2"/>
              <a:buChar char="a"/>
            </a:pPr>
            <a:endParaRPr lang="en-GB" altLang="zh-HK" sz="1400">
              <a:ea typeface="PMingLiU" pitchFamily="18" charset="-120"/>
            </a:endParaRPr>
          </a:p>
        </p:txBody>
      </p:sp>
      <p:sp>
        <p:nvSpPr>
          <p:cNvPr id="375829" name="Line 21"/>
          <p:cNvSpPr>
            <a:spLocks noChangeShapeType="1"/>
          </p:cNvSpPr>
          <p:nvPr/>
        </p:nvSpPr>
        <p:spPr bwMode="auto">
          <a:xfrm>
            <a:off x="631825" y="3525838"/>
            <a:ext cx="7877175" cy="0"/>
          </a:xfrm>
          <a:prstGeom prst="line">
            <a:avLst/>
          </a:prstGeom>
          <a:noFill/>
          <a:ln w="9525">
            <a:solidFill>
              <a:srgbClr val="003F56"/>
            </a:solidFill>
            <a:prstDash val="dash"/>
            <a:round/>
            <a:headEnd/>
            <a:tailEnd/>
          </a:ln>
          <a:effectLst/>
        </p:spPr>
        <p:txBody>
          <a:bodyPr anchor="ctr"/>
          <a:lstStyle/>
          <a:p>
            <a:endParaRPr lang="en-US"/>
          </a:p>
        </p:txBody>
      </p:sp>
      <p:sp>
        <p:nvSpPr>
          <p:cNvPr id="375830" name="Line 22"/>
          <p:cNvSpPr>
            <a:spLocks noChangeShapeType="1"/>
          </p:cNvSpPr>
          <p:nvPr/>
        </p:nvSpPr>
        <p:spPr bwMode="auto">
          <a:xfrm>
            <a:off x="655638" y="4829175"/>
            <a:ext cx="7877175" cy="0"/>
          </a:xfrm>
          <a:prstGeom prst="line">
            <a:avLst/>
          </a:prstGeom>
          <a:noFill/>
          <a:ln w="9525">
            <a:solidFill>
              <a:srgbClr val="003F56"/>
            </a:solidFill>
            <a:prstDash val="dash"/>
            <a:round/>
            <a:headEnd/>
            <a:tailEnd/>
          </a:ln>
          <a:effectLst/>
        </p:spPr>
        <p:txBody>
          <a:bodyPr anchor="ctr"/>
          <a:lstStyle/>
          <a:p>
            <a:endParaRPr lang="en-US"/>
          </a:p>
        </p:txBody>
      </p:sp>
      <p:sp>
        <p:nvSpPr>
          <p:cNvPr id="375831" name="Line 23"/>
          <p:cNvSpPr>
            <a:spLocks noChangeShapeType="1"/>
          </p:cNvSpPr>
          <p:nvPr/>
        </p:nvSpPr>
        <p:spPr bwMode="auto">
          <a:xfrm>
            <a:off x="638175" y="2160588"/>
            <a:ext cx="7877175" cy="0"/>
          </a:xfrm>
          <a:prstGeom prst="line">
            <a:avLst/>
          </a:prstGeom>
          <a:noFill/>
          <a:ln w="9525">
            <a:solidFill>
              <a:srgbClr val="003F56"/>
            </a:solidFill>
            <a:prstDash val="dash"/>
            <a:round/>
            <a:headEnd/>
            <a:tailEnd/>
          </a:ln>
          <a:effectLst/>
        </p:spPr>
        <p:txBody>
          <a:bodyPr anchor="ctr"/>
          <a:lstStyle/>
          <a:p>
            <a:endParaRPr lang="en-US"/>
          </a:p>
        </p:txBody>
      </p:sp>
      <p:sp>
        <p:nvSpPr>
          <p:cNvPr id="375832" name="Text12"/>
          <p:cNvSpPr>
            <a:spLocks noChangeArrowheads="1"/>
          </p:cNvSpPr>
          <p:nvPr/>
        </p:nvSpPr>
        <p:spPr bwMode="auto">
          <a:xfrm>
            <a:off x="661988" y="1346200"/>
            <a:ext cx="1785937"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ea typeface="PMingLiU" pitchFamily="18" charset="-120"/>
              </a:rPr>
              <a:t>Core Team members</a:t>
            </a:r>
          </a:p>
        </p:txBody>
      </p:sp>
      <p:sp>
        <p:nvSpPr>
          <p:cNvPr id="375833" name="Text12"/>
          <p:cNvSpPr>
            <a:spLocks noChangeArrowheads="1"/>
          </p:cNvSpPr>
          <p:nvPr/>
        </p:nvSpPr>
        <p:spPr bwMode="auto">
          <a:xfrm>
            <a:off x="4945063" y="1231900"/>
            <a:ext cx="1784350" cy="212725"/>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Day to day</a:t>
            </a:r>
          </a:p>
        </p:txBody>
      </p:sp>
      <p:sp>
        <p:nvSpPr>
          <p:cNvPr id="375834" name="Text12"/>
          <p:cNvSpPr>
            <a:spLocks noChangeArrowheads="1"/>
          </p:cNvSpPr>
          <p:nvPr/>
        </p:nvSpPr>
        <p:spPr bwMode="auto">
          <a:xfrm>
            <a:off x="7010400" y="1260475"/>
            <a:ext cx="1506538" cy="468313"/>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50% – 80% </a:t>
            </a:r>
          </a:p>
          <a:p>
            <a:pPr marL="168275" lvl="1" indent="-166688" defTabSz="330200">
              <a:lnSpc>
                <a:spcPct val="100000"/>
              </a:lnSpc>
              <a:buSzTx/>
              <a:buFont typeface="Webdings" pitchFamily="18" charset="2"/>
              <a:buNone/>
            </a:pPr>
            <a:endParaRPr lang="en-GB" altLang="zh-HK" sz="1400">
              <a:ea typeface="PMingLiU" pitchFamily="18" charset="-120"/>
            </a:endParaRPr>
          </a:p>
        </p:txBody>
      </p:sp>
      <p:sp>
        <p:nvSpPr>
          <p:cNvPr id="375835" name="Text12"/>
          <p:cNvSpPr>
            <a:spLocks noChangeArrowheads="1"/>
          </p:cNvSpPr>
          <p:nvPr/>
        </p:nvSpPr>
        <p:spPr bwMode="auto">
          <a:xfrm>
            <a:off x="2058988" y="1246188"/>
            <a:ext cx="3297237" cy="723900"/>
          </a:xfrm>
          <a:prstGeom prst="rect">
            <a:avLst/>
          </a:prstGeom>
          <a:noFill/>
          <a:ln w="6350">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ea typeface="PMingLiU" pitchFamily="18" charset="-120"/>
              </a:rPr>
              <a:t>Project Management</a:t>
            </a:r>
          </a:p>
          <a:p>
            <a:pPr marL="168275" lvl="1" indent="-166688" defTabSz="330200">
              <a:lnSpc>
                <a:spcPct val="100000"/>
              </a:lnSpc>
              <a:buSzTx/>
              <a:buFont typeface="Webdings" pitchFamily="18" charset="2"/>
              <a:buChar char="a"/>
            </a:pPr>
            <a:r>
              <a:rPr lang="en-GB" altLang="zh-HK" sz="1400">
                <a:ea typeface="PMingLiU" pitchFamily="18" charset="-120"/>
              </a:rPr>
              <a:t>Facilitation, coaching, staffing</a:t>
            </a:r>
          </a:p>
          <a:p>
            <a:pPr marL="168275" lvl="1" indent="-166688" defTabSz="330200">
              <a:lnSpc>
                <a:spcPct val="100000"/>
              </a:lnSpc>
              <a:buSzTx/>
              <a:buFont typeface="Webdings" pitchFamily="18" charset="2"/>
              <a:buChar char="a"/>
            </a:pPr>
            <a:r>
              <a:rPr lang="en-GB" altLang="zh-HK" sz="1400">
                <a:ea typeface="PMingLiU" pitchFamily="18" charset="-120"/>
              </a:rPr>
              <a:t>Issues analysis and reports to the SC</a:t>
            </a:r>
          </a:p>
        </p:txBody>
      </p:sp>
      <p:sp>
        <p:nvSpPr>
          <p:cNvPr id="375836" name="Rectangle 28"/>
          <p:cNvSpPr>
            <a:spLocks noGrp="1" noChangeArrowheads="1"/>
          </p:cNvSpPr>
          <p:nvPr>
            <p:ph type="title"/>
          </p:nvPr>
        </p:nvSpPr>
        <p:spPr>
          <a:xfrm>
            <a:off x="467544" y="260648"/>
            <a:ext cx="7319962" cy="519137"/>
          </a:xfrm>
          <a:noFill/>
          <a:ln/>
        </p:spPr>
        <p:txBody>
          <a:bodyPr/>
          <a:lstStyle/>
          <a:p>
            <a:r>
              <a:rPr lang="en-GB" dirty="0"/>
              <a:t>Roles of the various members</a:t>
            </a:r>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Connecteur droit 93"/>
          <p:cNvCxnSpPr/>
          <p:nvPr/>
        </p:nvCxnSpPr>
        <p:spPr bwMode="auto">
          <a:xfrm>
            <a:off x="2339752" y="1486525"/>
            <a:ext cx="0" cy="3744416"/>
          </a:xfrm>
          <a:prstGeom prst="line">
            <a:avLst/>
          </a:prstGeom>
          <a:noFill/>
          <a:ln w="31750" cap="flat" cmpd="sng" algn="ctr">
            <a:solidFill>
              <a:schemeClr val="bg2">
                <a:lumMod val="60000"/>
                <a:lumOff val="40000"/>
              </a:schemeClr>
            </a:solidFill>
            <a:prstDash val="dash"/>
            <a:round/>
            <a:headEnd type="none" w="med" len="med"/>
            <a:tailEnd type="none" w="med" len="med"/>
          </a:ln>
          <a:effectLst/>
        </p:spPr>
      </p:cxnSp>
      <p:cxnSp>
        <p:nvCxnSpPr>
          <p:cNvPr id="96" name="Connecteur droit 95"/>
          <p:cNvCxnSpPr/>
          <p:nvPr/>
        </p:nvCxnSpPr>
        <p:spPr bwMode="auto">
          <a:xfrm>
            <a:off x="3131840" y="1486525"/>
            <a:ext cx="0" cy="3744416"/>
          </a:xfrm>
          <a:prstGeom prst="line">
            <a:avLst/>
          </a:prstGeom>
          <a:noFill/>
          <a:ln w="31750" cap="flat" cmpd="sng" algn="ctr">
            <a:solidFill>
              <a:schemeClr val="bg2">
                <a:lumMod val="60000"/>
                <a:lumOff val="40000"/>
              </a:schemeClr>
            </a:solidFill>
            <a:prstDash val="dash"/>
            <a:round/>
            <a:headEnd type="none" w="med" len="med"/>
            <a:tailEnd type="none" w="med" len="med"/>
          </a:ln>
          <a:effectLst/>
        </p:spPr>
      </p:cxnSp>
      <p:cxnSp>
        <p:nvCxnSpPr>
          <p:cNvPr id="97" name="Connecteur droit 96"/>
          <p:cNvCxnSpPr/>
          <p:nvPr/>
        </p:nvCxnSpPr>
        <p:spPr bwMode="auto">
          <a:xfrm>
            <a:off x="3995936" y="1486525"/>
            <a:ext cx="0" cy="3744416"/>
          </a:xfrm>
          <a:prstGeom prst="line">
            <a:avLst/>
          </a:prstGeom>
          <a:noFill/>
          <a:ln w="31750" cap="flat" cmpd="sng" algn="ctr">
            <a:solidFill>
              <a:schemeClr val="bg2">
                <a:lumMod val="60000"/>
                <a:lumOff val="40000"/>
              </a:schemeClr>
            </a:solidFill>
            <a:prstDash val="dash"/>
            <a:round/>
            <a:headEnd type="none" w="med" len="med"/>
            <a:tailEnd type="none" w="med" len="med"/>
          </a:ln>
          <a:effectLst/>
        </p:spPr>
      </p:cxnSp>
      <p:cxnSp>
        <p:nvCxnSpPr>
          <p:cNvPr id="98" name="Connecteur droit 97"/>
          <p:cNvCxnSpPr/>
          <p:nvPr/>
        </p:nvCxnSpPr>
        <p:spPr bwMode="auto">
          <a:xfrm>
            <a:off x="4788024" y="1486525"/>
            <a:ext cx="0" cy="3744416"/>
          </a:xfrm>
          <a:prstGeom prst="line">
            <a:avLst/>
          </a:prstGeom>
          <a:noFill/>
          <a:ln w="31750" cap="flat" cmpd="sng" algn="ctr">
            <a:solidFill>
              <a:schemeClr val="bg2">
                <a:lumMod val="60000"/>
                <a:lumOff val="40000"/>
              </a:schemeClr>
            </a:solidFill>
            <a:prstDash val="dash"/>
            <a:round/>
            <a:headEnd type="none" w="med" len="med"/>
            <a:tailEnd type="none" w="med" len="med"/>
          </a:ln>
          <a:effectLst/>
        </p:spPr>
      </p:cxnSp>
      <p:cxnSp>
        <p:nvCxnSpPr>
          <p:cNvPr id="99" name="Connecteur droit 98"/>
          <p:cNvCxnSpPr/>
          <p:nvPr/>
        </p:nvCxnSpPr>
        <p:spPr bwMode="auto">
          <a:xfrm>
            <a:off x="5580112" y="1486525"/>
            <a:ext cx="0" cy="3744416"/>
          </a:xfrm>
          <a:prstGeom prst="line">
            <a:avLst/>
          </a:prstGeom>
          <a:noFill/>
          <a:ln w="31750" cap="flat" cmpd="sng" algn="ctr">
            <a:solidFill>
              <a:schemeClr val="bg2">
                <a:lumMod val="60000"/>
                <a:lumOff val="40000"/>
              </a:schemeClr>
            </a:solidFill>
            <a:prstDash val="dash"/>
            <a:round/>
            <a:headEnd type="none" w="med" len="med"/>
            <a:tailEnd type="none" w="med" len="med"/>
          </a:ln>
          <a:effectLst/>
        </p:spPr>
      </p:cxnSp>
      <p:cxnSp>
        <p:nvCxnSpPr>
          <p:cNvPr id="101" name="Connecteur droit 100"/>
          <p:cNvCxnSpPr/>
          <p:nvPr/>
        </p:nvCxnSpPr>
        <p:spPr bwMode="auto">
          <a:xfrm>
            <a:off x="6372200" y="1486525"/>
            <a:ext cx="0" cy="3744416"/>
          </a:xfrm>
          <a:prstGeom prst="line">
            <a:avLst/>
          </a:prstGeom>
          <a:noFill/>
          <a:ln w="31750" cap="flat" cmpd="sng" algn="ctr">
            <a:solidFill>
              <a:schemeClr val="bg2">
                <a:lumMod val="60000"/>
                <a:lumOff val="40000"/>
              </a:schemeClr>
            </a:solidFill>
            <a:prstDash val="dash"/>
            <a:round/>
            <a:headEnd type="none" w="med" len="med"/>
            <a:tailEnd type="none" w="med" len="med"/>
          </a:ln>
          <a:effectLst/>
        </p:spPr>
      </p:cxnSp>
      <p:cxnSp>
        <p:nvCxnSpPr>
          <p:cNvPr id="118" name="Connecteur droit 117"/>
          <p:cNvCxnSpPr/>
          <p:nvPr/>
        </p:nvCxnSpPr>
        <p:spPr bwMode="auto">
          <a:xfrm>
            <a:off x="7225663" y="1486525"/>
            <a:ext cx="0" cy="3744416"/>
          </a:xfrm>
          <a:prstGeom prst="line">
            <a:avLst/>
          </a:prstGeom>
          <a:noFill/>
          <a:ln w="31750" cap="flat" cmpd="sng" algn="ctr">
            <a:solidFill>
              <a:schemeClr val="bg2">
                <a:lumMod val="60000"/>
                <a:lumOff val="40000"/>
              </a:schemeClr>
            </a:solidFill>
            <a:prstDash val="dash"/>
            <a:round/>
            <a:headEnd type="none" w="med" len="med"/>
            <a:tailEnd type="none" w="med" len="med"/>
          </a:ln>
          <a:effectLst/>
        </p:spPr>
      </p:cxnSp>
      <p:sp>
        <p:nvSpPr>
          <p:cNvPr id="376835" name="Rectangle 3"/>
          <p:cNvSpPr>
            <a:spLocks noGrp="1" noChangeArrowheads="1"/>
          </p:cNvSpPr>
          <p:nvPr>
            <p:ph type="title"/>
          </p:nvPr>
        </p:nvSpPr>
        <p:spPr/>
        <p:txBody>
          <a:bodyPr/>
          <a:lstStyle/>
          <a:p>
            <a:r>
              <a:rPr lang="en-US" dirty="0" smtClean="0"/>
              <a:t>DTC execution planning : 3 main phases</a:t>
            </a:r>
            <a:endParaRPr lang="en-US" dirty="0"/>
          </a:p>
        </p:txBody>
      </p:sp>
      <p:sp>
        <p:nvSpPr>
          <p:cNvPr id="91" name="Rectangle 7"/>
          <p:cNvSpPr txBox="1">
            <a:spLocks/>
          </p:cNvSpPr>
          <p:nvPr/>
        </p:nvSpPr>
        <p:spPr bwMode="auto">
          <a:xfrm>
            <a:off x="6551712" y="5661248"/>
            <a:ext cx="2592288" cy="341632"/>
          </a:xfrm>
          <a:prstGeom prst="rect">
            <a:avLst/>
          </a:prstGeom>
          <a:noFill/>
        </p:spPr>
        <p:txBody>
          <a:bodyPr wrap="square" rtlCol="0">
            <a:spAutoFit/>
          </a:bodyPr>
          <a:lstStyle/>
          <a:p>
            <a:pPr marL="185738" lvl="2" indent="-15875">
              <a:buNone/>
              <a:tabLst>
                <a:tab pos="174625" algn="l"/>
              </a:tabLst>
              <a:defRPr/>
            </a:pPr>
            <a:r>
              <a:rPr lang="fr-FR" sz="1800" dirty="0" smtClean="0"/>
              <a:t>New </a:t>
            </a:r>
            <a:r>
              <a:rPr lang="fr-FR" sz="1800" dirty="0" err="1" smtClean="0"/>
              <a:t>price</a:t>
            </a:r>
            <a:r>
              <a:rPr lang="fr-FR" sz="1800" dirty="0" smtClean="0"/>
              <a:t> </a:t>
            </a:r>
            <a:r>
              <a:rPr lang="fr-FR" sz="1800" dirty="0" err="1" smtClean="0"/>
              <a:t>sheet</a:t>
            </a:r>
            <a:endParaRPr lang="fr-FR" sz="1800" dirty="0" smtClean="0"/>
          </a:p>
        </p:txBody>
      </p:sp>
      <p:graphicFrame>
        <p:nvGraphicFramePr>
          <p:cNvPr id="92" name="Diagramme 91"/>
          <p:cNvGraphicFramePr/>
          <p:nvPr/>
        </p:nvGraphicFramePr>
        <p:xfrm>
          <a:off x="1284312" y="14865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 name="ZoneTexte 105"/>
          <p:cNvSpPr txBox="1"/>
          <p:nvPr/>
        </p:nvSpPr>
        <p:spPr>
          <a:xfrm>
            <a:off x="2555776" y="1198493"/>
            <a:ext cx="648072" cy="341632"/>
          </a:xfrm>
          <a:prstGeom prst="rect">
            <a:avLst/>
          </a:prstGeom>
          <a:noFill/>
        </p:spPr>
        <p:txBody>
          <a:bodyPr wrap="square" rtlCol="0">
            <a:spAutoFit/>
          </a:bodyPr>
          <a:lstStyle/>
          <a:p>
            <a:pPr>
              <a:buNone/>
            </a:pPr>
            <a:r>
              <a:rPr lang="fr-FR" sz="1800" dirty="0" smtClean="0"/>
              <a:t>April</a:t>
            </a:r>
            <a:endParaRPr lang="fr-FR" sz="1800" dirty="0"/>
          </a:p>
        </p:txBody>
      </p:sp>
      <p:sp>
        <p:nvSpPr>
          <p:cNvPr id="108" name="ZoneTexte 107"/>
          <p:cNvSpPr txBox="1"/>
          <p:nvPr/>
        </p:nvSpPr>
        <p:spPr>
          <a:xfrm>
            <a:off x="3347864" y="1198493"/>
            <a:ext cx="648072" cy="341632"/>
          </a:xfrm>
          <a:prstGeom prst="rect">
            <a:avLst/>
          </a:prstGeom>
          <a:noFill/>
        </p:spPr>
        <p:txBody>
          <a:bodyPr wrap="square" rtlCol="0">
            <a:spAutoFit/>
          </a:bodyPr>
          <a:lstStyle/>
          <a:p>
            <a:pPr>
              <a:buNone/>
            </a:pPr>
            <a:r>
              <a:rPr lang="fr-FR" sz="1800" dirty="0" smtClean="0"/>
              <a:t>May</a:t>
            </a:r>
            <a:endParaRPr lang="fr-FR" sz="1800" dirty="0"/>
          </a:p>
        </p:txBody>
      </p:sp>
      <p:sp>
        <p:nvSpPr>
          <p:cNvPr id="109" name="ZoneTexte 108"/>
          <p:cNvSpPr txBox="1"/>
          <p:nvPr/>
        </p:nvSpPr>
        <p:spPr>
          <a:xfrm>
            <a:off x="4211960" y="1198493"/>
            <a:ext cx="648072" cy="341632"/>
          </a:xfrm>
          <a:prstGeom prst="rect">
            <a:avLst/>
          </a:prstGeom>
          <a:noFill/>
        </p:spPr>
        <p:txBody>
          <a:bodyPr wrap="square" rtlCol="0">
            <a:spAutoFit/>
          </a:bodyPr>
          <a:lstStyle/>
          <a:p>
            <a:pPr>
              <a:buNone/>
            </a:pPr>
            <a:r>
              <a:rPr lang="fr-FR" sz="1800" dirty="0" smtClean="0"/>
              <a:t>Jun</a:t>
            </a:r>
            <a:endParaRPr lang="fr-FR" sz="1800" dirty="0"/>
          </a:p>
        </p:txBody>
      </p:sp>
      <p:sp>
        <p:nvSpPr>
          <p:cNvPr id="110" name="ZoneTexte 109"/>
          <p:cNvSpPr txBox="1"/>
          <p:nvPr/>
        </p:nvSpPr>
        <p:spPr>
          <a:xfrm>
            <a:off x="5004048" y="1198493"/>
            <a:ext cx="648072" cy="341632"/>
          </a:xfrm>
          <a:prstGeom prst="rect">
            <a:avLst/>
          </a:prstGeom>
          <a:noFill/>
        </p:spPr>
        <p:txBody>
          <a:bodyPr wrap="square" rtlCol="0">
            <a:spAutoFit/>
          </a:bodyPr>
          <a:lstStyle/>
          <a:p>
            <a:pPr>
              <a:buNone/>
            </a:pPr>
            <a:r>
              <a:rPr lang="fr-FR" sz="1800" dirty="0" err="1" smtClean="0"/>
              <a:t>Jul</a:t>
            </a:r>
            <a:endParaRPr lang="fr-FR" sz="1800" dirty="0"/>
          </a:p>
        </p:txBody>
      </p:sp>
      <p:sp>
        <p:nvSpPr>
          <p:cNvPr id="116" name="ZoneTexte 115"/>
          <p:cNvSpPr txBox="1"/>
          <p:nvPr/>
        </p:nvSpPr>
        <p:spPr>
          <a:xfrm>
            <a:off x="5724128" y="1198493"/>
            <a:ext cx="648072" cy="341632"/>
          </a:xfrm>
          <a:prstGeom prst="rect">
            <a:avLst/>
          </a:prstGeom>
          <a:noFill/>
        </p:spPr>
        <p:txBody>
          <a:bodyPr wrap="square" rtlCol="0">
            <a:spAutoFit/>
          </a:bodyPr>
          <a:lstStyle/>
          <a:p>
            <a:pPr>
              <a:buNone/>
            </a:pPr>
            <a:r>
              <a:rPr lang="fr-FR" sz="1800" dirty="0" err="1" smtClean="0"/>
              <a:t>Aug</a:t>
            </a:r>
            <a:endParaRPr lang="fr-FR" sz="1800" dirty="0"/>
          </a:p>
        </p:txBody>
      </p:sp>
      <p:sp>
        <p:nvSpPr>
          <p:cNvPr id="117" name="ZoneTexte 116"/>
          <p:cNvSpPr txBox="1"/>
          <p:nvPr/>
        </p:nvSpPr>
        <p:spPr>
          <a:xfrm>
            <a:off x="6516216" y="1198493"/>
            <a:ext cx="648072" cy="341632"/>
          </a:xfrm>
          <a:prstGeom prst="rect">
            <a:avLst/>
          </a:prstGeom>
          <a:noFill/>
        </p:spPr>
        <p:txBody>
          <a:bodyPr wrap="square" rtlCol="0">
            <a:spAutoFit/>
          </a:bodyPr>
          <a:lstStyle/>
          <a:p>
            <a:pPr>
              <a:buNone/>
            </a:pPr>
            <a:r>
              <a:rPr lang="fr-FR" sz="1800" dirty="0" smtClean="0"/>
              <a:t>Sep</a:t>
            </a:r>
            <a:endParaRPr lang="fr-FR" sz="1800" dirty="0"/>
          </a:p>
        </p:txBody>
      </p:sp>
      <p:sp>
        <p:nvSpPr>
          <p:cNvPr id="121" name="AutoShape 117"/>
          <p:cNvSpPr>
            <a:spLocks noChangeArrowheads="1"/>
          </p:cNvSpPr>
          <p:nvPr>
            <p:custDataLst>
              <p:tags r:id="rId1"/>
            </p:custDataLst>
          </p:nvPr>
        </p:nvSpPr>
        <p:spPr bwMode="auto">
          <a:xfrm>
            <a:off x="7113546" y="5374957"/>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122" name="Pentagone 121"/>
          <p:cNvSpPr/>
          <p:nvPr/>
        </p:nvSpPr>
        <p:spPr bwMode="auto">
          <a:xfrm>
            <a:off x="6372200" y="4366845"/>
            <a:ext cx="1656184" cy="504056"/>
          </a:xfrm>
          <a:prstGeom prst="homePlat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123" name="Pentagone 122"/>
          <p:cNvSpPr/>
          <p:nvPr/>
        </p:nvSpPr>
        <p:spPr bwMode="auto">
          <a:xfrm>
            <a:off x="6372200" y="4150821"/>
            <a:ext cx="864096" cy="792088"/>
          </a:xfrm>
          <a:prstGeom prst="homePlate">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124" name="Pentagone 123"/>
          <p:cNvSpPr/>
          <p:nvPr/>
        </p:nvSpPr>
        <p:spPr bwMode="auto">
          <a:xfrm>
            <a:off x="2339752" y="1558533"/>
            <a:ext cx="1656184" cy="792088"/>
          </a:xfrm>
          <a:prstGeom prst="homePlate">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125" name="Pentagone 124"/>
          <p:cNvSpPr/>
          <p:nvPr/>
        </p:nvSpPr>
        <p:spPr bwMode="auto">
          <a:xfrm>
            <a:off x="3995936" y="2854677"/>
            <a:ext cx="2376264" cy="792088"/>
          </a:xfrm>
          <a:prstGeom prst="homePlate">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12"/>
          <p:cNvSpPr>
            <a:spLocks noChangeArrowheads="1"/>
          </p:cNvSpPr>
          <p:nvPr/>
        </p:nvSpPr>
        <p:spPr bwMode="auto">
          <a:xfrm>
            <a:off x="2051720" y="2492896"/>
            <a:ext cx="3600400" cy="1231106"/>
          </a:xfrm>
          <a:prstGeom prst="rect">
            <a:avLst/>
          </a:prstGeom>
          <a:noFill/>
          <a:ln w="6350">
            <a:noFill/>
            <a:miter lim="800000"/>
            <a:headEnd/>
            <a:tailEnd/>
          </a:ln>
          <a:effectLst/>
        </p:spPr>
        <p:txBody>
          <a:bodyPr wrap="square" lIns="0" tIns="0" rIns="0" bIns="0">
            <a:spAutoFit/>
          </a:bodyPr>
          <a:lstStyle/>
          <a:p>
            <a:pPr defTabSz="330200">
              <a:lnSpc>
                <a:spcPct val="100000"/>
              </a:lnSpc>
              <a:buFont typeface="Wingdings 2" pitchFamily="18" charset="2"/>
              <a:buNone/>
            </a:pPr>
            <a:r>
              <a:rPr lang="en-GB" altLang="zh-HK" sz="4000" dirty="0" smtClean="0">
                <a:solidFill>
                  <a:srgbClr val="FF0000"/>
                </a:solidFill>
                <a:ea typeface="PMingLiU" pitchFamily="18" charset="-120"/>
              </a:rPr>
              <a:t>DTC Methodology</a:t>
            </a:r>
            <a:endParaRPr lang="en-GB" altLang="zh-HK" sz="4000" dirty="0">
              <a:solidFill>
                <a:srgbClr val="FF0000"/>
              </a:solidFill>
              <a:ea typeface="PMingLiU" pitchFamily="18" charset="-12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p:cNvSpPr>
            <a:spLocks noGrp="1"/>
          </p:cNvSpPr>
          <p:nvPr>
            <p:ph type="sldNum" sz="quarter" idx="10"/>
          </p:nvPr>
        </p:nvSpPr>
        <p:spPr/>
        <p:txBody>
          <a:bodyPr/>
          <a:lstStyle/>
          <a:p>
            <a:pPr defTabSz="457200"/>
            <a:fld id="{A62C348B-3D49-4768-BB9A-C3313660F0AB}" type="slidenum">
              <a:rPr lang="en-GB"/>
              <a:pPr defTabSz="457200"/>
              <a:t>48</a:t>
            </a:fld>
            <a:endParaRPr lang="en-GB"/>
          </a:p>
        </p:txBody>
      </p:sp>
      <p:sp>
        <p:nvSpPr>
          <p:cNvPr id="23556" name="Rectangle 2"/>
          <p:cNvSpPr>
            <a:spLocks noGrp="1"/>
          </p:cNvSpPr>
          <p:nvPr>
            <p:ph type="title"/>
          </p:nvPr>
        </p:nvSpPr>
        <p:spPr/>
        <p:txBody>
          <a:bodyPr/>
          <a:lstStyle/>
          <a:p>
            <a:pPr eaLnBrk="1" hangingPunct="1"/>
            <a:r>
              <a:rPr lang="fr-FR" smtClean="0"/>
              <a:t>Design To Cost at Air Liquide</a:t>
            </a:r>
          </a:p>
        </p:txBody>
      </p:sp>
      <p:sp>
        <p:nvSpPr>
          <p:cNvPr id="23557" name="Rectangle 3"/>
          <p:cNvSpPr>
            <a:spLocks noGrp="1"/>
          </p:cNvSpPr>
          <p:nvPr>
            <p:ph type="body" idx="1"/>
          </p:nvPr>
        </p:nvSpPr>
        <p:spPr>
          <a:xfrm>
            <a:off x="755650" y="1781175"/>
            <a:ext cx="7705725" cy="3960813"/>
          </a:xfrm>
        </p:spPr>
        <p:txBody>
          <a:bodyPr/>
          <a:lstStyle/>
          <a:p>
            <a:pPr eaLnBrk="1" hangingPunct="1">
              <a:lnSpc>
                <a:spcPct val="90000"/>
              </a:lnSpc>
            </a:pPr>
            <a:r>
              <a:rPr lang="en-US" dirty="0" smtClean="0">
                <a:solidFill>
                  <a:schemeClr val="bg1"/>
                </a:solidFill>
              </a:rPr>
              <a:t>DTC is a methodology to reconsider a product in order to </a:t>
            </a:r>
            <a:r>
              <a:rPr lang="en-US" sz="2400" dirty="0" smtClean="0">
                <a:solidFill>
                  <a:schemeClr val="bg1"/>
                </a:solidFill>
              </a:rPr>
              <a:t>adapt it to the client needs</a:t>
            </a:r>
            <a:r>
              <a:rPr lang="en-US" dirty="0" smtClean="0">
                <a:solidFill>
                  <a:schemeClr val="bg1"/>
                </a:solidFill>
              </a:rPr>
              <a:t>, all by </a:t>
            </a:r>
            <a:r>
              <a:rPr lang="en-US" sz="2400" dirty="0" smtClean="0">
                <a:solidFill>
                  <a:schemeClr val="bg1"/>
                </a:solidFill>
              </a:rPr>
              <a:t>reducing its production and operation costs</a:t>
            </a:r>
          </a:p>
          <a:p>
            <a:pPr eaLnBrk="1" hangingPunct="1">
              <a:lnSpc>
                <a:spcPct val="90000"/>
              </a:lnSpc>
            </a:pPr>
            <a:endParaRPr lang="en-US" dirty="0" smtClean="0">
              <a:solidFill>
                <a:schemeClr val="bg1"/>
              </a:solidFill>
            </a:endParaRPr>
          </a:p>
          <a:p>
            <a:pPr eaLnBrk="1" hangingPunct="1">
              <a:lnSpc>
                <a:spcPct val="90000"/>
              </a:lnSpc>
            </a:pPr>
            <a:r>
              <a:rPr lang="en-US" dirty="0" smtClean="0">
                <a:solidFill>
                  <a:schemeClr val="bg1"/>
                </a:solidFill>
              </a:rPr>
              <a:t>The methodology is based on tools such as </a:t>
            </a:r>
            <a:r>
              <a:rPr lang="en-US" sz="2400" dirty="0" smtClean="0">
                <a:solidFill>
                  <a:schemeClr val="bg1"/>
                </a:solidFill>
              </a:rPr>
              <a:t>value analysis</a:t>
            </a:r>
            <a:r>
              <a:rPr lang="en-US" dirty="0" smtClean="0">
                <a:solidFill>
                  <a:schemeClr val="bg1"/>
                </a:solidFill>
              </a:rPr>
              <a:t> and creative </a:t>
            </a:r>
            <a:r>
              <a:rPr lang="en-US" sz="2400" dirty="0" smtClean="0">
                <a:solidFill>
                  <a:schemeClr val="bg1"/>
                </a:solidFill>
              </a:rPr>
              <a:t>brainstorming</a:t>
            </a:r>
          </a:p>
          <a:p>
            <a:pPr eaLnBrk="1" hangingPunct="1">
              <a:lnSpc>
                <a:spcPct val="90000"/>
              </a:lnSpc>
            </a:pPr>
            <a:endParaRPr lang="en-US" dirty="0" smtClean="0">
              <a:solidFill>
                <a:schemeClr val="bg1"/>
              </a:solidFill>
            </a:endParaRPr>
          </a:p>
          <a:p>
            <a:pPr eaLnBrk="1" hangingPunct="1">
              <a:lnSpc>
                <a:spcPct val="90000"/>
              </a:lnSpc>
            </a:pPr>
            <a:r>
              <a:rPr lang="en-US" dirty="0" smtClean="0">
                <a:solidFill>
                  <a:schemeClr val="bg1"/>
                </a:solidFill>
              </a:rPr>
              <a:t>It relies on a </a:t>
            </a:r>
            <a:r>
              <a:rPr lang="en-US" sz="2400" dirty="0" smtClean="0">
                <a:solidFill>
                  <a:schemeClr val="bg1"/>
                </a:solidFill>
              </a:rPr>
              <a:t>multifunctional </a:t>
            </a:r>
            <a:r>
              <a:rPr lang="en-US" dirty="0" smtClean="0">
                <a:solidFill>
                  <a:schemeClr val="bg1"/>
                </a:solidFill>
              </a:rPr>
              <a:t>team work and participants’ </a:t>
            </a:r>
            <a:r>
              <a:rPr lang="en-US" sz="2400" dirty="0" smtClean="0">
                <a:solidFill>
                  <a:schemeClr val="bg1"/>
                </a:solidFill>
              </a:rPr>
              <a:t>experience</a:t>
            </a:r>
          </a:p>
          <a:p>
            <a:pPr eaLnBrk="1" hangingPunct="1">
              <a:lnSpc>
                <a:spcPct val="90000"/>
              </a:lnSpc>
            </a:pPr>
            <a:endParaRPr lang="en-US" dirty="0" smtClean="0">
              <a:solidFill>
                <a:schemeClr val="bg1"/>
              </a:solidFill>
            </a:endParaRPr>
          </a:p>
          <a:p>
            <a:pPr eaLnBrk="1" hangingPunct="1">
              <a:lnSpc>
                <a:spcPct val="90000"/>
              </a:lnSpc>
            </a:pPr>
            <a:r>
              <a:rPr lang="en-US" dirty="0" smtClean="0">
                <a:solidFill>
                  <a:schemeClr val="bg1"/>
                </a:solidFill>
              </a:rPr>
              <a:t>The objective is to deliver a </a:t>
            </a:r>
            <a:r>
              <a:rPr lang="en-US" sz="2400" dirty="0" smtClean="0">
                <a:solidFill>
                  <a:schemeClr val="bg1"/>
                </a:solidFill>
              </a:rPr>
              <a:t>new product, </a:t>
            </a:r>
            <a:r>
              <a:rPr lang="en-US" dirty="0" smtClean="0">
                <a:solidFill>
                  <a:schemeClr val="bg1"/>
                </a:solidFill>
              </a:rPr>
              <a:t>with certain portion of </a:t>
            </a:r>
            <a:r>
              <a:rPr lang="en-US" sz="2400" dirty="0" smtClean="0">
                <a:solidFill>
                  <a:schemeClr val="bg1"/>
                </a:solidFill>
              </a:rPr>
              <a:t>innovation, to</a:t>
            </a:r>
            <a:r>
              <a:rPr lang="en-US" dirty="0" smtClean="0">
                <a:solidFill>
                  <a:schemeClr val="bg1"/>
                </a:solidFill>
              </a:rPr>
              <a:t> better match the client needs.</a:t>
            </a:r>
            <a:endParaRPr lang="en-US" sz="2400" dirty="0" smtClean="0">
              <a:solidFill>
                <a:schemeClr val="bg1"/>
              </a:solidFill>
            </a:endParaRPr>
          </a:p>
        </p:txBody>
      </p:sp>
      <p:pic>
        <p:nvPicPr>
          <p:cNvPr id="23558" name="Picture 10"/>
          <p:cNvPicPr>
            <a:picLocks noChangeAspect="1" noChangeArrowheads="1"/>
          </p:cNvPicPr>
          <p:nvPr/>
        </p:nvPicPr>
        <p:blipFill>
          <a:blip r:embed="rId3" cstate="print"/>
          <a:srcRect/>
          <a:stretch>
            <a:fillRect/>
          </a:stretch>
        </p:blipFill>
        <p:spPr bwMode="auto">
          <a:xfrm>
            <a:off x="1042988" y="1052513"/>
            <a:ext cx="7129462" cy="5508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p:cNvSpPr>
          <p:nvPr>
            <p:ph type="title"/>
          </p:nvPr>
        </p:nvSpPr>
        <p:spPr/>
        <p:txBody>
          <a:bodyPr/>
          <a:lstStyle/>
          <a:p>
            <a:pPr eaLnBrk="1" hangingPunct="1"/>
            <a:r>
              <a:rPr lang="fr-FR" dirty="0" smtClean="0"/>
              <a:t>DTC Initiation: 3 </a:t>
            </a:r>
            <a:r>
              <a:rPr lang="fr-FR" dirty="0" err="1" smtClean="0"/>
              <a:t>critical</a:t>
            </a:r>
            <a:r>
              <a:rPr lang="fr-FR" dirty="0" smtClean="0"/>
              <a:t> </a:t>
            </a:r>
            <a:r>
              <a:rPr lang="fr-FR" dirty="0" err="1" smtClean="0"/>
              <a:t>elements</a:t>
            </a:r>
            <a:endParaRPr lang="fr-FR" dirty="0" smtClean="0"/>
          </a:p>
        </p:txBody>
      </p:sp>
      <p:sp>
        <p:nvSpPr>
          <p:cNvPr id="24" name="ZoneTexte 23"/>
          <p:cNvSpPr txBox="1"/>
          <p:nvPr/>
        </p:nvSpPr>
        <p:spPr>
          <a:xfrm>
            <a:off x="5400675" y="1051915"/>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Justified market needs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Market size and evolution trend</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Customer requirements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Price/Cost objectives</a:t>
            </a:r>
          </a:p>
        </p:txBody>
      </p:sp>
      <p:sp>
        <p:nvSpPr>
          <p:cNvPr id="25" name="ZoneTexte 24"/>
          <p:cNvSpPr txBox="1"/>
          <p:nvPr/>
        </p:nvSpPr>
        <p:spPr>
          <a:xfrm>
            <a:off x="251520" y="2348880"/>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Define the referential:</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Product type</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Main features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Cost breakdown</a:t>
            </a:r>
          </a:p>
        </p:txBody>
      </p:sp>
      <p:sp>
        <p:nvSpPr>
          <p:cNvPr id="26" name="ZoneTexte 25"/>
          <p:cNvSpPr txBox="1"/>
          <p:nvPr/>
        </p:nvSpPr>
        <p:spPr>
          <a:xfrm>
            <a:off x="2484438" y="5228628"/>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Setup the project organization:</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Steering Committee</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Project Manager</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Strict project management</a:t>
            </a:r>
          </a:p>
        </p:txBody>
      </p:sp>
      <p:sp>
        <p:nvSpPr>
          <p:cNvPr id="14" name=" 3"/>
          <p:cNvSpPr/>
          <p:nvPr/>
        </p:nvSpPr>
        <p:spPr>
          <a:xfrm rot="20700000">
            <a:off x="3224213" y="1136053"/>
            <a:ext cx="2663825"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 3"/>
          <p:cNvSpPr/>
          <p:nvPr/>
        </p:nvSpPr>
        <p:spPr>
          <a:xfrm>
            <a:off x="2051050" y="2275878"/>
            <a:ext cx="2665413"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 3"/>
          <p:cNvSpPr/>
          <p:nvPr/>
        </p:nvSpPr>
        <p:spPr>
          <a:xfrm>
            <a:off x="4140200" y="2996603"/>
            <a:ext cx="2663825"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lèche en arc 21"/>
          <p:cNvSpPr/>
          <p:nvPr/>
        </p:nvSpPr>
        <p:spPr>
          <a:xfrm>
            <a:off x="2843213" y="1196378"/>
            <a:ext cx="2241550" cy="2239962"/>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 3"/>
          <p:cNvSpPr/>
          <p:nvPr/>
        </p:nvSpPr>
        <p:spPr>
          <a:xfrm rot="19148885">
            <a:off x="1830388" y="3063278"/>
            <a:ext cx="2078037" cy="2078037"/>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lèche en arc 27"/>
          <p:cNvSpPr/>
          <p:nvPr/>
        </p:nvSpPr>
        <p:spPr>
          <a:xfrm rot="967765">
            <a:off x="4500563" y="2923578"/>
            <a:ext cx="2860675" cy="2860675"/>
          </a:xfrm>
          <a:prstGeom prst="circularArrow">
            <a:avLst>
              <a:gd name="adj1" fmla="val 4687"/>
              <a:gd name="adj2" fmla="val 299029"/>
              <a:gd name="adj3" fmla="val 2513083"/>
              <a:gd name="adj4" fmla="val 15867933"/>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 4"/>
          <p:cNvSpPr/>
          <p:nvPr/>
        </p:nvSpPr>
        <p:spPr>
          <a:xfrm>
            <a:off x="3708400" y="1601190"/>
            <a:ext cx="1657350" cy="1538288"/>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err="1">
                <a:solidFill>
                  <a:srgbClr val="FFFFFF"/>
                </a:solidFill>
              </a:rPr>
              <a:t>Market</a:t>
            </a:r>
            <a:r>
              <a:rPr lang="fr-FR" sz="1800" b="1" dirty="0">
                <a:solidFill>
                  <a:srgbClr val="FFFFFF"/>
                </a:solidFill>
              </a:rPr>
              <a:t> </a:t>
            </a:r>
            <a:r>
              <a:rPr lang="fr-FR" sz="1800" b="1" dirty="0" err="1">
                <a:solidFill>
                  <a:srgbClr val="FFFFFF"/>
                </a:solidFill>
              </a:rPr>
              <a:t>Study</a:t>
            </a:r>
            <a:endParaRPr lang="fr-FR" sz="1800" b="1" dirty="0">
              <a:solidFill>
                <a:srgbClr val="FFFFFF"/>
              </a:solidFill>
            </a:endParaRPr>
          </a:p>
        </p:txBody>
      </p:sp>
      <p:sp>
        <p:nvSpPr>
          <p:cNvPr id="30" name=" 4"/>
          <p:cNvSpPr/>
          <p:nvPr/>
        </p:nvSpPr>
        <p:spPr>
          <a:xfrm>
            <a:off x="4716463" y="3571278"/>
            <a:ext cx="1489075" cy="1316037"/>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a:solidFill>
                  <a:srgbClr val="FFFFFF"/>
                </a:solidFill>
              </a:rPr>
              <a:t>Project</a:t>
            </a:r>
          </a:p>
          <a:p>
            <a:pPr algn="ctr" defTabSz="800100">
              <a:lnSpc>
                <a:spcPct val="90000"/>
              </a:lnSpc>
              <a:spcAft>
                <a:spcPct val="35000"/>
              </a:spcAft>
              <a:buNone/>
              <a:defRPr/>
            </a:pPr>
            <a:r>
              <a:rPr lang="fr-FR" sz="1800" b="1" dirty="0" err="1">
                <a:solidFill>
                  <a:srgbClr val="FFFFFF"/>
                </a:solidFill>
              </a:rPr>
              <a:t>Governance</a:t>
            </a:r>
            <a:endParaRPr lang="fr-FR" sz="1800" b="1" dirty="0">
              <a:solidFill>
                <a:srgbClr val="FFFFFF"/>
              </a:solidFill>
            </a:endParaRPr>
          </a:p>
        </p:txBody>
      </p:sp>
      <p:sp>
        <p:nvSpPr>
          <p:cNvPr id="31" name=" 4"/>
          <p:cNvSpPr/>
          <p:nvPr/>
        </p:nvSpPr>
        <p:spPr>
          <a:xfrm>
            <a:off x="2722563" y="2950565"/>
            <a:ext cx="1322387" cy="1314450"/>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a:solidFill>
                  <a:srgbClr val="FFFFFF"/>
                </a:solidFill>
              </a:rPr>
              <a:t>Baseline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0800000">
                                      <p:cBhvr>
                                        <p:cTn id="14" dur="2000" fill="hold"/>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4"/>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7"/>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71463" lvl="1" indent="-271463"/>
            <a:r>
              <a:rPr lang="en-US" dirty="0" smtClean="0">
                <a:ea typeface="ＭＳ Ｐゴシック"/>
              </a:rPr>
              <a:t>Main issues to be </a:t>
            </a:r>
            <a:r>
              <a:rPr lang="en-US" dirty="0" err="1" smtClean="0">
                <a:ea typeface="ＭＳ Ｐゴシック"/>
              </a:rPr>
              <a:t>adressed</a:t>
            </a:r>
            <a:endParaRPr lang="en-US" dirty="0" smtClean="0">
              <a:ea typeface="ＭＳ Ｐゴシック"/>
            </a:endParaRPr>
          </a:p>
        </p:txBody>
      </p:sp>
      <p:sp>
        <p:nvSpPr>
          <p:cNvPr id="3" name="Espace réservé du contenu 2"/>
          <p:cNvSpPr>
            <a:spLocks noGrp="1"/>
          </p:cNvSpPr>
          <p:nvPr>
            <p:ph idx="1"/>
          </p:nvPr>
        </p:nvSpPr>
        <p:spPr>
          <a:xfrm>
            <a:off x="827584" y="908720"/>
            <a:ext cx="7992888" cy="5544616"/>
          </a:xfrm>
        </p:spPr>
        <p:txBody>
          <a:bodyPr/>
          <a:lstStyle/>
          <a:p>
            <a:pPr marL="271463" lvl="1" indent="-271463">
              <a:lnSpc>
                <a:spcPct val="90000"/>
              </a:lnSpc>
              <a:buFont typeface="Arial" charset="0"/>
              <a:buChar char="■"/>
            </a:pPr>
            <a:endParaRPr lang="en-US" sz="2800" dirty="0" smtClean="0"/>
          </a:p>
          <a:p>
            <a:pPr marL="271463" lvl="1" indent="-271463">
              <a:lnSpc>
                <a:spcPct val="90000"/>
              </a:lnSpc>
              <a:buFont typeface="Arial" charset="0"/>
              <a:buChar char="■"/>
            </a:pPr>
            <a:r>
              <a:rPr lang="en-US" sz="2800" dirty="0" smtClean="0"/>
              <a:t>What can be improved to increase the  competitiveness of our offer ?</a:t>
            </a:r>
          </a:p>
          <a:p>
            <a:pPr marL="747713" lvl="2" indent="-271463">
              <a:lnSpc>
                <a:spcPct val="90000"/>
              </a:lnSpc>
              <a:buFont typeface="Wingdings"/>
              <a:buChar char="à"/>
            </a:pPr>
            <a:r>
              <a:rPr lang="en-US" sz="2400" dirty="0" smtClean="0">
                <a:sym typeface="Wingdings" pitchFamily="2" charset="2"/>
              </a:rPr>
              <a:t> DTC</a:t>
            </a:r>
          </a:p>
          <a:p>
            <a:pPr marL="271463" lvl="1" indent="-271463">
              <a:lnSpc>
                <a:spcPct val="90000"/>
              </a:lnSpc>
              <a:buFont typeface="Arial" charset="0"/>
              <a:buChar char="■"/>
            </a:pPr>
            <a:endParaRPr lang="en-US" sz="2800" dirty="0" smtClean="0"/>
          </a:p>
          <a:p>
            <a:pPr marL="271463" lvl="1" indent="-271463">
              <a:lnSpc>
                <a:spcPct val="90000"/>
              </a:lnSpc>
              <a:buFont typeface="Arial" charset="0"/>
              <a:buChar char="■"/>
            </a:pPr>
            <a:r>
              <a:rPr lang="en-US" sz="2800" dirty="0" smtClean="0"/>
              <a:t>What breakthrough technologies can be explored ?</a:t>
            </a:r>
          </a:p>
          <a:p>
            <a:pPr marL="747713" lvl="2" indent="-271463">
              <a:lnSpc>
                <a:spcPct val="90000"/>
              </a:lnSpc>
              <a:buFont typeface="Wingdings"/>
              <a:buChar char="à"/>
            </a:pPr>
            <a:r>
              <a:rPr lang="en-US" sz="2400" dirty="0" smtClean="0">
                <a:sym typeface="Wingdings" pitchFamily="2" charset="2"/>
              </a:rPr>
              <a:t>T</a:t>
            </a:r>
            <a:r>
              <a:rPr lang="en-US" sz="2400" dirty="0" smtClean="0"/>
              <a:t>echnology road map</a:t>
            </a:r>
          </a:p>
          <a:p>
            <a:pPr marL="747713" lvl="2" indent="-271463">
              <a:lnSpc>
                <a:spcPct val="90000"/>
              </a:lnSpc>
              <a:buFont typeface="Wingdings"/>
              <a:buChar char="à"/>
            </a:pPr>
            <a:endParaRPr lang="en-US" sz="2400" dirty="0" smtClean="0"/>
          </a:p>
          <a:p>
            <a:pPr marL="271463" lvl="1" indent="-271463">
              <a:lnSpc>
                <a:spcPct val="90000"/>
              </a:lnSpc>
              <a:buFont typeface="Arial" charset="0"/>
              <a:buChar char="■"/>
            </a:pPr>
            <a:r>
              <a:rPr lang="en-US" sz="2800" dirty="0" smtClean="0"/>
              <a:t>Competition survey, Commercial approach &amp; networking</a:t>
            </a:r>
          </a:p>
          <a:p>
            <a:pPr marL="271463" lvl="1" indent="-271463">
              <a:buFont typeface="Arial" charset="0"/>
              <a:buChar char="■"/>
            </a:pPr>
            <a:endParaRPr lang="fr-FR" sz="1400" dirty="0" smtClean="0"/>
          </a:p>
          <a:p>
            <a:pPr lvl="1"/>
            <a:endParaRPr lang="fr-FR" sz="1400" dirty="0" smtClean="0"/>
          </a:p>
          <a:p>
            <a:endParaRPr lang="fr-FR" sz="1400" dirty="0" smtClean="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99"/>
          <p:cNvSpPr>
            <a:spLocks noChangeArrowheads="1"/>
          </p:cNvSpPr>
          <p:nvPr>
            <p:custDataLst>
              <p:tags r:id="rId1"/>
            </p:custDataLst>
          </p:nvPr>
        </p:nvSpPr>
        <p:spPr bwMode="auto">
          <a:xfrm>
            <a:off x="3976058" y="3933056"/>
            <a:ext cx="432048" cy="225963"/>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376835" name="Rectangle 3"/>
          <p:cNvSpPr>
            <a:spLocks noGrp="1" noChangeArrowheads="1"/>
          </p:cNvSpPr>
          <p:nvPr>
            <p:ph type="title"/>
          </p:nvPr>
        </p:nvSpPr>
        <p:spPr/>
        <p:txBody>
          <a:bodyPr/>
          <a:lstStyle/>
          <a:p>
            <a:r>
              <a:rPr lang="en-US" dirty="0" smtClean="0"/>
              <a:t>DTC Planning </a:t>
            </a:r>
            <a:r>
              <a:rPr lang="en-US" dirty="0"/>
              <a:t>Summary</a:t>
            </a:r>
          </a:p>
        </p:txBody>
      </p:sp>
      <p:sp>
        <p:nvSpPr>
          <p:cNvPr id="376837" name="Text Box 11"/>
          <p:cNvSpPr txBox="1">
            <a:spLocks noChangeArrowheads="1"/>
          </p:cNvSpPr>
          <p:nvPr>
            <p:custDataLst>
              <p:tags r:id="rId2"/>
            </p:custDataLst>
          </p:nvPr>
        </p:nvSpPr>
        <p:spPr bwMode="auto">
          <a:xfrm>
            <a:off x="795674" y="5949096"/>
            <a:ext cx="4281487" cy="152400"/>
          </a:xfrm>
          <a:prstGeom prst="rect">
            <a:avLst/>
          </a:prstGeom>
          <a:noFill/>
          <a:ln w="9525">
            <a:noFill/>
            <a:miter lim="800000"/>
            <a:headEnd/>
            <a:tailEnd/>
          </a:ln>
        </p:spPr>
        <p:txBody>
          <a:bodyPr lIns="0" tIns="0" rIns="0" bIns="0" anchor="b">
            <a:spAutoFit/>
          </a:bodyPr>
          <a:lstStyle/>
          <a:p>
            <a:pPr marL="228600" indent="-228600" eaLnBrk="1" hangingPunct="1">
              <a:lnSpc>
                <a:spcPct val="100000"/>
              </a:lnSpc>
              <a:spcBef>
                <a:spcPct val="0"/>
              </a:spcBef>
              <a:buClrTx/>
              <a:buSzTx/>
              <a:buFontTx/>
              <a:buNone/>
            </a:pPr>
            <a:r>
              <a:rPr kumimoji="1" lang="en-US" sz="1000" dirty="0"/>
              <a:t>Workshops (at least 5 workshops for each of the 6 working groups)</a:t>
            </a:r>
          </a:p>
        </p:txBody>
      </p:sp>
      <p:sp>
        <p:nvSpPr>
          <p:cNvPr id="8" name="Losange 116"/>
          <p:cNvSpPr>
            <a:spLocks noChangeArrowheads="1"/>
          </p:cNvSpPr>
          <p:nvPr>
            <p:custDataLst>
              <p:tags r:id="rId3"/>
            </p:custDataLst>
          </p:nvPr>
        </p:nvSpPr>
        <p:spPr bwMode="auto">
          <a:xfrm>
            <a:off x="580796" y="5961128"/>
            <a:ext cx="119063" cy="119062"/>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376909" name="Text Box 11"/>
          <p:cNvSpPr txBox="1">
            <a:spLocks noChangeArrowheads="1"/>
          </p:cNvSpPr>
          <p:nvPr>
            <p:custDataLst>
              <p:tags r:id="rId4"/>
            </p:custDataLst>
          </p:nvPr>
        </p:nvSpPr>
        <p:spPr bwMode="auto">
          <a:xfrm>
            <a:off x="807706" y="6227388"/>
            <a:ext cx="1919287" cy="152400"/>
          </a:xfrm>
          <a:prstGeom prst="rect">
            <a:avLst/>
          </a:prstGeom>
          <a:noFill/>
          <a:ln w="9525">
            <a:noFill/>
            <a:miter lim="800000"/>
            <a:headEnd/>
            <a:tailEnd/>
          </a:ln>
        </p:spPr>
        <p:txBody>
          <a:bodyPr lIns="0" tIns="0" rIns="0" bIns="0" anchor="b">
            <a:spAutoFit/>
          </a:bodyPr>
          <a:lstStyle/>
          <a:p>
            <a:pPr marL="228600" indent="-228600" eaLnBrk="1" hangingPunct="1">
              <a:lnSpc>
                <a:spcPct val="100000"/>
              </a:lnSpc>
              <a:spcBef>
                <a:spcPct val="0"/>
              </a:spcBef>
              <a:buClrTx/>
              <a:buSzTx/>
              <a:buFontTx/>
              <a:buNone/>
            </a:pPr>
            <a:r>
              <a:rPr kumimoji="1" lang="en-US" sz="1000" dirty="0"/>
              <a:t>DTC Kick-off meeting</a:t>
            </a:r>
          </a:p>
        </p:txBody>
      </p:sp>
      <p:sp>
        <p:nvSpPr>
          <p:cNvPr id="376910" name="AutoShape 117"/>
          <p:cNvSpPr>
            <a:spLocks noChangeArrowheads="1"/>
          </p:cNvSpPr>
          <p:nvPr>
            <p:custDataLst>
              <p:tags r:id="rId5"/>
            </p:custDataLst>
          </p:nvPr>
        </p:nvSpPr>
        <p:spPr bwMode="auto">
          <a:xfrm>
            <a:off x="519674" y="6155380"/>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376911" name="Line 151"/>
          <p:cNvSpPr>
            <a:spLocks noChangeShapeType="1"/>
          </p:cNvSpPr>
          <p:nvPr>
            <p:custDataLst>
              <p:tags r:id="rId6"/>
            </p:custDataLst>
          </p:nvPr>
        </p:nvSpPr>
        <p:spPr bwMode="gray">
          <a:xfrm>
            <a:off x="452429" y="5528023"/>
            <a:ext cx="8315325" cy="15875"/>
          </a:xfrm>
          <a:prstGeom prst="line">
            <a:avLst/>
          </a:prstGeom>
          <a:noFill/>
          <a:ln w="22225">
            <a:solidFill>
              <a:srgbClr val="256885"/>
            </a:solidFill>
            <a:round/>
            <a:headEnd/>
            <a:tailEnd/>
          </a:ln>
        </p:spPr>
        <p:txBody>
          <a:bodyPr wrap="none" anchor="ctr"/>
          <a:lstStyle/>
          <a:p>
            <a:endParaRPr lang="en-US"/>
          </a:p>
        </p:txBody>
      </p:sp>
      <p:sp>
        <p:nvSpPr>
          <p:cNvPr id="376912" name="Line 149"/>
          <p:cNvSpPr>
            <a:spLocks noChangeShapeType="1"/>
          </p:cNvSpPr>
          <p:nvPr>
            <p:custDataLst>
              <p:tags r:id="rId7"/>
            </p:custDataLst>
          </p:nvPr>
        </p:nvSpPr>
        <p:spPr bwMode="gray">
          <a:xfrm>
            <a:off x="447666" y="1483965"/>
            <a:ext cx="8313738" cy="0"/>
          </a:xfrm>
          <a:prstGeom prst="line">
            <a:avLst/>
          </a:prstGeom>
          <a:noFill/>
          <a:ln w="22225">
            <a:solidFill>
              <a:srgbClr val="256885"/>
            </a:solidFill>
            <a:round/>
            <a:headEnd/>
            <a:tailEnd/>
          </a:ln>
          <a:effectLst/>
        </p:spPr>
        <p:txBody>
          <a:bodyPr wrap="none" anchor="ctr"/>
          <a:lstStyle/>
          <a:p>
            <a:endParaRPr lang="en-US"/>
          </a:p>
        </p:txBody>
      </p:sp>
      <p:sp>
        <p:nvSpPr>
          <p:cNvPr id="65" name="Rectangle 64"/>
          <p:cNvSpPr>
            <a:spLocks noChangeArrowheads="1"/>
          </p:cNvSpPr>
          <p:nvPr>
            <p:custDataLst>
              <p:tags r:id="rId8"/>
            </p:custDataLst>
          </p:nvPr>
        </p:nvSpPr>
        <p:spPr bwMode="auto">
          <a:xfrm>
            <a:off x="575154" y="1688776"/>
            <a:ext cx="2104760" cy="216024"/>
          </a:xfrm>
          <a:prstGeom prst="rect">
            <a:avLst/>
          </a:prstGeom>
          <a:noFill/>
          <a:ln w="9525" algn="ctr">
            <a:noFill/>
            <a:miter lim="800000"/>
            <a:headEnd/>
            <a:tailEnd/>
          </a:ln>
        </p:spPr>
        <p:txBody>
          <a:bodyPr wrap="none" lIns="0" tIns="0" rIns="0" bIns="0" anchor="ctr" anchorCtr="0"/>
          <a:lstStyle/>
          <a:p>
            <a:pPr eaLnBrk="1" hangingPunct="1">
              <a:lnSpc>
                <a:spcPct val="93000"/>
              </a:lnSpc>
              <a:spcBef>
                <a:spcPct val="0"/>
              </a:spcBef>
              <a:buClrTx/>
              <a:buSzTx/>
              <a:buFontTx/>
              <a:buNone/>
            </a:pPr>
            <a:endParaRPr lang="en-US" sz="1200" b="1" dirty="0" smtClean="0"/>
          </a:p>
          <a:p>
            <a:pPr eaLnBrk="1" hangingPunct="1">
              <a:lnSpc>
                <a:spcPct val="93000"/>
              </a:lnSpc>
              <a:spcBef>
                <a:spcPct val="0"/>
              </a:spcBef>
              <a:buClrTx/>
              <a:buSzTx/>
              <a:buFontTx/>
              <a:buNone/>
            </a:pPr>
            <a:r>
              <a:rPr lang="en-US" sz="1200" b="1" dirty="0" smtClean="0"/>
              <a:t>Phase </a:t>
            </a:r>
            <a:r>
              <a:rPr lang="en-US" sz="1200" b="1" dirty="0"/>
              <a:t>I – Initiation/planning</a:t>
            </a:r>
          </a:p>
        </p:txBody>
      </p:sp>
      <p:sp>
        <p:nvSpPr>
          <p:cNvPr id="376918" name="Line 140"/>
          <p:cNvSpPr>
            <a:spLocks noChangeShapeType="1"/>
          </p:cNvSpPr>
          <p:nvPr>
            <p:custDataLst>
              <p:tags r:id="rId9"/>
            </p:custDataLst>
          </p:nvPr>
        </p:nvSpPr>
        <p:spPr bwMode="gray">
          <a:xfrm>
            <a:off x="3960233" y="1344265"/>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19" name="Line 138"/>
          <p:cNvSpPr>
            <a:spLocks noChangeShapeType="1"/>
          </p:cNvSpPr>
          <p:nvPr>
            <p:custDataLst>
              <p:tags r:id="rId10"/>
            </p:custDataLst>
          </p:nvPr>
        </p:nvSpPr>
        <p:spPr bwMode="gray">
          <a:xfrm>
            <a:off x="3557281" y="1344265"/>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20" name="Line 142"/>
          <p:cNvSpPr>
            <a:spLocks noChangeShapeType="1"/>
          </p:cNvSpPr>
          <p:nvPr>
            <p:custDataLst>
              <p:tags r:id="rId11"/>
            </p:custDataLst>
          </p:nvPr>
        </p:nvSpPr>
        <p:spPr bwMode="gray">
          <a:xfrm>
            <a:off x="4378316" y="1344265"/>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21" name="Line 144"/>
          <p:cNvSpPr>
            <a:spLocks noChangeShapeType="1"/>
          </p:cNvSpPr>
          <p:nvPr>
            <p:custDataLst>
              <p:tags r:id="rId12"/>
            </p:custDataLst>
          </p:nvPr>
        </p:nvSpPr>
        <p:spPr bwMode="gray">
          <a:xfrm>
            <a:off x="4796399" y="1344265"/>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22" name="Line 146"/>
          <p:cNvSpPr>
            <a:spLocks noChangeShapeType="1"/>
          </p:cNvSpPr>
          <p:nvPr>
            <p:custDataLst>
              <p:tags r:id="rId13"/>
            </p:custDataLst>
          </p:nvPr>
        </p:nvSpPr>
        <p:spPr bwMode="gray">
          <a:xfrm>
            <a:off x="5214482" y="1344265"/>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23" name="Line 147"/>
          <p:cNvSpPr>
            <a:spLocks noChangeShapeType="1"/>
          </p:cNvSpPr>
          <p:nvPr>
            <p:custDataLst>
              <p:tags r:id="rId14"/>
            </p:custDataLst>
          </p:nvPr>
        </p:nvSpPr>
        <p:spPr bwMode="gray">
          <a:xfrm>
            <a:off x="5632242" y="1412776"/>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24" name="Line 252"/>
          <p:cNvSpPr>
            <a:spLocks noChangeShapeType="1"/>
          </p:cNvSpPr>
          <p:nvPr>
            <p:custDataLst>
              <p:tags r:id="rId15"/>
            </p:custDataLst>
          </p:nvPr>
        </p:nvSpPr>
        <p:spPr bwMode="gray">
          <a:xfrm>
            <a:off x="6026835" y="1344265"/>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25" name="Line 260"/>
          <p:cNvSpPr>
            <a:spLocks noChangeShapeType="1"/>
          </p:cNvSpPr>
          <p:nvPr>
            <p:custDataLst>
              <p:tags r:id="rId16"/>
            </p:custDataLst>
          </p:nvPr>
        </p:nvSpPr>
        <p:spPr bwMode="gray">
          <a:xfrm>
            <a:off x="6459206" y="1344265"/>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26" name="Line 148"/>
          <p:cNvSpPr>
            <a:spLocks noChangeShapeType="1"/>
          </p:cNvSpPr>
          <p:nvPr>
            <p:custDataLst>
              <p:tags r:id="rId17"/>
            </p:custDataLst>
          </p:nvPr>
        </p:nvSpPr>
        <p:spPr bwMode="gray">
          <a:xfrm>
            <a:off x="2717816" y="1369119"/>
            <a:ext cx="0" cy="4005262"/>
          </a:xfrm>
          <a:prstGeom prst="line">
            <a:avLst/>
          </a:prstGeom>
          <a:noFill/>
          <a:ln w="22225">
            <a:solidFill>
              <a:srgbClr val="256885"/>
            </a:solidFill>
            <a:round/>
            <a:headEnd/>
            <a:tailEnd/>
          </a:ln>
          <a:effectLst/>
        </p:spPr>
        <p:txBody>
          <a:bodyPr wrap="none" anchor="ctr"/>
          <a:lstStyle/>
          <a:p>
            <a:endParaRPr lang="en-US"/>
          </a:p>
        </p:txBody>
      </p:sp>
      <p:cxnSp>
        <p:nvCxnSpPr>
          <p:cNvPr id="376927" name="Connecteur droit 61"/>
          <p:cNvCxnSpPr>
            <a:cxnSpLocks noChangeShapeType="1"/>
          </p:cNvCxnSpPr>
          <p:nvPr>
            <p:custDataLst>
              <p:tags r:id="rId18"/>
            </p:custDataLst>
          </p:nvPr>
        </p:nvCxnSpPr>
        <p:spPr bwMode="gray">
          <a:xfrm>
            <a:off x="6878876" y="1344265"/>
            <a:ext cx="0" cy="4005262"/>
          </a:xfrm>
          <a:prstGeom prst="line">
            <a:avLst/>
          </a:prstGeom>
          <a:noFill/>
          <a:ln w="9525" algn="ctr">
            <a:solidFill>
              <a:srgbClr val="256885"/>
            </a:solidFill>
            <a:prstDash val="dash"/>
            <a:round/>
            <a:headEnd/>
            <a:tailEnd/>
          </a:ln>
          <a:effectLst/>
        </p:spPr>
      </p:cxnSp>
      <p:sp>
        <p:nvSpPr>
          <p:cNvPr id="376928" name="Line 137"/>
          <p:cNvSpPr>
            <a:spLocks noChangeShapeType="1"/>
          </p:cNvSpPr>
          <p:nvPr>
            <p:custDataLst>
              <p:tags r:id="rId19"/>
            </p:custDataLst>
          </p:nvPr>
        </p:nvSpPr>
        <p:spPr bwMode="gray">
          <a:xfrm>
            <a:off x="3143117" y="1347893"/>
            <a:ext cx="0" cy="4005262"/>
          </a:xfrm>
          <a:prstGeom prst="line">
            <a:avLst/>
          </a:prstGeom>
          <a:noFill/>
          <a:ln w="9525">
            <a:solidFill>
              <a:srgbClr val="256885"/>
            </a:solidFill>
            <a:prstDash val="dash"/>
            <a:round/>
            <a:headEnd/>
            <a:tailEnd/>
          </a:ln>
        </p:spPr>
        <p:txBody>
          <a:bodyPr wrap="none" anchor="ctr"/>
          <a:lstStyle/>
          <a:p>
            <a:endParaRPr lang="en-US"/>
          </a:p>
        </p:txBody>
      </p:sp>
      <p:sp>
        <p:nvSpPr>
          <p:cNvPr id="376932" name="Text Placeholder 2"/>
          <p:cNvSpPr>
            <a:spLocks/>
          </p:cNvSpPr>
          <p:nvPr>
            <p:custDataLst>
              <p:tags r:id="rId20"/>
            </p:custDataLst>
          </p:nvPr>
        </p:nvSpPr>
        <p:spPr bwMode="auto">
          <a:xfrm>
            <a:off x="3442311" y="1296640"/>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Mar</a:t>
            </a:r>
            <a:endParaRPr lang="en-US" sz="900" b="1" dirty="0">
              <a:sym typeface="Arial" pitchFamily="34" charset="0"/>
            </a:endParaRPr>
          </a:p>
        </p:txBody>
      </p:sp>
      <p:sp>
        <p:nvSpPr>
          <p:cNvPr id="376933" name="Text Placeholder 2"/>
          <p:cNvSpPr>
            <a:spLocks/>
          </p:cNvSpPr>
          <p:nvPr>
            <p:custDataLst>
              <p:tags r:id="rId21"/>
            </p:custDataLst>
          </p:nvPr>
        </p:nvSpPr>
        <p:spPr bwMode="auto">
          <a:xfrm>
            <a:off x="3864462"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Apr</a:t>
            </a:r>
            <a:endParaRPr lang="en-US" sz="900" b="1" dirty="0">
              <a:sym typeface="Arial" pitchFamily="34" charset="0"/>
            </a:endParaRPr>
          </a:p>
        </p:txBody>
      </p:sp>
      <p:sp>
        <p:nvSpPr>
          <p:cNvPr id="376934" name="Text Placeholder 2"/>
          <p:cNvSpPr>
            <a:spLocks/>
          </p:cNvSpPr>
          <p:nvPr>
            <p:custDataLst>
              <p:tags r:id="rId22"/>
            </p:custDataLst>
          </p:nvPr>
        </p:nvSpPr>
        <p:spPr bwMode="auto">
          <a:xfrm>
            <a:off x="4273764"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May</a:t>
            </a:r>
            <a:endParaRPr lang="en-US" sz="900" b="1" dirty="0">
              <a:sym typeface="Arial" pitchFamily="34" charset="0"/>
            </a:endParaRPr>
          </a:p>
        </p:txBody>
      </p:sp>
      <p:sp>
        <p:nvSpPr>
          <p:cNvPr id="376935" name="Text Placeholder 2"/>
          <p:cNvSpPr>
            <a:spLocks/>
          </p:cNvSpPr>
          <p:nvPr>
            <p:custDataLst>
              <p:tags r:id="rId23"/>
            </p:custDataLst>
          </p:nvPr>
        </p:nvSpPr>
        <p:spPr bwMode="auto">
          <a:xfrm>
            <a:off x="4650572"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Jun</a:t>
            </a:r>
            <a:endParaRPr lang="en-US" sz="900" b="1" dirty="0">
              <a:sym typeface="Arial" pitchFamily="34" charset="0"/>
            </a:endParaRPr>
          </a:p>
        </p:txBody>
      </p:sp>
      <p:sp>
        <p:nvSpPr>
          <p:cNvPr id="376936" name="Text Placeholder 2"/>
          <p:cNvSpPr>
            <a:spLocks/>
          </p:cNvSpPr>
          <p:nvPr>
            <p:custDataLst>
              <p:tags r:id="rId24"/>
            </p:custDataLst>
          </p:nvPr>
        </p:nvSpPr>
        <p:spPr bwMode="auto">
          <a:xfrm>
            <a:off x="5097230"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Jul</a:t>
            </a:r>
            <a:endParaRPr lang="en-US" sz="900" b="1" dirty="0">
              <a:sym typeface="Arial" pitchFamily="34" charset="0"/>
            </a:endParaRPr>
          </a:p>
        </p:txBody>
      </p:sp>
      <p:sp>
        <p:nvSpPr>
          <p:cNvPr id="376937" name="Text Placeholder 2"/>
          <p:cNvSpPr>
            <a:spLocks/>
          </p:cNvSpPr>
          <p:nvPr>
            <p:custDataLst>
              <p:tags r:id="rId25"/>
            </p:custDataLst>
          </p:nvPr>
        </p:nvSpPr>
        <p:spPr bwMode="auto">
          <a:xfrm>
            <a:off x="5504200" y="1290958"/>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fr-FR" sz="900" b="1" dirty="0" err="1" smtClean="0">
                <a:sym typeface="Arial" pitchFamily="34" charset="0"/>
              </a:rPr>
              <a:t>Aug</a:t>
            </a:r>
            <a:endParaRPr lang="en-US" sz="900" b="1" dirty="0">
              <a:sym typeface="Arial" pitchFamily="34" charset="0"/>
            </a:endParaRPr>
          </a:p>
        </p:txBody>
      </p:sp>
      <p:cxnSp>
        <p:nvCxnSpPr>
          <p:cNvPr id="376938" name="Connecteur droit 61"/>
          <p:cNvCxnSpPr>
            <a:cxnSpLocks noChangeShapeType="1"/>
          </p:cNvCxnSpPr>
          <p:nvPr>
            <p:custDataLst>
              <p:tags r:id="rId26"/>
            </p:custDataLst>
          </p:nvPr>
        </p:nvCxnSpPr>
        <p:spPr bwMode="gray">
          <a:xfrm>
            <a:off x="7306484" y="1331565"/>
            <a:ext cx="0" cy="4005262"/>
          </a:xfrm>
          <a:prstGeom prst="line">
            <a:avLst/>
          </a:prstGeom>
          <a:noFill/>
          <a:ln w="9525" algn="ctr">
            <a:solidFill>
              <a:srgbClr val="256885"/>
            </a:solidFill>
            <a:prstDash val="dash"/>
            <a:round/>
            <a:headEnd/>
            <a:tailEnd/>
          </a:ln>
          <a:effectLst/>
        </p:spPr>
      </p:cxnSp>
      <p:sp>
        <p:nvSpPr>
          <p:cNvPr id="376939" name="Text Placeholder 2"/>
          <p:cNvSpPr>
            <a:spLocks/>
          </p:cNvSpPr>
          <p:nvPr>
            <p:custDataLst>
              <p:tags r:id="rId27"/>
            </p:custDataLst>
          </p:nvPr>
        </p:nvSpPr>
        <p:spPr bwMode="auto">
          <a:xfrm>
            <a:off x="5880686"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Sept</a:t>
            </a:r>
            <a:endParaRPr lang="en-US" sz="900" b="1" dirty="0">
              <a:sym typeface="Arial" pitchFamily="34" charset="0"/>
            </a:endParaRPr>
          </a:p>
        </p:txBody>
      </p:sp>
      <p:cxnSp>
        <p:nvCxnSpPr>
          <p:cNvPr id="376940" name="Connecteur droit 61"/>
          <p:cNvCxnSpPr>
            <a:cxnSpLocks noChangeShapeType="1"/>
          </p:cNvCxnSpPr>
          <p:nvPr>
            <p:custDataLst>
              <p:tags r:id="rId28"/>
            </p:custDataLst>
          </p:nvPr>
        </p:nvCxnSpPr>
        <p:spPr bwMode="gray">
          <a:xfrm>
            <a:off x="7734092" y="1318865"/>
            <a:ext cx="0" cy="4005262"/>
          </a:xfrm>
          <a:prstGeom prst="line">
            <a:avLst/>
          </a:prstGeom>
          <a:noFill/>
          <a:ln w="9525" algn="ctr">
            <a:solidFill>
              <a:srgbClr val="256885"/>
            </a:solidFill>
            <a:prstDash val="dash"/>
            <a:round/>
            <a:headEnd/>
            <a:tailEnd/>
          </a:ln>
          <a:effectLst/>
        </p:spPr>
      </p:cxnSp>
      <p:sp>
        <p:nvSpPr>
          <p:cNvPr id="376941" name="Text Placeholder 2"/>
          <p:cNvSpPr>
            <a:spLocks/>
          </p:cNvSpPr>
          <p:nvPr>
            <p:custDataLst>
              <p:tags r:id="rId29"/>
            </p:custDataLst>
          </p:nvPr>
        </p:nvSpPr>
        <p:spPr bwMode="auto">
          <a:xfrm>
            <a:off x="6326079" y="1293465"/>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Oct</a:t>
            </a:r>
            <a:endParaRPr lang="en-US" sz="900" b="1" dirty="0">
              <a:sym typeface="Arial" pitchFamily="34" charset="0"/>
            </a:endParaRPr>
          </a:p>
        </p:txBody>
      </p:sp>
      <p:cxnSp>
        <p:nvCxnSpPr>
          <p:cNvPr id="376942" name="Connecteur droit 61"/>
          <p:cNvCxnSpPr>
            <a:cxnSpLocks noChangeShapeType="1"/>
          </p:cNvCxnSpPr>
          <p:nvPr>
            <p:custDataLst>
              <p:tags r:id="rId30"/>
            </p:custDataLst>
          </p:nvPr>
        </p:nvCxnSpPr>
        <p:spPr bwMode="gray">
          <a:xfrm>
            <a:off x="8136300" y="1331565"/>
            <a:ext cx="0" cy="4005262"/>
          </a:xfrm>
          <a:prstGeom prst="line">
            <a:avLst/>
          </a:prstGeom>
          <a:noFill/>
          <a:ln w="9525" algn="ctr">
            <a:solidFill>
              <a:srgbClr val="256885"/>
            </a:solidFill>
            <a:prstDash val="dash"/>
            <a:round/>
            <a:headEnd/>
            <a:tailEnd/>
          </a:ln>
          <a:effectLst/>
        </p:spPr>
      </p:cxnSp>
      <p:sp>
        <p:nvSpPr>
          <p:cNvPr id="376943" name="Text Placeholder 2"/>
          <p:cNvSpPr>
            <a:spLocks/>
          </p:cNvSpPr>
          <p:nvPr>
            <p:custDataLst>
              <p:tags r:id="rId31"/>
            </p:custDataLst>
          </p:nvPr>
        </p:nvSpPr>
        <p:spPr bwMode="auto">
          <a:xfrm>
            <a:off x="6752099" y="1293465"/>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Nov</a:t>
            </a:r>
            <a:endParaRPr lang="en-US" sz="900" b="1" dirty="0">
              <a:sym typeface="Arial" pitchFamily="34" charset="0"/>
            </a:endParaRPr>
          </a:p>
        </p:txBody>
      </p:sp>
      <p:cxnSp>
        <p:nvCxnSpPr>
          <p:cNvPr id="376944" name="Connecteur droit 61"/>
          <p:cNvCxnSpPr>
            <a:cxnSpLocks noChangeShapeType="1"/>
          </p:cNvCxnSpPr>
          <p:nvPr>
            <p:custDataLst>
              <p:tags r:id="rId32"/>
            </p:custDataLst>
          </p:nvPr>
        </p:nvCxnSpPr>
        <p:spPr bwMode="gray">
          <a:xfrm>
            <a:off x="8538508" y="1331565"/>
            <a:ext cx="0" cy="4005262"/>
          </a:xfrm>
          <a:prstGeom prst="line">
            <a:avLst/>
          </a:prstGeom>
          <a:noFill/>
          <a:ln w="9525" algn="ctr">
            <a:solidFill>
              <a:srgbClr val="256885"/>
            </a:solidFill>
            <a:prstDash val="dash"/>
            <a:round/>
            <a:headEnd/>
            <a:tailEnd/>
          </a:ln>
          <a:effectLst/>
        </p:spPr>
      </p:cxnSp>
      <p:sp>
        <p:nvSpPr>
          <p:cNvPr id="376946" name="Text Placeholder 2"/>
          <p:cNvSpPr>
            <a:spLocks/>
          </p:cNvSpPr>
          <p:nvPr>
            <p:custDataLst>
              <p:tags r:id="rId33"/>
            </p:custDataLst>
          </p:nvPr>
        </p:nvSpPr>
        <p:spPr bwMode="auto">
          <a:xfrm>
            <a:off x="7154307"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Dec</a:t>
            </a:r>
            <a:endParaRPr lang="en-US" sz="900" b="1" dirty="0">
              <a:sym typeface="Arial" pitchFamily="34" charset="0"/>
            </a:endParaRPr>
          </a:p>
        </p:txBody>
      </p:sp>
      <p:sp>
        <p:nvSpPr>
          <p:cNvPr id="376948" name="Text Placeholder 2"/>
          <p:cNvSpPr>
            <a:spLocks/>
          </p:cNvSpPr>
          <p:nvPr>
            <p:custDataLst>
              <p:tags r:id="rId34"/>
            </p:custDataLst>
          </p:nvPr>
        </p:nvSpPr>
        <p:spPr bwMode="auto">
          <a:xfrm>
            <a:off x="2638336" y="12928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Jan</a:t>
            </a:r>
            <a:endParaRPr lang="en-US" sz="900" b="1" dirty="0">
              <a:sym typeface="Arial" pitchFamily="34" charset="0"/>
            </a:endParaRPr>
          </a:p>
        </p:txBody>
      </p:sp>
      <p:sp>
        <p:nvSpPr>
          <p:cNvPr id="2" name="Rectangle 64"/>
          <p:cNvSpPr>
            <a:spLocks noChangeArrowheads="1"/>
          </p:cNvSpPr>
          <p:nvPr>
            <p:custDataLst>
              <p:tags r:id="rId35"/>
            </p:custDataLst>
          </p:nvPr>
        </p:nvSpPr>
        <p:spPr bwMode="auto">
          <a:xfrm>
            <a:off x="608492" y="3108197"/>
            <a:ext cx="742950" cy="211138"/>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r>
              <a:rPr lang="en-US" sz="1200" b="1" dirty="0"/>
              <a:t>Phase II – DTC execution</a:t>
            </a:r>
          </a:p>
        </p:txBody>
      </p:sp>
      <p:sp>
        <p:nvSpPr>
          <p:cNvPr id="107" name="Triangle isocèle 106"/>
          <p:cNvSpPr>
            <a:spLocks noChangeArrowheads="1"/>
          </p:cNvSpPr>
          <p:nvPr>
            <p:custDataLst>
              <p:tags r:id="rId36"/>
            </p:custDataLst>
          </p:nvPr>
        </p:nvSpPr>
        <p:spPr bwMode="auto">
          <a:xfrm>
            <a:off x="5095609" y="557806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72" name="Rectangle 71"/>
          <p:cNvSpPr>
            <a:spLocks/>
          </p:cNvSpPr>
          <p:nvPr>
            <p:custDataLst>
              <p:tags r:id="rId37"/>
            </p:custDataLst>
          </p:nvPr>
        </p:nvSpPr>
        <p:spPr bwMode="auto">
          <a:xfrm>
            <a:off x="807706" y="5723332"/>
            <a:ext cx="1860550" cy="136525"/>
          </a:xfrm>
          <a:prstGeom prst="rect">
            <a:avLst/>
          </a:prstGeom>
          <a:noFill/>
          <a:ln w="9525" algn="ctr">
            <a:noFill/>
            <a:miter lim="800000"/>
            <a:headEnd/>
            <a:tailEnd/>
          </a:ln>
        </p:spPr>
        <p:txBody>
          <a:bodyPr wrap="none" lIns="0" tIns="0" rIns="0" bIns="0"/>
          <a:lstStyle/>
          <a:p>
            <a:pPr eaLnBrk="1" hangingPunct="1">
              <a:lnSpc>
                <a:spcPct val="100000"/>
              </a:lnSpc>
              <a:spcBef>
                <a:spcPct val="0"/>
              </a:spcBef>
              <a:buClrTx/>
              <a:buSzTx/>
              <a:buFontTx/>
              <a:buNone/>
            </a:pPr>
            <a:r>
              <a:rPr kumimoji="1" lang="en-US" sz="900" b="1" dirty="0">
                <a:sym typeface="Arial" pitchFamily="34" charset="0"/>
              </a:rPr>
              <a:t>DTC Steering Committees </a:t>
            </a:r>
          </a:p>
        </p:txBody>
      </p:sp>
      <p:sp>
        <p:nvSpPr>
          <p:cNvPr id="7" name="Triangle isocèle 106"/>
          <p:cNvSpPr>
            <a:spLocks noChangeArrowheads="1"/>
          </p:cNvSpPr>
          <p:nvPr>
            <p:custDataLst>
              <p:tags r:id="rId38"/>
            </p:custDataLst>
          </p:nvPr>
        </p:nvSpPr>
        <p:spPr bwMode="auto">
          <a:xfrm>
            <a:off x="506404" y="5690565"/>
            <a:ext cx="229294" cy="176783"/>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5" name="Rectangle 64"/>
          <p:cNvSpPr>
            <a:spLocks noChangeArrowheads="1"/>
          </p:cNvSpPr>
          <p:nvPr>
            <p:custDataLst>
              <p:tags r:id="rId39"/>
            </p:custDataLst>
          </p:nvPr>
        </p:nvSpPr>
        <p:spPr bwMode="auto">
          <a:xfrm>
            <a:off x="575154" y="4875788"/>
            <a:ext cx="742950" cy="211137"/>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r>
              <a:rPr lang="en-US" sz="1200" b="1" dirty="0"/>
              <a:t>Phase III - Implementation</a:t>
            </a:r>
          </a:p>
        </p:txBody>
      </p:sp>
      <p:sp>
        <p:nvSpPr>
          <p:cNvPr id="376977" name="Text Placeholder 2"/>
          <p:cNvSpPr>
            <a:spLocks/>
          </p:cNvSpPr>
          <p:nvPr>
            <p:custDataLst>
              <p:tags r:id="rId40"/>
            </p:custDataLst>
          </p:nvPr>
        </p:nvSpPr>
        <p:spPr bwMode="auto">
          <a:xfrm>
            <a:off x="3072294" y="12801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err="1" smtClean="0">
                <a:sym typeface="Arial" pitchFamily="34" charset="0"/>
              </a:rPr>
              <a:t>Fev</a:t>
            </a:r>
            <a:endParaRPr lang="en-US" sz="900" b="1" dirty="0">
              <a:sym typeface="Arial" pitchFamily="34" charset="0"/>
            </a:endParaRPr>
          </a:p>
        </p:txBody>
      </p:sp>
      <p:sp>
        <p:nvSpPr>
          <p:cNvPr id="376992" name="Line 149"/>
          <p:cNvSpPr>
            <a:spLocks noChangeShapeType="1"/>
          </p:cNvSpPr>
          <p:nvPr>
            <p:custDataLst>
              <p:tags r:id="rId41"/>
            </p:custDataLst>
          </p:nvPr>
        </p:nvSpPr>
        <p:spPr bwMode="gray">
          <a:xfrm>
            <a:off x="629584" y="3003531"/>
            <a:ext cx="7866063" cy="0"/>
          </a:xfrm>
          <a:prstGeom prst="line">
            <a:avLst/>
          </a:prstGeom>
          <a:noFill/>
          <a:ln w="22225">
            <a:solidFill>
              <a:srgbClr val="256885"/>
            </a:solidFill>
            <a:prstDash val="dash"/>
            <a:round/>
            <a:headEnd/>
            <a:tailEnd/>
          </a:ln>
          <a:effectLst/>
        </p:spPr>
        <p:txBody>
          <a:bodyPr wrap="none" anchor="ctr"/>
          <a:lstStyle/>
          <a:p>
            <a:endParaRPr lang="en-US"/>
          </a:p>
        </p:txBody>
      </p:sp>
      <p:sp>
        <p:nvSpPr>
          <p:cNvPr id="376993" name="Line 149"/>
          <p:cNvSpPr>
            <a:spLocks noChangeShapeType="1"/>
          </p:cNvSpPr>
          <p:nvPr>
            <p:custDataLst>
              <p:tags r:id="rId42"/>
            </p:custDataLst>
          </p:nvPr>
        </p:nvSpPr>
        <p:spPr bwMode="gray">
          <a:xfrm>
            <a:off x="629584" y="4798893"/>
            <a:ext cx="7866063" cy="0"/>
          </a:xfrm>
          <a:prstGeom prst="line">
            <a:avLst/>
          </a:prstGeom>
          <a:noFill/>
          <a:ln w="22225">
            <a:solidFill>
              <a:srgbClr val="256885"/>
            </a:solidFill>
            <a:prstDash val="dash"/>
            <a:round/>
            <a:headEnd/>
            <a:tailEnd/>
          </a:ln>
          <a:effectLst/>
        </p:spPr>
        <p:txBody>
          <a:bodyPr wrap="none" anchor="ctr"/>
          <a:lstStyle/>
          <a:p>
            <a:endParaRPr lang="en-US"/>
          </a:p>
        </p:txBody>
      </p:sp>
      <p:sp>
        <p:nvSpPr>
          <p:cNvPr id="100" name="Rectangle 99"/>
          <p:cNvSpPr>
            <a:spLocks noChangeArrowheads="1"/>
          </p:cNvSpPr>
          <p:nvPr>
            <p:custDataLst>
              <p:tags r:id="rId43"/>
            </p:custDataLst>
          </p:nvPr>
        </p:nvSpPr>
        <p:spPr bwMode="auto">
          <a:xfrm>
            <a:off x="6022099" y="4303035"/>
            <a:ext cx="432048" cy="20608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6" name="Rectangle 99"/>
          <p:cNvSpPr>
            <a:spLocks noChangeArrowheads="1"/>
          </p:cNvSpPr>
          <p:nvPr>
            <p:custDataLst>
              <p:tags r:id="rId44"/>
            </p:custDataLst>
          </p:nvPr>
        </p:nvSpPr>
        <p:spPr bwMode="auto">
          <a:xfrm>
            <a:off x="2751922" y="2060848"/>
            <a:ext cx="1080120" cy="792088"/>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9" name="Triangle isocèle 106"/>
          <p:cNvSpPr>
            <a:spLocks noChangeArrowheads="1"/>
          </p:cNvSpPr>
          <p:nvPr>
            <p:custDataLst>
              <p:tags r:id="rId45"/>
            </p:custDataLst>
          </p:nvPr>
        </p:nvSpPr>
        <p:spPr bwMode="auto">
          <a:xfrm>
            <a:off x="4258380" y="557806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10" name="Rectangle 99"/>
          <p:cNvSpPr>
            <a:spLocks noChangeArrowheads="1"/>
          </p:cNvSpPr>
          <p:nvPr>
            <p:custDataLst>
              <p:tags r:id="rId46"/>
            </p:custDataLst>
          </p:nvPr>
        </p:nvSpPr>
        <p:spPr bwMode="auto">
          <a:xfrm>
            <a:off x="3839888" y="3717032"/>
            <a:ext cx="352194" cy="216024"/>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377009" name="Text Box 177"/>
          <p:cNvSpPr txBox="1">
            <a:spLocks noChangeArrowheads="1"/>
          </p:cNvSpPr>
          <p:nvPr/>
        </p:nvSpPr>
        <p:spPr bwMode="auto">
          <a:xfrm>
            <a:off x="608492" y="2049296"/>
            <a:ext cx="1655762" cy="798680"/>
          </a:xfrm>
          <a:prstGeom prst="rect">
            <a:avLst/>
          </a:prstGeom>
          <a:noFill/>
          <a:ln w="28575">
            <a:noFill/>
            <a:miter lim="800000"/>
            <a:headEnd/>
            <a:tailEnd/>
          </a:ln>
          <a:effectLst/>
        </p:spPr>
        <p:txBody>
          <a:bodyPr>
            <a:spAutoFit/>
          </a:bodyPr>
          <a:lstStyle/>
          <a:p>
            <a:pPr marL="282575" indent="-282575">
              <a:spcBef>
                <a:spcPct val="50000"/>
              </a:spcBef>
              <a:buFontTx/>
              <a:buNone/>
            </a:pPr>
            <a:r>
              <a:rPr lang="en-US" sz="900" b="1" dirty="0" smtClean="0"/>
              <a:t>Capitalization on REX</a:t>
            </a:r>
            <a:endParaRPr lang="en-US" sz="900" b="1" dirty="0"/>
          </a:p>
          <a:p>
            <a:pPr marL="282575" indent="-282575">
              <a:spcBef>
                <a:spcPct val="50000"/>
              </a:spcBef>
              <a:buFontTx/>
              <a:buNone/>
            </a:pPr>
            <a:r>
              <a:rPr lang="en-US" sz="900" b="1" dirty="0"/>
              <a:t>Functional Specifications</a:t>
            </a:r>
          </a:p>
          <a:p>
            <a:pPr marL="282575" indent="-282575">
              <a:spcBef>
                <a:spcPct val="50000"/>
              </a:spcBef>
              <a:buFontTx/>
              <a:buNone/>
            </a:pPr>
            <a:r>
              <a:rPr lang="en-US" sz="900" b="1" dirty="0" smtClean="0"/>
              <a:t>Baseline Pricing</a:t>
            </a:r>
            <a:endParaRPr lang="en-US" sz="900" b="1" dirty="0"/>
          </a:p>
          <a:p>
            <a:pPr marL="282575" indent="-282575">
              <a:spcBef>
                <a:spcPct val="50000"/>
              </a:spcBef>
              <a:buFontTx/>
              <a:buNone/>
            </a:pPr>
            <a:r>
              <a:rPr lang="en-US" sz="900" b="1" dirty="0"/>
              <a:t>Workgroups </a:t>
            </a:r>
            <a:r>
              <a:rPr lang="en-US" sz="900" b="1" dirty="0" smtClean="0"/>
              <a:t>Staffing</a:t>
            </a:r>
          </a:p>
        </p:txBody>
      </p:sp>
      <p:sp>
        <p:nvSpPr>
          <p:cNvPr id="21" name="Losange 116"/>
          <p:cNvSpPr>
            <a:spLocks noChangeArrowheads="1"/>
          </p:cNvSpPr>
          <p:nvPr>
            <p:custDataLst>
              <p:tags r:id="rId47"/>
            </p:custDataLst>
          </p:nvPr>
        </p:nvSpPr>
        <p:spPr bwMode="auto">
          <a:xfrm>
            <a:off x="3883659" y="3746467"/>
            <a:ext cx="119062"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22" name="Losange 116"/>
          <p:cNvSpPr>
            <a:spLocks noChangeArrowheads="1"/>
          </p:cNvSpPr>
          <p:nvPr>
            <p:custDataLst>
              <p:tags r:id="rId48"/>
            </p:custDataLst>
          </p:nvPr>
        </p:nvSpPr>
        <p:spPr bwMode="auto">
          <a:xfrm>
            <a:off x="4061459" y="3746467"/>
            <a:ext cx="119062"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27" name="Losange 116"/>
          <p:cNvSpPr>
            <a:spLocks noChangeArrowheads="1"/>
          </p:cNvSpPr>
          <p:nvPr>
            <p:custDataLst>
              <p:tags r:id="rId49"/>
            </p:custDataLst>
          </p:nvPr>
        </p:nvSpPr>
        <p:spPr bwMode="auto">
          <a:xfrm>
            <a:off x="4059871" y="3994674"/>
            <a:ext cx="119063"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377066" name="Text Box 234"/>
          <p:cNvSpPr txBox="1">
            <a:spLocks noChangeArrowheads="1"/>
          </p:cNvSpPr>
          <p:nvPr/>
        </p:nvSpPr>
        <p:spPr bwMode="auto">
          <a:xfrm>
            <a:off x="608492" y="3318129"/>
            <a:ext cx="1871662" cy="1358834"/>
          </a:xfrm>
          <a:prstGeom prst="rect">
            <a:avLst/>
          </a:prstGeom>
          <a:noFill/>
          <a:ln w="28575">
            <a:noFill/>
            <a:miter lim="800000"/>
            <a:headEnd/>
            <a:tailEnd/>
          </a:ln>
          <a:effectLst/>
        </p:spPr>
        <p:txBody>
          <a:bodyPr wrap="square">
            <a:spAutoFit/>
          </a:bodyPr>
          <a:lstStyle/>
          <a:p>
            <a:pPr marL="282575" indent="-282575">
              <a:spcBef>
                <a:spcPct val="50000"/>
              </a:spcBef>
              <a:buFontTx/>
              <a:buNone/>
            </a:pPr>
            <a:r>
              <a:rPr lang="en-US" sz="900" b="1" dirty="0" smtClean="0"/>
              <a:t>Kick-off meeting </a:t>
            </a:r>
          </a:p>
          <a:p>
            <a:pPr marL="282575" indent="-282575">
              <a:spcBef>
                <a:spcPct val="50000"/>
              </a:spcBef>
              <a:buFontTx/>
              <a:buNone/>
            </a:pPr>
            <a:r>
              <a:rPr lang="en-US" sz="900" b="1" dirty="0" smtClean="0"/>
              <a:t>Creative Workshops</a:t>
            </a:r>
          </a:p>
          <a:p>
            <a:pPr marL="282575" indent="-282575">
              <a:spcBef>
                <a:spcPct val="50000"/>
              </a:spcBef>
              <a:buFontTx/>
              <a:buNone/>
            </a:pPr>
            <a:r>
              <a:rPr lang="fr-FR" sz="900" b="1" dirty="0" smtClean="0"/>
              <a:t>	</a:t>
            </a:r>
            <a:r>
              <a:rPr lang="fr-FR" sz="800" b="1" dirty="0" smtClean="0"/>
              <a:t>Levers </a:t>
            </a:r>
            <a:r>
              <a:rPr lang="fr-FR" sz="800" b="1" dirty="0" err="1" smtClean="0"/>
              <a:t>generation</a:t>
            </a:r>
            <a:r>
              <a:rPr lang="fr-FR" sz="800" b="1" dirty="0" smtClean="0"/>
              <a:t> </a:t>
            </a:r>
          </a:p>
          <a:p>
            <a:pPr marL="282575" indent="-282575">
              <a:spcBef>
                <a:spcPct val="50000"/>
              </a:spcBef>
              <a:buFontTx/>
              <a:buNone/>
            </a:pPr>
            <a:r>
              <a:rPr lang="fr-FR" sz="800" b="1" dirty="0" smtClean="0"/>
              <a:t>	Levers </a:t>
            </a:r>
            <a:r>
              <a:rPr lang="fr-FR" sz="800" b="1" dirty="0" err="1" smtClean="0"/>
              <a:t>sorting</a:t>
            </a:r>
            <a:endParaRPr lang="en-US" sz="800" b="1" dirty="0" smtClean="0"/>
          </a:p>
          <a:p>
            <a:pPr marL="282575" indent="-282575">
              <a:spcBef>
                <a:spcPct val="50000"/>
              </a:spcBef>
              <a:buFontTx/>
              <a:buNone/>
            </a:pPr>
            <a:r>
              <a:rPr lang="en-US" sz="900" b="1" dirty="0" smtClean="0"/>
              <a:t>Levers Quantification</a:t>
            </a:r>
            <a:endParaRPr lang="en-US" sz="900" b="1" dirty="0"/>
          </a:p>
          <a:p>
            <a:pPr marL="282575" indent="-282575">
              <a:spcBef>
                <a:spcPct val="50000"/>
              </a:spcBef>
              <a:buFontTx/>
              <a:buNone/>
            </a:pPr>
            <a:r>
              <a:rPr lang="en-US" sz="900" b="1" dirty="0"/>
              <a:t>Validation </a:t>
            </a:r>
            <a:r>
              <a:rPr lang="en-US" sz="900" b="1" dirty="0" smtClean="0"/>
              <a:t> </a:t>
            </a:r>
          </a:p>
          <a:p>
            <a:pPr marL="282575" indent="-282575">
              <a:spcBef>
                <a:spcPct val="50000"/>
              </a:spcBef>
              <a:buFontTx/>
              <a:buNone/>
            </a:pPr>
            <a:r>
              <a:rPr lang="en-US" sz="900" b="1" dirty="0" smtClean="0"/>
              <a:t>New Price sheet</a:t>
            </a:r>
            <a:endParaRPr lang="en-US" sz="900" b="1" dirty="0"/>
          </a:p>
        </p:txBody>
      </p:sp>
      <p:sp>
        <p:nvSpPr>
          <p:cNvPr id="377006" name="Rectangle 99"/>
          <p:cNvSpPr>
            <a:spLocks noChangeArrowheads="1"/>
          </p:cNvSpPr>
          <p:nvPr>
            <p:custDataLst>
              <p:tags r:id="rId50"/>
            </p:custDataLst>
          </p:nvPr>
        </p:nvSpPr>
        <p:spPr bwMode="auto">
          <a:xfrm>
            <a:off x="4378289" y="4113062"/>
            <a:ext cx="1676062" cy="180034"/>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377068" name="Text Box 236"/>
          <p:cNvSpPr txBox="1">
            <a:spLocks noChangeArrowheads="1"/>
          </p:cNvSpPr>
          <p:nvPr/>
        </p:nvSpPr>
        <p:spPr bwMode="auto">
          <a:xfrm>
            <a:off x="629584" y="5086925"/>
            <a:ext cx="2051604" cy="438582"/>
          </a:xfrm>
          <a:prstGeom prst="rect">
            <a:avLst/>
          </a:prstGeom>
          <a:noFill/>
          <a:ln w="28575">
            <a:noFill/>
            <a:miter lim="800000"/>
            <a:headEnd/>
            <a:tailEnd/>
          </a:ln>
          <a:effectLst/>
        </p:spPr>
        <p:txBody>
          <a:bodyPr wrap="square">
            <a:spAutoFit/>
          </a:bodyPr>
          <a:lstStyle/>
          <a:p>
            <a:pPr marL="282575" indent="-282575">
              <a:spcBef>
                <a:spcPct val="50000"/>
              </a:spcBef>
              <a:buFontTx/>
              <a:buNone/>
            </a:pPr>
            <a:r>
              <a:rPr lang="en-US" sz="900" b="1" dirty="0" smtClean="0"/>
              <a:t>Levers Implementation</a:t>
            </a:r>
          </a:p>
          <a:p>
            <a:pPr marL="282575" indent="-282575">
              <a:spcBef>
                <a:spcPct val="50000"/>
              </a:spcBef>
              <a:buFontTx/>
              <a:buNone/>
            </a:pPr>
            <a:r>
              <a:rPr lang="fr-FR" sz="900" b="1" dirty="0" smtClean="0"/>
              <a:t>First Project </a:t>
            </a:r>
            <a:r>
              <a:rPr lang="fr-FR" sz="900" b="1" dirty="0" err="1" smtClean="0"/>
              <a:t>development</a:t>
            </a:r>
            <a:endParaRPr lang="en-US" sz="900" b="1" dirty="0"/>
          </a:p>
        </p:txBody>
      </p:sp>
      <p:sp>
        <p:nvSpPr>
          <p:cNvPr id="377007" name="Rectangle 99"/>
          <p:cNvSpPr>
            <a:spLocks noChangeArrowheads="1"/>
          </p:cNvSpPr>
          <p:nvPr>
            <p:custDataLst>
              <p:tags r:id="rId51"/>
            </p:custDataLst>
          </p:nvPr>
        </p:nvSpPr>
        <p:spPr bwMode="auto">
          <a:xfrm>
            <a:off x="6466862" y="5075244"/>
            <a:ext cx="2549756" cy="153956"/>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377008" name="Triangle isocèle 106"/>
          <p:cNvSpPr>
            <a:spLocks noChangeArrowheads="1"/>
          </p:cNvSpPr>
          <p:nvPr>
            <p:custDataLst>
              <p:tags r:id="rId52"/>
            </p:custDataLst>
          </p:nvPr>
        </p:nvSpPr>
        <p:spPr bwMode="auto">
          <a:xfrm>
            <a:off x="6347107" y="5588000"/>
            <a:ext cx="218804"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111" name="Text Placeholder 2"/>
          <p:cNvSpPr>
            <a:spLocks/>
          </p:cNvSpPr>
          <p:nvPr>
            <p:custDataLst>
              <p:tags r:id="rId53"/>
            </p:custDataLst>
          </p:nvPr>
        </p:nvSpPr>
        <p:spPr bwMode="auto">
          <a:xfrm>
            <a:off x="4048066" y="836712"/>
            <a:ext cx="1270000" cy="2984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1200" b="1" dirty="0" smtClean="0">
                <a:sym typeface="Arial" pitchFamily="34" charset="0"/>
              </a:rPr>
              <a:t>2015</a:t>
            </a:r>
            <a:endParaRPr lang="en-US" sz="1200" b="1" dirty="0">
              <a:sym typeface="Arial" pitchFamily="34" charset="0"/>
            </a:endParaRPr>
          </a:p>
        </p:txBody>
      </p:sp>
      <p:sp>
        <p:nvSpPr>
          <p:cNvPr id="112" name="Line 171"/>
          <p:cNvSpPr>
            <a:spLocks noChangeShapeType="1"/>
          </p:cNvSpPr>
          <p:nvPr/>
        </p:nvSpPr>
        <p:spPr bwMode="auto">
          <a:xfrm>
            <a:off x="2830454" y="1194819"/>
            <a:ext cx="4909673" cy="0"/>
          </a:xfrm>
          <a:prstGeom prst="line">
            <a:avLst/>
          </a:prstGeom>
          <a:noFill/>
          <a:ln w="25400">
            <a:solidFill>
              <a:srgbClr val="256886"/>
            </a:solidFill>
            <a:round/>
            <a:headEnd type="triangle" w="med" len="med"/>
            <a:tailEnd type="triangle" w="med" len="med"/>
          </a:ln>
          <a:effectLst/>
        </p:spPr>
        <p:txBody>
          <a:bodyPr wrap="none" anchor="ctr"/>
          <a:lstStyle/>
          <a:p>
            <a:endParaRPr lang="en-US"/>
          </a:p>
        </p:txBody>
      </p:sp>
      <p:sp>
        <p:nvSpPr>
          <p:cNvPr id="113" name="Text Placeholder 2"/>
          <p:cNvSpPr>
            <a:spLocks/>
          </p:cNvSpPr>
          <p:nvPr>
            <p:custDataLst>
              <p:tags r:id="rId54"/>
            </p:custDataLst>
          </p:nvPr>
        </p:nvSpPr>
        <p:spPr bwMode="auto">
          <a:xfrm>
            <a:off x="7504450" y="836712"/>
            <a:ext cx="1270000" cy="2984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1200" b="1" dirty="0" smtClean="0">
                <a:sym typeface="Arial" pitchFamily="34" charset="0"/>
              </a:rPr>
              <a:t>2016</a:t>
            </a:r>
            <a:endParaRPr lang="en-US" sz="1200" b="1" dirty="0">
              <a:sym typeface="Arial" pitchFamily="34" charset="0"/>
            </a:endParaRPr>
          </a:p>
        </p:txBody>
      </p:sp>
      <p:sp>
        <p:nvSpPr>
          <p:cNvPr id="114" name="Line 171"/>
          <p:cNvSpPr>
            <a:spLocks noChangeShapeType="1"/>
          </p:cNvSpPr>
          <p:nvPr/>
        </p:nvSpPr>
        <p:spPr bwMode="auto">
          <a:xfrm flipV="1">
            <a:off x="7720474" y="1191125"/>
            <a:ext cx="849832" cy="5625"/>
          </a:xfrm>
          <a:prstGeom prst="line">
            <a:avLst/>
          </a:prstGeom>
          <a:noFill/>
          <a:ln w="25400">
            <a:solidFill>
              <a:srgbClr val="256886"/>
            </a:solidFill>
            <a:round/>
            <a:headEnd type="triangle" w="med" len="med"/>
            <a:tailEnd type="triangle" w="med" len="med"/>
          </a:ln>
          <a:effectLst/>
        </p:spPr>
        <p:txBody>
          <a:bodyPr wrap="none" anchor="ctr"/>
          <a:lstStyle/>
          <a:p>
            <a:endParaRPr lang="en-US"/>
          </a:p>
        </p:txBody>
      </p:sp>
      <p:sp>
        <p:nvSpPr>
          <p:cNvPr id="115" name="Rectangle 99"/>
          <p:cNvSpPr>
            <a:spLocks noChangeArrowheads="1"/>
          </p:cNvSpPr>
          <p:nvPr>
            <p:custDataLst>
              <p:tags r:id="rId55"/>
            </p:custDataLst>
          </p:nvPr>
        </p:nvSpPr>
        <p:spPr bwMode="auto">
          <a:xfrm>
            <a:off x="7720474" y="5291268"/>
            <a:ext cx="1316022" cy="15395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73" name="AutoShape 117"/>
          <p:cNvSpPr>
            <a:spLocks noChangeArrowheads="1"/>
          </p:cNvSpPr>
          <p:nvPr>
            <p:custDataLst>
              <p:tags r:id="rId56"/>
            </p:custDataLst>
          </p:nvPr>
        </p:nvSpPr>
        <p:spPr bwMode="auto">
          <a:xfrm>
            <a:off x="3744000" y="3325281"/>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75" name="Text Placeholder 2"/>
          <p:cNvSpPr>
            <a:spLocks/>
          </p:cNvSpPr>
          <p:nvPr>
            <p:custDataLst>
              <p:tags r:id="rId57"/>
            </p:custDataLst>
          </p:nvPr>
        </p:nvSpPr>
        <p:spPr bwMode="auto">
          <a:xfrm>
            <a:off x="7622492" y="12928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ym typeface="Arial" pitchFamily="34" charset="0"/>
              </a:rPr>
              <a:t>Jan</a:t>
            </a:r>
            <a:endParaRPr lang="en-US" sz="900" b="1" dirty="0">
              <a:sym typeface="Arial" pitchFamily="34" charset="0"/>
            </a:endParaRPr>
          </a:p>
        </p:txBody>
      </p:sp>
      <p:sp>
        <p:nvSpPr>
          <p:cNvPr id="76" name="Text Placeholder 2"/>
          <p:cNvSpPr>
            <a:spLocks/>
          </p:cNvSpPr>
          <p:nvPr>
            <p:custDataLst>
              <p:tags r:id="rId58"/>
            </p:custDataLst>
          </p:nvPr>
        </p:nvSpPr>
        <p:spPr bwMode="auto">
          <a:xfrm>
            <a:off x="8044418" y="1292156"/>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err="1" smtClean="0">
                <a:sym typeface="Arial" pitchFamily="34" charset="0"/>
              </a:rPr>
              <a:t>Fev</a:t>
            </a:r>
            <a:endParaRPr lang="en-US" sz="900" b="1" dirty="0">
              <a:sym typeface="Arial" pitchFamily="34" charset="0"/>
            </a:endParaRPr>
          </a:p>
        </p:txBody>
      </p:sp>
      <p:sp>
        <p:nvSpPr>
          <p:cNvPr id="78" name="Rectangle 77"/>
          <p:cNvSpPr>
            <a:spLocks noChangeArrowheads="1"/>
          </p:cNvSpPr>
          <p:nvPr>
            <p:custDataLst>
              <p:tags r:id="rId59"/>
            </p:custDataLst>
          </p:nvPr>
        </p:nvSpPr>
        <p:spPr bwMode="auto">
          <a:xfrm>
            <a:off x="574970" y="1388712"/>
            <a:ext cx="2104760" cy="384104"/>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endParaRPr lang="en-US" sz="1200" b="1" dirty="0" smtClean="0"/>
          </a:p>
          <a:p>
            <a:pPr eaLnBrk="1" hangingPunct="1">
              <a:lnSpc>
                <a:spcPct val="93000"/>
              </a:lnSpc>
              <a:spcBef>
                <a:spcPct val="0"/>
              </a:spcBef>
              <a:buClrTx/>
              <a:buSzTx/>
              <a:buFontTx/>
              <a:buNone/>
            </a:pPr>
            <a:r>
              <a:rPr lang="en-US" sz="1200" b="1" dirty="0" smtClean="0"/>
              <a:t>Phase 0 – Market analysis</a:t>
            </a:r>
            <a:endParaRPr lang="en-US" sz="1200" b="1" dirty="0"/>
          </a:p>
        </p:txBody>
      </p:sp>
      <p:sp>
        <p:nvSpPr>
          <p:cNvPr id="80" name="Rectangle 99"/>
          <p:cNvSpPr>
            <a:spLocks noChangeArrowheads="1"/>
          </p:cNvSpPr>
          <p:nvPr>
            <p:custDataLst>
              <p:tags r:id="rId60"/>
            </p:custDataLst>
          </p:nvPr>
        </p:nvSpPr>
        <p:spPr bwMode="auto">
          <a:xfrm>
            <a:off x="2751922" y="1556793"/>
            <a:ext cx="1152128" cy="14401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cxnSp>
        <p:nvCxnSpPr>
          <p:cNvPr id="84" name="Connecteur en angle 83"/>
          <p:cNvCxnSpPr>
            <a:stCxn id="80" idx="3"/>
            <a:endCxn id="377006" idx="3"/>
          </p:cNvCxnSpPr>
          <p:nvPr/>
        </p:nvCxnSpPr>
        <p:spPr bwMode="auto">
          <a:xfrm>
            <a:off x="3904050" y="1628801"/>
            <a:ext cx="2150301" cy="2574278"/>
          </a:xfrm>
          <a:prstGeom prst="bentConnector3">
            <a:avLst>
              <a:gd name="adj1" fmla="val 110631"/>
            </a:avLst>
          </a:prstGeom>
          <a:solidFill>
            <a:schemeClr val="folHlink"/>
          </a:solidFill>
          <a:ln w="25400" cap="flat" cmpd="sng" algn="ctr">
            <a:solidFill>
              <a:schemeClr val="tx1"/>
            </a:solidFill>
            <a:prstDash val="solid"/>
            <a:round/>
            <a:headEnd type="none" w="med" len="med"/>
            <a:tailEnd type="arrow"/>
          </a:ln>
          <a:effectLst/>
        </p:spPr>
      </p:cxnSp>
      <p:sp>
        <p:nvSpPr>
          <p:cNvPr id="88" name="AutoShape 117"/>
          <p:cNvSpPr>
            <a:spLocks noChangeArrowheads="1"/>
          </p:cNvSpPr>
          <p:nvPr>
            <p:custDataLst>
              <p:tags r:id="rId61"/>
            </p:custDataLst>
          </p:nvPr>
        </p:nvSpPr>
        <p:spPr bwMode="auto">
          <a:xfrm>
            <a:off x="6352322" y="4509120"/>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74" name="Losange 116"/>
          <p:cNvSpPr>
            <a:spLocks noChangeArrowheads="1"/>
          </p:cNvSpPr>
          <p:nvPr>
            <p:custDataLst>
              <p:tags r:id="rId62"/>
            </p:custDataLst>
          </p:nvPr>
        </p:nvSpPr>
        <p:spPr bwMode="auto">
          <a:xfrm>
            <a:off x="4232149" y="4000200"/>
            <a:ext cx="119063"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
        <p:nvSpPr>
          <p:cNvPr id="87" name="Triangle isocèle 106"/>
          <p:cNvSpPr>
            <a:spLocks noChangeArrowheads="1"/>
          </p:cNvSpPr>
          <p:nvPr>
            <p:custDataLst>
              <p:tags r:id="rId63"/>
            </p:custDataLst>
          </p:nvPr>
        </p:nvSpPr>
        <p:spPr bwMode="auto">
          <a:xfrm>
            <a:off x="3727782" y="557930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chemeClr val="tx1"/>
              </a:solidFill>
              <a:latin typeface="+mn-l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p:cNvSpPr>
          <p:nvPr>
            <p:ph type="title"/>
          </p:nvPr>
        </p:nvSpPr>
        <p:spPr/>
        <p:txBody>
          <a:bodyPr/>
          <a:lstStyle/>
          <a:p>
            <a:pPr eaLnBrk="1" hangingPunct="1"/>
            <a:r>
              <a:rPr lang="fr-FR" dirty="0" smtClean="0"/>
              <a:t>DTC - 7 </a:t>
            </a:r>
            <a:r>
              <a:rPr lang="fr-FR" dirty="0" err="1" smtClean="0"/>
              <a:t>key</a:t>
            </a:r>
            <a:r>
              <a:rPr lang="fr-FR" dirty="0" smtClean="0"/>
              <a:t> </a:t>
            </a:r>
            <a:r>
              <a:rPr lang="fr-FR" dirty="0" err="1" smtClean="0"/>
              <a:t>Principles</a:t>
            </a:r>
            <a:endParaRPr lang="fr-FR" dirty="0" smtClean="0"/>
          </a:p>
        </p:txBody>
      </p:sp>
      <p:sp>
        <p:nvSpPr>
          <p:cNvPr id="21" name="Rectangle 5"/>
          <p:cNvSpPr>
            <a:spLocks noChangeArrowheads="1"/>
          </p:cNvSpPr>
          <p:nvPr>
            <p:custDataLst>
              <p:tags r:id="rId1"/>
            </p:custDataLst>
          </p:nvPr>
        </p:nvSpPr>
        <p:spPr bwMode="auto">
          <a:xfrm>
            <a:off x="881063" y="1413470"/>
            <a:ext cx="24431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Multi functional team work</a:t>
            </a:r>
          </a:p>
        </p:txBody>
      </p:sp>
      <p:sp>
        <p:nvSpPr>
          <p:cNvPr id="23" name="Rectangle 6"/>
          <p:cNvSpPr>
            <a:spLocks noChangeArrowheads="1"/>
          </p:cNvSpPr>
          <p:nvPr/>
        </p:nvSpPr>
        <p:spPr bwMode="auto">
          <a:xfrm>
            <a:off x="577850" y="1411882"/>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dirty="0" smtClean="0">
                <a:solidFill>
                  <a:srgbClr val="FFFFFF"/>
                </a:solidFill>
                <a:latin typeface="Arial" pitchFamily="34" charset="0"/>
              </a:rPr>
              <a:t>1</a:t>
            </a:r>
          </a:p>
        </p:txBody>
      </p:sp>
      <p:sp>
        <p:nvSpPr>
          <p:cNvPr id="32" name="VLine"/>
          <p:cNvSpPr>
            <a:spLocks noChangeShapeType="1"/>
          </p:cNvSpPr>
          <p:nvPr/>
        </p:nvSpPr>
        <p:spPr bwMode="auto">
          <a:xfrm>
            <a:off x="3213100" y="1210270"/>
            <a:ext cx="0" cy="49530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3" name="HArrowLine"/>
          <p:cNvSpPr>
            <a:spLocks noChangeShapeType="1"/>
          </p:cNvSpPr>
          <p:nvPr/>
        </p:nvSpPr>
        <p:spPr bwMode="auto">
          <a:xfrm>
            <a:off x="3200400" y="156269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4" name="Line 9"/>
          <p:cNvSpPr>
            <a:spLocks noChangeShapeType="1"/>
          </p:cNvSpPr>
          <p:nvPr/>
        </p:nvSpPr>
        <p:spPr bwMode="auto">
          <a:xfrm flipV="1">
            <a:off x="571500" y="1946870"/>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 name="Line 10"/>
          <p:cNvSpPr>
            <a:spLocks noChangeShapeType="1"/>
          </p:cNvSpPr>
          <p:nvPr/>
        </p:nvSpPr>
        <p:spPr bwMode="auto">
          <a:xfrm flipV="1">
            <a:off x="558800" y="3078757"/>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 name="Rectangle 11"/>
          <p:cNvSpPr>
            <a:spLocks noChangeArrowheads="1"/>
          </p:cNvSpPr>
          <p:nvPr>
            <p:custDataLst>
              <p:tags r:id="rId2"/>
            </p:custDataLst>
          </p:nvPr>
        </p:nvSpPr>
        <p:spPr bwMode="auto">
          <a:xfrm>
            <a:off x="3348038" y="2073870"/>
            <a:ext cx="5544442" cy="981038"/>
          </a:xfrm>
          <a:prstGeom prst="rect">
            <a:avLst/>
          </a:prstGeom>
          <a:noFill/>
          <a:ln w="9525">
            <a:noFill/>
            <a:miter lim="800000"/>
            <a:headEnd/>
            <a:tailEnd/>
          </a:ln>
          <a:effectLst/>
        </p:spPr>
        <p:txBody>
          <a:bodyPr wrap="square"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Address all levers: functional specification, technical specification and purchasing specification optimization</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Everything can be challenged</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Use facts and experience coming from proven solutions</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Challenge preconceived ideas, taboos, habits…</a:t>
            </a:r>
          </a:p>
        </p:txBody>
      </p:sp>
      <p:sp>
        <p:nvSpPr>
          <p:cNvPr id="37" name="Rectangle 12"/>
          <p:cNvSpPr>
            <a:spLocks noChangeArrowheads="1"/>
          </p:cNvSpPr>
          <p:nvPr>
            <p:custDataLst>
              <p:tags r:id="rId3"/>
            </p:custDataLst>
          </p:nvPr>
        </p:nvSpPr>
        <p:spPr bwMode="auto">
          <a:xfrm>
            <a:off x="792163" y="2126257"/>
            <a:ext cx="23923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dirty="0" smtClean="0">
                <a:solidFill>
                  <a:srgbClr val="000066"/>
                </a:solidFill>
                <a:latin typeface="Arial" pitchFamily="34" charset="0"/>
              </a:rPr>
              <a:t>Systematic challenge of the specification: </a:t>
            </a:r>
            <a:r>
              <a:rPr lang="en-US" sz="1500" b="1" dirty="0" smtClean="0">
                <a:solidFill>
                  <a:srgbClr val="000066"/>
                </a:solidFill>
                <a:latin typeface="Arial" pitchFamily="34" charset="0"/>
              </a:rPr>
              <a:t>no taboo</a:t>
            </a:r>
          </a:p>
        </p:txBody>
      </p:sp>
      <p:sp>
        <p:nvSpPr>
          <p:cNvPr id="38" name="Rectangle 13"/>
          <p:cNvSpPr>
            <a:spLocks noChangeArrowheads="1"/>
          </p:cNvSpPr>
          <p:nvPr/>
        </p:nvSpPr>
        <p:spPr bwMode="auto">
          <a:xfrm>
            <a:off x="539750" y="2124670"/>
            <a:ext cx="215900" cy="233362"/>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2</a:t>
            </a:r>
          </a:p>
        </p:txBody>
      </p:sp>
      <p:sp>
        <p:nvSpPr>
          <p:cNvPr id="39" name="VLine"/>
          <p:cNvSpPr>
            <a:spLocks noChangeShapeType="1"/>
          </p:cNvSpPr>
          <p:nvPr/>
        </p:nvSpPr>
        <p:spPr bwMode="auto">
          <a:xfrm>
            <a:off x="3175000" y="2138957"/>
            <a:ext cx="0" cy="798513"/>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0" name="HArrowLine"/>
          <p:cNvSpPr>
            <a:spLocks noChangeShapeType="1"/>
          </p:cNvSpPr>
          <p:nvPr/>
        </p:nvSpPr>
        <p:spPr bwMode="auto">
          <a:xfrm>
            <a:off x="3175000" y="243264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1" name="Rectangle 16"/>
          <p:cNvSpPr>
            <a:spLocks noChangeArrowheads="1"/>
          </p:cNvSpPr>
          <p:nvPr>
            <p:custDataLst>
              <p:tags r:id="rId4"/>
            </p:custDataLst>
          </p:nvPr>
        </p:nvSpPr>
        <p:spPr bwMode="auto">
          <a:xfrm>
            <a:off x="3459163" y="3207345"/>
            <a:ext cx="4795837" cy="379412"/>
          </a:xfrm>
          <a:prstGeom prst="rect">
            <a:avLst/>
          </a:prstGeom>
          <a:noFill/>
          <a:ln w="9525">
            <a:noFill/>
            <a:miter lim="800000"/>
            <a:headEnd/>
            <a:tailEnd/>
          </a:ln>
          <a:effectLst/>
        </p:spPr>
        <p:txBody>
          <a:bodyPr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Focus on levers with most economical impact</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Develop quantified reasoning to evaluate savings</a:t>
            </a:r>
          </a:p>
        </p:txBody>
      </p:sp>
      <p:sp>
        <p:nvSpPr>
          <p:cNvPr id="42" name="Rectangle 17"/>
          <p:cNvSpPr>
            <a:spLocks noChangeArrowheads="1"/>
          </p:cNvSpPr>
          <p:nvPr>
            <p:custDataLst>
              <p:tags r:id="rId5"/>
            </p:custDataLst>
          </p:nvPr>
        </p:nvSpPr>
        <p:spPr bwMode="auto">
          <a:xfrm>
            <a:off x="868363" y="3118445"/>
            <a:ext cx="21764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Fact-based, quantified approach and 80/20</a:t>
            </a:r>
          </a:p>
        </p:txBody>
      </p:sp>
      <p:sp>
        <p:nvSpPr>
          <p:cNvPr id="43" name="Rectangle 18"/>
          <p:cNvSpPr>
            <a:spLocks noChangeArrowheads="1"/>
          </p:cNvSpPr>
          <p:nvPr/>
        </p:nvSpPr>
        <p:spPr bwMode="auto">
          <a:xfrm>
            <a:off x="552450" y="319305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3</a:t>
            </a:r>
          </a:p>
        </p:txBody>
      </p:sp>
      <p:sp>
        <p:nvSpPr>
          <p:cNvPr id="44" name="VLine"/>
          <p:cNvSpPr>
            <a:spLocks noChangeShapeType="1"/>
          </p:cNvSpPr>
          <p:nvPr/>
        </p:nvSpPr>
        <p:spPr bwMode="auto">
          <a:xfrm>
            <a:off x="3136900" y="3156545"/>
            <a:ext cx="0" cy="4762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5" name="HArrowLine"/>
          <p:cNvSpPr>
            <a:spLocks noChangeShapeType="1"/>
          </p:cNvSpPr>
          <p:nvPr/>
        </p:nvSpPr>
        <p:spPr bwMode="auto">
          <a:xfrm>
            <a:off x="3136900" y="342642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6" name="Line 21"/>
          <p:cNvSpPr>
            <a:spLocks noChangeShapeType="1"/>
          </p:cNvSpPr>
          <p:nvPr/>
        </p:nvSpPr>
        <p:spPr bwMode="auto">
          <a:xfrm flipV="1">
            <a:off x="558800" y="3851870"/>
            <a:ext cx="83073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7" name="Rectangle 22"/>
          <p:cNvSpPr>
            <a:spLocks noChangeArrowheads="1"/>
          </p:cNvSpPr>
          <p:nvPr>
            <p:custDataLst>
              <p:tags r:id="rId6"/>
            </p:custDataLst>
          </p:nvPr>
        </p:nvSpPr>
        <p:spPr bwMode="auto">
          <a:xfrm>
            <a:off x="3459163" y="4005857"/>
            <a:ext cx="4795837" cy="2286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Look for high economic impact solution</a:t>
            </a:r>
          </a:p>
        </p:txBody>
      </p:sp>
      <p:sp>
        <p:nvSpPr>
          <p:cNvPr id="48" name="Rectangle 23"/>
          <p:cNvSpPr>
            <a:spLocks noChangeArrowheads="1"/>
          </p:cNvSpPr>
          <p:nvPr>
            <p:custDataLst>
              <p:tags r:id="rId7"/>
            </p:custDataLst>
          </p:nvPr>
        </p:nvSpPr>
        <p:spPr bwMode="auto">
          <a:xfrm>
            <a:off x="868363" y="3993157"/>
            <a:ext cx="21764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High ambition</a:t>
            </a:r>
          </a:p>
        </p:txBody>
      </p:sp>
      <p:sp>
        <p:nvSpPr>
          <p:cNvPr id="49" name="Rectangle 24"/>
          <p:cNvSpPr>
            <a:spLocks noChangeArrowheads="1"/>
          </p:cNvSpPr>
          <p:nvPr/>
        </p:nvSpPr>
        <p:spPr bwMode="auto">
          <a:xfrm>
            <a:off x="552450" y="3953470"/>
            <a:ext cx="215900" cy="233362"/>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4</a:t>
            </a:r>
          </a:p>
        </p:txBody>
      </p:sp>
      <p:sp>
        <p:nvSpPr>
          <p:cNvPr id="50" name="VLine"/>
          <p:cNvSpPr>
            <a:spLocks noChangeShapeType="1"/>
          </p:cNvSpPr>
          <p:nvPr/>
        </p:nvSpPr>
        <p:spPr bwMode="auto">
          <a:xfrm>
            <a:off x="3111500" y="3993157"/>
            <a:ext cx="0" cy="193675"/>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1" name="HArrowLine"/>
          <p:cNvSpPr>
            <a:spLocks noChangeShapeType="1"/>
          </p:cNvSpPr>
          <p:nvPr/>
        </p:nvSpPr>
        <p:spPr bwMode="auto">
          <a:xfrm>
            <a:off x="3111500" y="408999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2" name="Line 27"/>
          <p:cNvSpPr>
            <a:spLocks noChangeShapeType="1"/>
          </p:cNvSpPr>
          <p:nvPr/>
        </p:nvSpPr>
        <p:spPr bwMode="auto">
          <a:xfrm flipV="1">
            <a:off x="546100" y="4355107"/>
            <a:ext cx="83200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3" name="Rectangle 28"/>
          <p:cNvSpPr>
            <a:spLocks noChangeArrowheads="1"/>
          </p:cNvSpPr>
          <p:nvPr>
            <p:custDataLst>
              <p:tags r:id="rId8"/>
            </p:custDataLst>
          </p:nvPr>
        </p:nvSpPr>
        <p:spPr bwMode="auto">
          <a:xfrm>
            <a:off x="3459163" y="4450357"/>
            <a:ext cx="5418137" cy="4572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Facilitate trade-off decisions: risk versus cost versus performance, escalate for quick decision making</a:t>
            </a:r>
          </a:p>
        </p:txBody>
      </p:sp>
      <p:sp>
        <p:nvSpPr>
          <p:cNvPr id="54" name="Rectangle 29"/>
          <p:cNvSpPr>
            <a:spLocks noChangeArrowheads="1"/>
          </p:cNvSpPr>
          <p:nvPr>
            <p:custDataLst>
              <p:tags r:id="rId9"/>
            </p:custDataLst>
          </p:nvPr>
        </p:nvSpPr>
        <p:spPr bwMode="auto">
          <a:xfrm>
            <a:off x="779463" y="4521795"/>
            <a:ext cx="24177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Visibility and transparency</a:t>
            </a:r>
          </a:p>
        </p:txBody>
      </p:sp>
      <p:sp>
        <p:nvSpPr>
          <p:cNvPr id="55" name="Rectangle 30"/>
          <p:cNvSpPr>
            <a:spLocks noChangeArrowheads="1"/>
          </p:cNvSpPr>
          <p:nvPr/>
        </p:nvSpPr>
        <p:spPr bwMode="auto">
          <a:xfrm>
            <a:off x="527050" y="453290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5</a:t>
            </a:r>
          </a:p>
        </p:txBody>
      </p:sp>
      <p:sp>
        <p:nvSpPr>
          <p:cNvPr id="56" name="VLine"/>
          <p:cNvSpPr>
            <a:spLocks noChangeShapeType="1"/>
          </p:cNvSpPr>
          <p:nvPr/>
        </p:nvSpPr>
        <p:spPr bwMode="auto">
          <a:xfrm>
            <a:off x="3098800" y="4496395"/>
            <a:ext cx="0" cy="3111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7" name="HArrowLine"/>
          <p:cNvSpPr>
            <a:spLocks noChangeShapeType="1"/>
          </p:cNvSpPr>
          <p:nvPr/>
        </p:nvSpPr>
        <p:spPr bwMode="auto">
          <a:xfrm>
            <a:off x="3098800" y="465197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8" name="Line 33"/>
          <p:cNvSpPr>
            <a:spLocks noChangeShapeType="1"/>
          </p:cNvSpPr>
          <p:nvPr/>
        </p:nvSpPr>
        <p:spPr bwMode="auto">
          <a:xfrm>
            <a:off x="558800" y="4990107"/>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9" name="Rectangle 34"/>
          <p:cNvSpPr>
            <a:spLocks noChangeArrowheads="1"/>
          </p:cNvSpPr>
          <p:nvPr>
            <p:custDataLst>
              <p:tags r:id="rId10"/>
            </p:custDataLst>
          </p:nvPr>
        </p:nvSpPr>
        <p:spPr bwMode="auto">
          <a:xfrm>
            <a:off x="3421063" y="5150445"/>
            <a:ext cx="5380037" cy="379412"/>
          </a:xfrm>
          <a:prstGeom prst="rect">
            <a:avLst/>
          </a:prstGeom>
          <a:noFill/>
          <a:ln w="9525">
            <a:noFill/>
            <a:miter lim="800000"/>
            <a:headEnd/>
            <a:tailEnd/>
          </a:ln>
          <a:effectLst/>
        </p:spPr>
        <p:txBody>
          <a:bodyPr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smtClean="0">
                <a:solidFill>
                  <a:srgbClr val="000066"/>
                </a:solidFill>
                <a:latin typeface="Arial" pitchFamily="34" charset="0"/>
              </a:rPr>
              <a:t>Ensure fairness of the process</a:t>
            </a:r>
          </a:p>
          <a:p>
            <a:pPr marL="180975" lvl="1" indent="-179388" defTabSz="952500" eaLnBrk="0" hangingPunct="0">
              <a:lnSpc>
                <a:spcPct val="73000"/>
              </a:lnSpc>
              <a:spcBef>
                <a:spcPct val="20000"/>
              </a:spcBef>
              <a:buClr>
                <a:srgbClr val="D7D29D"/>
              </a:buClr>
              <a:buFont typeface="Webdings" pitchFamily="18" charset="2"/>
              <a:buChar char="a"/>
            </a:pPr>
            <a:r>
              <a:rPr lang="en-US" sz="1500" smtClean="0">
                <a:solidFill>
                  <a:srgbClr val="000066"/>
                </a:solidFill>
                <a:latin typeface="Arial" pitchFamily="34" charset="0"/>
              </a:rPr>
              <a:t>Align all stakeholders on a common and fact-based approach</a:t>
            </a:r>
          </a:p>
        </p:txBody>
      </p:sp>
      <p:sp>
        <p:nvSpPr>
          <p:cNvPr id="60" name="Rectangle 35"/>
          <p:cNvSpPr>
            <a:spLocks noChangeArrowheads="1"/>
          </p:cNvSpPr>
          <p:nvPr>
            <p:custDataLst>
              <p:tags r:id="rId11"/>
            </p:custDataLst>
          </p:nvPr>
        </p:nvSpPr>
        <p:spPr bwMode="auto">
          <a:xfrm>
            <a:off x="792163" y="5080595"/>
            <a:ext cx="21764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Rigorous and step by methodology</a:t>
            </a:r>
          </a:p>
        </p:txBody>
      </p:sp>
      <p:sp>
        <p:nvSpPr>
          <p:cNvPr id="61" name="Rectangle 36"/>
          <p:cNvSpPr>
            <a:spLocks noChangeArrowheads="1"/>
          </p:cNvSpPr>
          <p:nvPr/>
        </p:nvSpPr>
        <p:spPr bwMode="auto">
          <a:xfrm>
            <a:off x="539750" y="509170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6</a:t>
            </a:r>
          </a:p>
        </p:txBody>
      </p:sp>
      <p:sp>
        <p:nvSpPr>
          <p:cNvPr id="62" name="VLine"/>
          <p:cNvSpPr>
            <a:spLocks noChangeShapeType="1"/>
          </p:cNvSpPr>
          <p:nvPr/>
        </p:nvSpPr>
        <p:spPr bwMode="auto">
          <a:xfrm>
            <a:off x="3086100" y="5118695"/>
            <a:ext cx="0" cy="3111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3" name="HArrowLine"/>
          <p:cNvSpPr>
            <a:spLocks noChangeShapeType="1"/>
          </p:cNvSpPr>
          <p:nvPr/>
        </p:nvSpPr>
        <p:spPr bwMode="auto">
          <a:xfrm>
            <a:off x="3086100" y="527427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4" name="Line 39"/>
          <p:cNvSpPr>
            <a:spLocks noChangeShapeType="1"/>
          </p:cNvSpPr>
          <p:nvPr/>
        </p:nvSpPr>
        <p:spPr bwMode="auto">
          <a:xfrm flipV="1">
            <a:off x="558800" y="5694957"/>
            <a:ext cx="83200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5" name="Rectangle 40"/>
          <p:cNvSpPr>
            <a:spLocks noChangeArrowheads="1"/>
          </p:cNvSpPr>
          <p:nvPr>
            <p:custDataLst>
              <p:tags r:id="rId12"/>
            </p:custDataLst>
          </p:nvPr>
        </p:nvSpPr>
        <p:spPr bwMode="auto">
          <a:xfrm>
            <a:off x="3446463" y="5737820"/>
            <a:ext cx="4795837" cy="5715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Systematic but not exhaustive: </a:t>
            </a:r>
          </a:p>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Create pace, transparency and visibility</a:t>
            </a:r>
          </a:p>
        </p:txBody>
      </p:sp>
      <p:sp>
        <p:nvSpPr>
          <p:cNvPr id="66" name="Rectangle 41"/>
          <p:cNvSpPr>
            <a:spLocks noChangeArrowheads="1"/>
          </p:cNvSpPr>
          <p:nvPr>
            <p:custDataLst>
              <p:tags r:id="rId13"/>
            </p:custDataLst>
          </p:nvPr>
        </p:nvSpPr>
        <p:spPr bwMode="auto">
          <a:xfrm>
            <a:off x="995363" y="5814020"/>
            <a:ext cx="21764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Speed</a:t>
            </a:r>
          </a:p>
        </p:txBody>
      </p:sp>
      <p:sp>
        <p:nvSpPr>
          <p:cNvPr id="67" name="Rectangle 42"/>
          <p:cNvSpPr>
            <a:spLocks noChangeArrowheads="1"/>
          </p:cNvSpPr>
          <p:nvPr/>
        </p:nvSpPr>
        <p:spPr bwMode="auto">
          <a:xfrm>
            <a:off x="552450" y="5787032"/>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7</a:t>
            </a:r>
          </a:p>
        </p:txBody>
      </p:sp>
      <p:grpSp>
        <p:nvGrpSpPr>
          <p:cNvPr id="2" name="Group 43"/>
          <p:cNvGrpSpPr>
            <a:grpSpLocks/>
          </p:cNvGrpSpPr>
          <p:nvPr/>
        </p:nvGrpSpPr>
        <p:grpSpPr bwMode="auto">
          <a:xfrm>
            <a:off x="3086100" y="5814020"/>
            <a:ext cx="211138" cy="311150"/>
            <a:chOff x="2279" y="3683"/>
            <a:chExt cx="144" cy="196"/>
          </a:xfrm>
        </p:grpSpPr>
        <p:sp>
          <p:nvSpPr>
            <p:cNvPr id="69" name="VLine"/>
            <p:cNvSpPr>
              <a:spLocks noChangeShapeType="1"/>
            </p:cNvSpPr>
            <p:nvPr/>
          </p:nvSpPr>
          <p:spPr bwMode="auto">
            <a:xfrm>
              <a:off x="2279" y="3683"/>
              <a:ext cx="0" cy="196"/>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70" name="HArrowLine"/>
            <p:cNvSpPr>
              <a:spLocks noChangeShapeType="1"/>
            </p:cNvSpPr>
            <p:nvPr/>
          </p:nvSpPr>
          <p:spPr bwMode="auto">
            <a:xfrm>
              <a:off x="2279" y="3781"/>
              <a:ext cx="144"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71" name="Rectangle 16"/>
          <p:cNvSpPr>
            <a:spLocks noChangeArrowheads="1"/>
          </p:cNvSpPr>
          <p:nvPr>
            <p:custDataLst>
              <p:tags r:id="rId14"/>
            </p:custDataLst>
          </p:nvPr>
        </p:nvSpPr>
        <p:spPr bwMode="auto">
          <a:xfrm>
            <a:off x="3491880" y="1412776"/>
            <a:ext cx="5400600" cy="383182"/>
          </a:xfrm>
          <a:prstGeom prst="rect">
            <a:avLst/>
          </a:prstGeom>
          <a:noFill/>
          <a:ln w="9525">
            <a:noFill/>
            <a:miter lim="800000"/>
            <a:headEnd/>
            <a:tailEnd/>
          </a:ln>
          <a:effectLst/>
        </p:spPr>
        <p:txBody>
          <a:bodyPr wrap="square"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Confront the client, the </a:t>
            </a:r>
            <a:r>
              <a:rPr lang="en-US" sz="1500" dirty="0" err="1" smtClean="0">
                <a:solidFill>
                  <a:srgbClr val="000066"/>
                </a:solidFill>
                <a:latin typeface="Arial" pitchFamily="34" charset="0"/>
              </a:rPr>
              <a:t>specifier</a:t>
            </a:r>
            <a:r>
              <a:rPr lang="en-US" sz="1500" dirty="0" smtClean="0">
                <a:solidFill>
                  <a:srgbClr val="000066"/>
                </a:solidFill>
                <a:latin typeface="Arial" pitchFamily="34" charset="0"/>
              </a:rPr>
              <a:t>, the buyers and the operator</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Involve all required expertise available, including suppliers</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p:txBody>
          <a:bodyPr/>
          <a:lstStyle/>
          <a:p>
            <a:r>
              <a:rPr lang="fr-FR" dirty="0" err="1" smtClean="0">
                <a:ea typeface="ＭＳ Ｐゴシック"/>
              </a:rPr>
              <a:t>Rules</a:t>
            </a:r>
            <a:r>
              <a:rPr lang="fr-FR" dirty="0" smtClean="0">
                <a:ea typeface="ＭＳ Ｐゴシック"/>
              </a:rPr>
              <a:t> for a brainstorming cession</a:t>
            </a:r>
          </a:p>
        </p:txBody>
      </p:sp>
      <p:sp>
        <p:nvSpPr>
          <p:cNvPr id="15362" name="Rectangle 3"/>
          <p:cNvSpPr>
            <a:spLocks noGrp="1"/>
          </p:cNvSpPr>
          <p:nvPr>
            <p:ph type="body" idx="4294967295"/>
          </p:nvPr>
        </p:nvSpPr>
        <p:spPr>
          <a:xfrm>
            <a:off x="467544" y="1146522"/>
            <a:ext cx="8229600" cy="4730750"/>
          </a:xfrm>
        </p:spPr>
        <p:txBody>
          <a:bodyPr/>
          <a:lstStyle/>
          <a:p>
            <a:pPr>
              <a:lnSpc>
                <a:spcPct val="150000"/>
              </a:lnSpc>
            </a:pPr>
            <a:r>
              <a:rPr lang="en-US" sz="2000" dirty="0" smtClean="0">
                <a:solidFill>
                  <a:schemeClr val="bg1"/>
                </a:solidFill>
                <a:ea typeface="ＭＳ Ｐゴシック"/>
              </a:rPr>
              <a:t>Be open to others’ ideas, Do not criticize ideas</a:t>
            </a:r>
          </a:p>
          <a:p>
            <a:pPr>
              <a:lnSpc>
                <a:spcPct val="150000"/>
              </a:lnSpc>
            </a:pPr>
            <a:r>
              <a:rPr lang="en-US" sz="2000" dirty="0" smtClean="0">
                <a:solidFill>
                  <a:schemeClr val="bg1"/>
                </a:solidFill>
                <a:ea typeface="ＭＳ Ｐゴシック"/>
              </a:rPr>
              <a:t>Encourage crazy &amp; out of the box ideas</a:t>
            </a:r>
          </a:p>
          <a:p>
            <a:pPr>
              <a:lnSpc>
                <a:spcPct val="150000"/>
              </a:lnSpc>
            </a:pPr>
            <a:r>
              <a:rPr lang="en-US" sz="2000" dirty="0" smtClean="0">
                <a:solidFill>
                  <a:schemeClr val="bg1"/>
                </a:solidFill>
                <a:ea typeface="ＭＳ Ｐゴシック"/>
              </a:rPr>
              <a:t>Forget you are expert , prefer to be a new born</a:t>
            </a:r>
          </a:p>
          <a:p>
            <a:pPr>
              <a:lnSpc>
                <a:spcPct val="150000"/>
              </a:lnSpc>
            </a:pPr>
            <a:r>
              <a:rPr lang="en-US" sz="2000" dirty="0" smtClean="0">
                <a:solidFill>
                  <a:schemeClr val="bg1"/>
                </a:solidFill>
                <a:ea typeface="ＭＳ Ｐゴシック"/>
              </a:rPr>
              <a:t>Be pragmatic, good sense bring often to good ideas</a:t>
            </a:r>
          </a:p>
          <a:p>
            <a:pPr>
              <a:lnSpc>
                <a:spcPct val="150000"/>
              </a:lnSpc>
            </a:pPr>
            <a:r>
              <a:rPr lang="en-US" sz="2000" dirty="0" smtClean="0">
                <a:solidFill>
                  <a:schemeClr val="bg1"/>
                </a:solidFill>
                <a:ea typeface="ＭＳ Ｐゴシック"/>
              </a:rPr>
              <a:t>Try to elaborate on ideas from others,  jump to more new ideas</a:t>
            </a:r>
          </a:p>
          <a:p>
            <a:pPr>
              <a:lnSpc>
                <a:spcPct val="150000"/>
              </a:lnSpc>
            </a:pPr>
            <a:r>
              <a:rPr lang="en-US" sz="2000" dirty="0" smtClean="0">
                <a:solidFill>
                  <a:schemeClr val="bg1"/>
                </a:solidFill>
                <a:ea typeface="ＭＳ Ｐゴシック"/>
              </a:rPr>
              <a:t>Quantity not quality</a:t>
            </a:r>
            <a:endParaRPr lang="en-US" sz="2000" u="sng" dirty="0" smtClean="0">
              <a:solidFill>
                <a:schemeClr val="bg1"/>
              </a:solidFill>
              <a:ea typeface="ＭＳ Ｐゴシック"/>
            </a:endParaRPr>
          </a:p>
          <a:p>
            <a:pPr>
              <a:lnSpc>
                <a:spcPct val="150000"/>
              </a:lnSpc>
            </a:pPr>
            <a:endParaRPr lang="en-US" sz="3600" b="1" dirty="0" smtClean="0">
              <a:solidFill>
                <a:schemeClr val="bg1"/>
              </a:solidFill>
              <a:ea typeface="ＭＳ Ｐゴシック"/>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Espace réservé du numéro de diapositive 3"/>
          <p:cNvSpPr>
            <a:spLocks noGrp="1"/>
          </p:cNvSpPr>
          <p:nvPr>
            <p:ph type="sldNum" sz="quarter" idx="10"/>
          </p:nvPr>
        </p:nvSpPr>
        <p:spPr>
          <a:xfrm>
            <a:off x="2195736" y="5517232"/>
            <a:ext cx="914400" cy="279400"/>
          </a:xfrm>
        </p:spPr>
        <p:txBody>
          <a:bodyPr/>
          <a:lstStyle/>
          <a:p>
            <a:fld id="{8ADB4AEE-1D5F-4743-B088-DC7B3C07F779}" type="slidenum">
              <a:rPr lang="fr-FR">
                <a:solidFill>
                  <a:srgbClr val="FFFFFF"/>
                </a:solidFill>
              </a:rPr>
              <a:pPr/>
              <a:t>53</a:t>
            </a:fld>
            <a:endParaRPr lang="fr-FR">
              <a:solidFill>
                <a:srgbClr val="FFFFFF"/>
              </a:solidFill>
            </a:endParaRPr>
          </a:p>
        </p:txBody>
      </p:sp>
      <p:sp>
        <p:nvSpPr>
          <p:cNvPr id="352263" name="Rectangle 7"/>
          <p:cNvSpPr>
            <a:spLocks noGrp="1" noChangeArrowheads="1"/>
          </p:cNvSpPr>
          <p:nvPr>
            <p:ph type="title"/>
          </p:nvPr>
        </p:nvSpPr>
        <p:spPr>
          <a:xfrm>
            <a:off x="533400" y="193675"/>
            <a:ext cx="7319963" cy="922338"/>
          </a:xfrm>
          <a:noFill/>
          <a:ln/>
        </p:spPr>
        <p:txBody>
          <a:bodyPr/>
          <a:lstStyle/>
          <a:p>
            <a:r>
              <a:rPr lang="en-US" dirty="0" smtClean="0"/>
              <a:t>DTC Methodology</a:t>
            </a:r>
            <a:endParaRPr lang="en-US" dirty="0"/>
          </a:p>
        </p:txBody>
      </p:sp>
      <p:sp>
        <p:nvSpPr>
          <p:cNvPr id="352269" name="AutoShape 8"/>
          <p:cNvSpPr>
            <a:spLocks noChangeArrowheads="1"/>
          </p:cNvSpPr>
          <p:nvPr>
            <p:custDataLst>
              <p:tags r:id="rId1"/>
            </p:custDataLst>
          </p:nvPr>
        </p:nvSpPr>
        <p:spPr bwMode="auto">
          <a:xfrm>
            <a:off x="755650" y="1196752"/>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352270" name="AutoShape 8"/>
          <p:cNvSpPr>
            <a:spLocks noChangeArrowheads="1"/>
          </p:cNvSpPr>
          <p:nvPr>
            <p:custDataLst>
              <p:tags r:id="rId2"/>
            </p:custDataLst>
          </p:nvPr>
        </p:nvSpPr>
        <p:spPr bwMode="auto">
          <a:xfrm>
            <a:off x="5148064"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 Sheets Elaboration</a:t>
            </a:r>
          </a:p>
        </p:txBody>
      </p:sp>
      <p:sp>
        <p:nvSpPr>
          <p:cNvPr id="352271" name="AutoShape 8"/>
          <p:cNvSpPr>
            <a:spLocks noChangeArrowheads="1"/>
          </p:cNvSpPr>
          <p:nvPr>
            <p:custDataLst>
              <p:tags r:id="rId3"/>
            </p:custDataLst>
          </p:nvPr>
        </p:nvSpPr>
        <p:spPr bwMode="auto">
          <a:xfrm>
            <a:off x="7020272"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Levers Validation</a:t>
            </a:r>
          </a:p>
        </p:txBody>
      </p:sp>
      <p:sp>
        <p:nvSpPr>
          <p:cNvPr id="352272" name="Text10"/>
          <p:cNvSpPr>
            <a:spLocks noChangeArrowheads="1"/>
          </p:cNvSpPr>
          <p:nvPr>
            <p:custDataLst>
              <p:tags r:id="rId4"/>
            </p:custDataLst>
          </p:nvPr>
        </p:nvSpPr>
        <p:spPr bwMode="auto">
          <a:xfrm>
            <a:off x="3412356" y="2780928"/>
            <a:ext cx="1619250" cy="2540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Workshop 2</a:t>
            </a:r>
          </a:p>
        </p:txBody>
      </p:sp>
      <p:sp>
        <p:nvSpPr>
          <p:cNvPr id="352273" name="Text12"/>
          <p:cNvSpPr>
            <a:spLocks noChangeArrowheads="1"/>
          </p:cNvSpPr>
          <p:nvPr>
            <p:custDataLst>
              <p:tags r:id="rId5"/>
            </p:custDataLst>
          </p:nvPr>
        </p:nvSpPr>
        <p:spPr bwMode="auto">
          <a:xfrm>
            <a:off x="1752600" y="3218934"/>
            <a:ext cx="1595264" cy="969496"/>
          </a:xfrm>
          <a:prstGeom prst="rect">
            <a:avLst/>
          </a:prstGeom>
          <a:noFill/>
          <a:ln w="6350">
            <a:noFill/>
            <a:miter lim="800000"/>
            <a:headEnd/>
            <a:tailEnd/>
          </a:ln>
        </p:spPr>
        <p:txBody>
          <a:bodyPr wrap="square" lIns="0" tIns="0" rIns="0" bIns="0">
            <a:spAutoFit/>
          </a:bodyPr>
          <a:lstStyle/>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Assess current situation</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Discuss cost base</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Benchmark best practices &amp; competitors</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Exhaustive Brainstorming on saving opportunities</a:t>
            </a:r>
          </a:p>
          <a:p>
            <a:pPr marL="122238" lvl="1" indent="-120650" defTabSz="330200">
              <a:buFontTx/>
              <a:buChar char="•"/>
            </a:pPr>
            <a:endParaRPr kumimoji="1" lang="en-US" altLang="zh-HK" sz="900" b="1" dirty="0" smtClean="0">
              <a:solidFill>
                <a:srgbClr val="000000"/>
              </a:solidFill>
              <a:latin typeface="Arial" pitchFamily="34" charset="0"/>
              <a:ea typeface="PMingLiU" pitchFamily="18" charset="-120"/>
            </a:endParaRPr>
          </a:p>
        </p:txBody>
      </p:sp>
      <p:sp>
        <p:nvSpPr>
          <p:cNvPr id="352274" name="Text12"/>
          <p:cNvSpPr>
            <a:spLocks noChangeArrowheads="1"/>
          </p:cNvSpPr>
          <p:nvPr>
            <p:custDataLst>
              <p:tags r:id="rId6"/>
            </p:custDataLst>
          </p:nvPr>
        </p:nvSpPr>
        <p:spPr bwMode="auto">
          <a:xfrm>
            <a:off x="1979712" y="4093622"/>
            <a:ext cx="1080120" cy="415498"/>
          </a:xfrm>
          <a:prstGeom prst="rect">
            <a:avLst/>
          </a:prstGeom>
          <a:noFill/>
          <a:ln w="6350">
            <a:noFill/>
            <a:miter lim="800000"/>
            <a:headEnd/>
            <a:tailEnd/>
          </a:ln>
        </p:spPr>
        <p:txBody>
          <a:bodyPr wrap="square" lIns="0" tIns="0" rIns="0" bIns="0">
            <a:spAutoFit/>
          </a:bodyPr>
          <a:lstStyle/>
          <a:p>
            <a:pPr marL="142875" lvl="1" indent="-141288" defTabSz="330200">
              <a:buFont typeface="Wingdings" pitchFamily="2" charset="2"/>
              <a:buChar char="Ø"/>
            </a:pPr>
            <a:r>
              <a:rPr kumimoji="1" lang="en-US" altLang="zh-HK" sz="900" b="1" dirty="0" smtClean="0">
                <a:solidFill>
                  <a:srgbClr val="000000"/>
                </a:solidFill>
                <a:latin typeface="Arial" pitchFamily="34" charset="0"/>
                <a:ea typeface="PMingLiU" pitchFamily="18" charset="-120"/>
              </a:rPr>
              <a:t>INTERNAL            </a:t>
            </a:r>
          </a:p>
          <a:p>
            <a:pPr marL="142875" lvl="1" indent="-141288" defTabSz="330200">
              <a:buFont typeface="Wingdings" pitchFamily="2" charset="2"/>
              <a:buChar char="Ø"/>
            </a:pPr>
            <a:r>
              <a:rPr kumimoji="1" lang="en-US" altLang="zh-HK" sz="900" b="1" dirty="0" smtClean="0">
                <a:solidFill>
                  <a:srgbClr val="000000"/>
                </a:solidFill>
                <a:latin typeface="Arial" pitchFamily="34" charset="0"/>
                <a:ea typeface="PMingLiU" pitchFamily="18" charset="-120"/>
              </a:rPr>
              <a:t>SUPPLIERS</a:t>
            </a:r>
          </a:p>
          <a:p>
            <a:pPr marL="142875" lvl="1" indent="-141288" defTabSz="330200">
              <a:buFont typeface="Wingdings" pitchFamily="2" charset="2"/>
              <a:buChar char="Ø"/>
            </a:pPr>
            <a:endParaRPr kumimoji="1" lang="en-US" altLang="zh-HK" sz="900" b="1" dirty="0" smtClean="0">
              <a:solidFill>
                <a:srgbClr val="000000"/>
              </a:solidFill>
              <a:latin typeface="Arial" pitchFamily="34" charset="0"/>
              <a:ea typeface="PMingLiU" pitchFamily="18" charset="-120"/>
            </a:endParaRPr>
          </a:p>
        </p:txBody>
      </p:sp>
      <p:sp>
        <p:nvSpPr>
          <p:cNvPr id="12" name="Text12"/>
          <p:cNvSpPr>
            <a:spLocks noChangeArrowheads="1"/>
          </p:cNvSpPr>
          <p:nvPr>
            <p:custDataLst>
              <p:tags r:id="rId7"/>
            </p:custDataLst>
          </p:nvPr>
        </p:nvSpPr>
        <p:spPr bwMode="auto">
          <a:xfrm>
            <a:off x="3412356" y="3212976"/>
            <a:ext cx="1663700" cy="692497"/>
          </a:xfrm>
          <a:prstGeom prst="rect">
            <a:avLst/>
          </a:prstGeom>
          <a:noFill/>
          <a:ln w="6350">
            <a:noFill/>
            <a:miter lim="800000"/>
            <a:headEnd/>
            <a:tailEnd/>
          </a:ln>
        </p:spPr>
        <p:txBody>
          <a:bodyPr lIns="0" tIns="0" rIns="0" bIns="0">
            <a:spAutoFit/>
          </a:bodyPr>
          <a:lstStyle/>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Complete levers long list</a:t>
            </a:r>
          </a:p>
          <a:p>
            <a:pPr marL="131763" lvl="1" indent="-130175" defTabSz="330200">
              <a:buFontTx/>
              <a:buChar char="•"/>
            </a:pPr>
            <a:r>
              <a:rPr kumimoji="1" lang="fr-FR" altLang="zh-HK" sz="900" b="1" dirty="0" smtClean="0">
                <a:solidFill>
                  <a:srgbClr val="000000"/>
                </a:solidFill>
                <a:latin typeface="Arial" pitchFamily="34" charset="0"/>
                <a:ea typeface="PMingLiU" pitchFamily="18" charset="-120"/>
              </a:rPr>
              <a:t>Rank levers by </a:t>
            </a:r>
            <a:r>
              <a:rPr kumimoji="1" lang="fr-FR" altLang="zh-HK" sz="900" b="1" dirty="0" err="1" smtClean="0">
                <a:solidFill>
                  <a:srgbClr val="000000"/>
                </a:solidFill>
                <a:latin typeface="Arial" pitchFamily="34" charset="0"/>
                <a:ea typeface="PMingLiU" pitchFamily="18" charset="-120"/>
              </a:rPr>
              <a:t>priority</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level</a:t>
            </a:r>
            <a:endParaRPr kumimoji="1" lang="en-US" altLang="zh-HK" sz="900" b="1" dirty="0" smtClean="0">
              <a:solidFill>
                <a:srgbClr val="000000"/>
              </a:solidFill>
              <a:latin typeface="Arial" pitchFamily="34" charset="0"/>
              <a:ea typeface="PMingLiU" pitchFamily="18" charset="-120"/>
            </a:endParaRPr>
          </a:p>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Short list the levers</a:t>
            </a:r>
          </a:p>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Identify Levers owner</a:t>
            </a:r>
          </a:p>
          <a:p>
            <a:pPr marL="131763" lvl="1" indent="-130175" defTabSz="330200">
              <a:buFontTx/>
              <a:buChar char="•"/>
            </a:pPr>
            <a:endParaRPr kumimoji="1" lang="en-US" altLang="zh-HK" sz="900" b="1" dirty="0" smtClean="0">
              <a:solidFill>
                <a:srgbClr val="000000"/>
              </a:solidFill>
              <a:latin typeface="Arial" pitchFamily="34" charset="0"/>
              <a:ea typeface="PMingLiU" pitchFamily="18" charset="-120"/>
            </a:endParaRPr>
          </a:p>
        </p:txBody>
      </p:sp>
      <p:sp>
        <p:nvSpPr>
          <p:cNvPr id="352276" name="Text12"/>
          <p:cNvSpPr>
            <a:spLocks noChangeArrowheads="1"/>
          </p:cNvSpPr>
          <p:nvPr>
            <p:custDataLst>
              <p:tags r:id="rId8"/>
            </p:custDataLst>
          </p:nvPr>
        </p:nvSpPr>
        <p:spPr bwMode="auto">
          <a:xfrm>
            <a:off x="7096323" y="3190617"/>
            <a:ext cx="1508125" cy="1246495"/>
          </a:xfrm>
          <a:prstGeom prst="rect">
            <a:avLst/>
          </a:prstGeom>
          <a:noFill/>
          <a:ln w="6350">
            <a:noFill/>
            <a:miter lim="800000"/>
            <a:headEnd/>
            <a:tailEnd/>
          </a:ln>
        </p:spPr>
        <p:txBody>
          <a:bodyPr lIns="0" tIns="0" rIns="0" bIns="0">
            <a:spAutoFit/>
          </a:bodyPr>
          <a:lstStyle/>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Review levers template:</a:t>
            </a: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Operational</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requirements</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smtClean="0">
                <a:solidFill>
                  <a:srgbClr val="000000"/>
                </a:solidFill>
                <a:latin typeface="Arial" pitchFamily="34" charset="0"/>
                <a:ea typeface="PMingLiU" pitchFamily="18" charset="-120"/>
              </a:rPr>
              <a:t>Gains estimation</a:t>
            </a: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Technical</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feasibility</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smtClean="0">
                <a:solidFill>
                  <a:srgbClr val="000000"/>
                </a:solidFill>
                <a:latin typeface="Arial" pitchFamily="34" charset="0"/>
                <a:ea typeface="PMingLiU" pitchFamily="18" charset="-120"/>
              </a:rPr>
              <a:t>Customer </a:t>
            </a:r>
            <a:r>
              <a:rPr kumimoji="1" lang="fr-FR" altLang="zh-HK" sz="900" b="1" dirty="0" err="1" smtClean="0">
                <a:solidFill>
                  <a:srgbClr val="000000"/>
                </a:solidFill>
                <a:latin typeface="Arial" pitchFamily="34" charset="0"/>
                <a:ea typeface="PMingLiU" pitchFamily="18" charset="-120"/>
              </a:rPr>
              <a:t>acceptability</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Risks</a:t>
            </a:r>
            <a:r>
              <a:rPr kumimoji="1" lang="fr-FR" altLang="zh-HK" sz="900" b="1" dirty="0" smtClean="0">
                <a:solidFill>
                  <a:srgbClr val="000000"/>
                </a:solidFill>
                <a:latin typeface="Arial" pitchFamily="34" charset="0"/>
                <a:ea typeface="PMingLiU" pitchFamily="18" charset="-120"/>
              </a:rPr>
              <a:t> and mitigation </a:t>
            </a:r>
            <a:r>
              <a:rPr kumimoji="1" lang="fr-FR" altLang="zh-HK" sz="900" b="1" dirty="0" err="1" smtClean="0">
                <a:solidFill>
                  <a:srgbClr val="000000"/>
                </a:solidFill>
                <a:latin typeface="Arial" pitchFamily="34" charset="0"/>
                <a:ea typeface="PMingLiU" pitchFamily="18" charset="-120"/>
              </a:rPr>
              <a:t>measures</a:t>
            </a:r>
            <a:endParaRPr kumimoji="1" lang="en-US" altLang="zh-HK" sz="900" b="1" dirty="0" smtClean="0">
              <a:solidFill>
                <a:srgbClr val="000000"/>
              </a:solidFill>
              <a:latin typeface="Arial" pitchFamily="34" charset="0"/>
              <a:ea typeface="PMingLiU" pitchFamily="18" charset="-120"/>
            </a:endParaRPr>
          </a:p>
          <a:p>
            <a:pPr marL="142875" lvl="1" indent="-141288" defTabSz="330200"/>
            <a:endParaRPr kumimoji="1" lang="en-US" altLang="zh-HK" sz="900" b="1" dirty="0" smtClean="0">
              <a:solidFill>
                <a:srgbClr val="000000"/>
              </a:solidFill>
              <a:latin typeface="Arial" pitchFamily="34" charset="0"/>
              <a:ea typeface="PMingLiU" pitchFamily="18" charset="-120"/>
            </a:endParaRPr>
          </a:p>
        </p:txBody>
      </p:sp>
      <p:sp>
        <p:nvSpPr>
          <p:cNvPr id="352277" name="Rectangle 20"/>
          <p:cNvSpPr>
            <a:spLocks noChangeArrowheads="1"/>
          </p:cNvSpPr>
          <p:nvPr/>
        </p:nvSpPr>
        <p:spPr bwMode="auto">
          <a:xfrm rot="-5400000">
            <a:off x="-142875" y="3884613"/>
            <a:ext cx="1441450" cy="152400"/>
          </a:xfrm>
          <a:prstGeom prst="rect">
            <a:avLst/>
          </a:prstGeom>
          <a:noFill/>
          <a:ln w="9525" algn="ctr">
            <a:noFill/>
            <a:miter lim="800000"/>
            <a:headEnd/>
            <a:tailEnd/>
          </a:ln>
        </p:spPr>
        <p:txBody>
          <a:bodyPr wrap="none" lIns="0" tIns="0" rIns="0" bIns="0">
            <a:spAutoFit/>
          </a:bodyPr>
          <a:lstStyle/>
          <a:p>
            <a:r>
              <a:rPr kumimoji="1" lang="en-US" sz="1000" b="1" smtClean="0">
                <a:solidFill>
                  <a:srgbClr val="000000"/>
                </a:solidFill>
                <a:latin typeface="Arial" pitchFamily="34" charset="0"/>
              </a:rPr>
              <a:t>Workgroup deliverables</a:t>
            </a:r>
          </a:p>
        </p:txBody>
      </p:sp>
      <p:sp>
        <p:nvSpPr>
          <p:cNvPr id="352278" name="AutoShape 21"/>
          <p:cNvSpPr>
            <a:spLocks/>
          </p:cNvSpPr>
          <p:nvPr/>
        </p:nvSpPr>
        <p:spPr bwMode="auto">
          <a:xfrm>
            <a:off x="696913" y="3148013"/>
            <a:ext cx="68262" cy="1636712"/>
          </a:xfrm>
          <a:prstGeom prst="leftBracket">
            <a:avLst>
              <a:gd name="adj" fmla="val 0"/>
            </a:avLst>
          </a:prstGeom>
          <a:noFill/>
          <a:ln w="22225">
            <a:solidFill>
              <a:srgbClr val="256886"/>
            </a:solidFill>
            <a:round/>
            <a:headEnd/>
            <a:tailEnd/>
          </a:ln>
        </p:spPr>
        <p:txBody>
          <a:bodyPr wrap="none" anchor="ctr"/>
          <a:lstStyle/>
          <a:p>
            <a:endParaRPr kumimoji="1" lang="fr-FR" sz="900" b="1" smtClean="0">
              <a:solidFill>
                <a:srgbClr val="000000"/>
              </a:solidFill>
              <a:latin typeface="Arial" pitchFamily="34" charset="0"/>
            </a:endParaRPr>
          </a:p>
        </p:txBody>
      </p:sp>
      <p:sp>
        <p:nvSpPr>
          <p:cNvPr id="352279" name="Rectangle 26"/>
          <p:cNvSpPr>
            <a:spLocks noChangeArrowheads="1"/>
          </p:cNvSpPr>
          <p:nvPr>
            <p:custDataLst>
              <p:tags r:id="rId9"/>
            </p:custDataLst>
          </p:nvPr>
        </p:nvSpPr>
        <p:spPr bwMode="auto">
          <a:xfrm>
            <a:off x="3490018" y="5172075"/>
            <a:ext cx="1316038" cy="168275"/>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Short list of levers</a:t>
            </a:r>
          </a:p>
        </p:txBody>
      </p:sp>
      <p:sp>
        <p:nvSpPr>
          <p:cNvPr id="352281" name="Rectangle 43"/>
          <p:cNvSpPr>
            <a:spLocks noChangeArrowheads="1"/>
          </p:cNvSpPr>
          <p:nvPr>
            <p:custDataLst>
              <p:tags r:id="rId10"/>
            </p:custDataLst>
          </p:nvPr>
        </p:nvSpPr>
        <p:spPr bwMode="auto">
          <a:xfrm>
            <a:off x="7189985" y="5078413"/>
            <a:ext cx="123190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Lever template validated</a:t>
            </a:r>
          </a:p>
        </p:txBody>
      </p:sp>
      <p:grpSp>
        <p:nvGrpSpPr>
          <p:cNvPr id="2" name="Group 23"/>
          <p:cNvGrpSpPr>
            <a:grpSpLocks/>
          </p:cNvGrpSpPr>
          <p:nvPr>
            <p:custDataLst>
              <p:tags r:id="rId11"/>
            </p:custDataLst>
          </p:nvPr>
        </p:nvGrpSpPr>
        <p:grpSpPr bwMode="auto">
          <a:xfrm rot="5400000">
            <a:off x="4039294" y="4230687"/>
            <a:ext cx="214312" cy="1427163"/>
            <a:chOff x="464" y="1760"/>
            <a:chExt cx="144" cy="640"/>
          </a:xfrm>
        </p:grpSpPr>
        <p:sp>
          <p:nvSpPr>
            <p:cNvPr id="352283"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84"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grpSp>
        <p:nvGrpSpPr>
          <p:cNvPr id="3" name="Group 27"/>
          <p:cNvGrpSpPr>
            <a:grpSpLocks/>
          </p:cNvGrpSpPr>
          <p:nvPr>
            <p:custDataLst>
              <p:tags r:id="rId12"/>
            </p:custDataLst>
          </p:nvPr>
        </p:nvGrpSpPr>
        <p:grpSpPr bwMode="auto">
          <a:xfrm rot="5400000">
            <a:off x="7630516" y="4344195"/>
            <a:ext cx="206375" cy="1192212"/>
            <a:chOff x="464" y="1760"/>
            <a:chExt cx="144" cy="640"/>
          </a:xfrm>
        </p:grpSpPr>
        <p:sp>
          <p:nvSpPr>
            <p:cNvPr id="352286"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87"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352291" name="Rectangle 47"/>
          <p:cNvSpPr>
            <a:spLocks noChangeArrowheads="1"/>
          </p:cNvSpPr>
          <p:nvPr>
            <p:custDataLst>
              <p:tags r:id="rId13"/>
            </p:custDataLst>
          </p:nvPr>
        </p:nvSpPr>
        <p:spPr bwMode="auto">
          <a:xfrm>
            <a:off x="1912938" y="5095875"/>
            <a:ext cx="112395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Long list of levers</a:t>
            </a:r>
          </a:p>
        </p:txBody>
      </p:sp>
      <p:sp>
        <p:nvSpPr>
          <p:cNvPr id="352294" name="Text10"/>
          <p:cNvSpPr>
            <a:spLocks noChangeArrowheads="1"/>
          </p:cNvSpPr>
          <p:nvPr>
            <p:custDataLst>
              <p:tags r:id="rId14"/>
            </p:custDataLst>
          </p:nvPr>
        </p:nvSpPr>
        <p:spPr bwMode="auto">
          <a:xfrm>
            <a:off x="7073900" y="2780928"/>
            <a:ext cx="1530548" cy="254372"/>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Validation meetings</a:t>
            </a:r>
          </a:p>
        </p:txBody>
      </p:sp>
      <p:grpSp>
        <p:nvGrpSpPr>
          <p:cNvPr id="4" name="Group 23"/>
          <p:cNvGrpSpPr>
            <a:grpSpLocks/>
          </p:cNvGrpSpPr>
          <p:nvPr>
            <p:custDataLst>
              <p:tags r:id="rId15"/>
            </p:custDataLst>
          </p:nvPr>
        </p:nvGrpSpPr>
        <p:grpSpPr bwMode="auto">
          <a:xfrm rot="5400000">
            <a:off x="2365375" y="4254500"/>
            <a:ext cx="227013" cy="1376363"/>
            <a:chOff x="464" y="1760"/>
            <a:chExt cx="144" cy="640"/>
          </a:xfrm>
        </p:grpSpPr>
        <p:sp>
          <p:nvSpPr>
            <p:cNvPr id="352296"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97"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grpSp>
        <p:nvGrpSpPr>
          <p:cNvPr id="5" name="Group 23"/>
          <p:cNvGrpSpPr>
            <a:grpSpLocks/>
          </p:cNvGrpSpPr>
          <p:nvPr>
            <p:custDataLst>
              <p:tags r:id="rId16"/>
            </p:custDataLst>
          </p:nvPr>
        </p:nvGrpSpPr>
        <p:grpSpPr bwMode="auto">
          <a:xfrm rot="5400000">
            <a:off x="1212057" y="4550569"/>
            <a:ext cx="214312" cy="768350"/>
            <a:chOff x="464" y="1760"/>
            <a:chExt cx="144" cy="640"/>
          </a:xfrm>
        </p:grpSpPr>
        <p:sp>
          <p:nvSpPr>
            <p:cNvPr id="352299"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300"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352301" name="Rectangle 47"/>
          <p:cNvSpPr>
            <a:spLocks noChangeArrowheads="1"/>
          </p:cNvSpPr>
          <p:nvPr>
            <p:custDataLst>
              <p:tags r:id="rId17"/>
            </p:custDataLst>
          </p:nvPr>
        </p:nvSpPr>
        <p:spPr bwMode="auto">
          <a:xfrm>
            <a:off x="758825" y="5137150"/>
            <a:ext cx="1119188" cy="336550"/>
          </a:xfrm>
          <a:prstGeom prst="rect">
            <a:avLst/>
          </a:prstGeom>
          <a:noFill/>
          <a:ln w="9525" algn="ctr">
            <a:noFill/>
            <a:miter lim="800000"/>
            <a:headEnd/>
            <a:tailEnd/>
          </a:ln>
        </p:spPr>
        <p:txBody>
          <a:bodyPr lIns="0" tIns="0" rIns="0" bIns="0">
            <a:spAutoFit/>
          </a:bodyPr>
          <a:lstStyle/>
          <a:p>
            <a:pPr algn="ctr"/>
            <a:r>
              <a:rPr kumimoji="1" lang="en-US" sz="1100" b="1" smtClean="0">
                <a:solidFill>
                  <a:srgbClr val="000000"/>
                </a:solidFill>
                <a:latin typeface="Arial" pitchFamily="34" charset="0"/>
              </a:rPr>
              <a:t>Shared objectives</a:t>
            </a:r>
          </a:p>
        </p:txBody>
      </p:sp>
      <p:sp>
        <p:nvSpPr>
          <p:cNvPr id="352302" name="Text10"/>
          <p:cNvSpPr>
            <a:spLocks noChangeArrowheads="1"/>
          </p:cNvSpPr>
          <p:nvPr>
            <p:custDataLst>
              <p:tags r:id="rId18"/>
            </p:custDataLst>
          </p:nvPr>
        </p:nvSpPr>
        <p:spPr bwMode="auto">
          <a:xfrm>
            <a:off x="1766888" y="2789238"/>
            <a:ext cx="1444625" cy="2413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smtClean="0">
                <a:solidFill>
                  <a:srgbClr val="FFFFFF"/>
                </a:solidFill>
                <a:latin typeface="Arial" pitchFamily="34" charset="0"/>
                <a:ea typeface="PMingLiU" pitchFamily="18" charset="-120"/>
              </a:rPr>
              <a:t>Workshop 1</a:t>
            </a:r>
          </a:p>
        </p:txBody>
      </p:sp>
      <p:grpSp>
        <p:nvGrpSpPr>
          <p:cNvPr id="6" name="Group 2"/>
          <p:cNvGrpSpPr>
            <a:grpSpLocks/>
          </p:cNvGrpSpPr>
          <p:nvPr/>
        </p:nvGrpSpPr>
        <p:grpSpPr bwMode="auto">
          <a:xfrm>
            <a:off x="790575" y="5621338"/>
            <a:ext cx="8102600" cy="692150"/>
            <a:chOff x="652" y="2666"/>
            <a:chExt cx="5198" cy="585"/>
          </a:xfrm>
        </p:grpSpPr>
        <p:sp>
          <p:nvSpPr>
            <p:cNvPr id="352304" name="Freeform 3"/>
            <p:cNvSpPr>
              <a:spLocks/>
            </p:cNvSpPr>
            <p:nvPr/>
          </p:nvSpPr>
          <p:spPr bwMode="auto">
            <a:xfrm>
              <a:off x="652" y="2666"/>
              <a:ext cx="3042" cy="477"/>
            </a:xfrm>
            <a:custGeom>
              <a:avLst/>
              <a:gdLst>
                <a:gd name="T0" fmla="*/ 0 w 3042"/>
                <a:gd name="T1" fmla="*/ 0 h 477"/>
                <a:gd name="T2" fmla="*/ 0 w 3042"/>
                <a:gd name="T3" fmla="*/ 477 h 477"/>
                <a:gd name="T4" fmla="*/ 3042 w 3042"/>
                <a:gd name="T5" fmla="*/ 0 h 477"/>
                <a:gd name="T6" fmla="*/ 0 w 3042"/>
                <a:gd name="T7" fmla="*/ 0 h 477"/>
                <a:gd name="T8" fmla="*/ 0 60000 65536"/>
                <a:gd name="T9" fmla="*/ 0 60000 65536"/>
                <a:gd name="T10" fmla="*/ 0 60000 65536"/>
                <a:gd name="T11" fmla="*/ 0 60000 65536"/>
                <a:gd name="T12" fmla="*/ 0 w 3042"/>
                <a:gd name="T13" fmla="*/ 0 h 477"/>
                <a:gd name="T14" fmla="*/ 3042 w 3042"/>
                <a:gd name="T15" fmla="*/ 477 h 477"/>
              </a:gdLst>
              <a:ahLst/>
              <a:cxnLst>
                <a:cxn ang="T8">
                  <a:pos x="T0" y="T1"/>
                </a:cxn>
                <a:cxn ang="T9">
                  <a:pos x="T2" y="T3"/>
                </a:cxn>
                <a:cxn ang="T10">
                  <a:pos x="T4" y="T5"/>
                </a:cxn>
                <a:cxn ang="T11">
                  <a:pos x="T6" y="T7"/>
                </a:cxn>
              </a:cxnLst>
              <a:rect l="T12" t="T13" r="T14" b="T15"/>
              <a:pathLst>
                <a:path w="3042" h="477">
                  <a:moveTo>
                    <a:pt x="0" y="0"/>
                  </a:moveTo>
                  <a:lnTo>
                    <a:pt x="0" y="477"/>
                  </a:lnTo>
                  <a:lnTo>
                    <a:pt x="3042" y="0"/>
                  </a:lnTo>
                  <a:lnTo>
                    <a:pt x="0" y="0"/>
                  </a:lnTo>
                  <a:close/>
                </a:path>
              </a:pathLst>
            </a:custGeom>
            <a:solidFill>
              <a:srgbClr val="CCCCFF"/>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sp>
          <p:nvSpPr>
            <p:cNvPr id="352305" name="Freeform 4"/>
            <p:cNvSpPr>
              <a:spLocks/>
            </p:cNvSpPr>
            <p:nvPr/>
          </p:nvSpPr>
          <p:spPr bwMode="auto">
            <a:xfrm>
              <a:off x="652" y="2666"/>
              <a:ext cx="5198" cy="585"/>
            </a:xfrm>
            <a:custGeom>
              <a:avLst/>
              <a:gdLst>
                <a:gd name="T0" fmla="*/ 5198 w 5198"/>
                <a:gd name="T1" fmla="*/ 0 h 585"/>
                <a:gd name="T2" fmla="*/ 3042 w 5198"/>
                <a:gd name="T3" fmla="*/ 0 h 585"/>
                <a:gd name="T4" fmla="*/ 0 w 5198"/>
                <a:gd name="T5" fmla="*/ 477 h 585"/>
                <a:gd name="T6" fmla="*/ 0 w 5198"/>
                <a:gd name="T7" fmla="*/ 585 h 585"/>
                <a:gd name="T8" fmla="*/ 2088 w 5198"/>
                <a:gd name="T9" fmla="*/ 585 h 585"/>
                <a:gd name="T10" fmla="*/ 5198 w 5198"/>
                <a:gd name="T11" fmla="*/ 98 h 585"/>
                <a:gd name="T12" fmla="*/ 5198 w 5198"/>
                <a:gd name="T13" fmla="*/ 0 h 585"/>
                <a:gd name="T14" fmla="*/ 0 60000 65536"/>
                <a:gd name="T15" fmla="*/ 0 60000 65536"/>
                <a:gd name="T16" fmla="*/ 0 60000 65536"/>
                <a:gd name="T17" fmla="*/ 0 60000 65536"/>
                <a:gd name="T18" fmla="*/ 0 60000 65536"/>
                <a:gd name="T19" fmla="*/ 0 60000 65536"/>
                <a:gd name="T20" fmla="*/ 0 60000 65536"/>
                <a:gd name="T21" fmla="*/ 0 w 5198"/>
                <a:gd name="T22" fmla="*/ 0 h 585"/>
                <a:gd name="T23" fmla="*/ 5198 w 5198"/>
                <a:gd name="T24" fmla="*/ 585 h 5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8" h="585">
                  <a:moveTo>
                    <a:pt x="5198" y="0"/>
                  </a:moveTo>
                  <a:lnTo>
                    <a:pt x="3042" y="0"/>
                  </a:lnTo>
                  <a:lnTo>
                    <a:pt x="0" y="477"/>
                  </a:lnTo>
                  <a:lnTo>
                    <a:pt x="0" y="585"/>
                  </a:lnTo>
                  <a:lnTo>
                    <a:pt x="2088" y="585"/>
                  </a:lnTo>
                  <a:lnTo>
                    <a:pt x="5198" y="98"/>
                  </a:lnTo>
                  <a:lnTo>
                    <a:pt x="5198" y="0"/>
                  </a:lnTo>
                  <a:close/>
                </a:path>
              </a:pathLst>
            </a:custGeom>
            <a:solidFill>
              <a:srgbClr val="6CAAC0"/>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sp>
          <p:nvSpPr>
            <p:cNvPr id="352306" name="Freeform 5"/>
            <p:cNvSpPr>
              <a:spLocks/>
            </p:cNvSpPr>
            <p:nvPr/>
          </p:nvSpPr>
          <p:spPr bwMode="auto">
            <a:xfrm>
              <a:off x="2740" y="2764"/>
              <a:ext cx="3110" cy="487"/>
            </a:xfrm>
            <a:custGeom>
              <a:avLst/>
              <a:gdLst>
                <a:gd name="T0" fmla="*/ 3110 w 3110"/>
                <a:gd name="T1" fmla="*/ 0 h 487"/>
                <a:gd name="T2" fmla="*/ 0 w 3110"/>
                <a:gd name="T3" fmla="*/ 487 h 487"/>
                <a:gd name="T4" fmla="*/ 3110 w 3110"/>
                <a:gd name="T5" fmla="*/ 487 h 487"/>
                <a:gd name="T6" fmla="*/ 3110 w 3110"/>
                <a:gd name="T7" fmla="*/ 0 h 487"/>
                <a:gd name="T8" fmla="*/ 0 60000 65536"/>
                <a:gd name="T9" fmla="*/ 0 60000 65536"/>
                <a:gd name="T10" fmla="*/ 0 60000 65536"/>
                <a:gd name="T11" fmla="*/ 0 60000 65536"/>
                <a:gd name="T12" fmla="*/ 0 w 3110"/>
                <a:gd name="T13" fmla="*/ 0 h 487"/>
                <a:gd name="T14" fmla="*/ 3110 w 3110"/>
                <a:gd name="T15" fmla="*/ 487 h 487"/>
              </a:gdLst>
              <a:ahLst/>
              <a:cxnLst>
                <a:cxn ang="T8">
                  <a:pos x="T0" y="T1"/>
                </a:cxn>
                <a:cxn ang="T9">
                  <a:pos x="T2" y="T3"/>
                </a:cxn>
                <a:cxn ang="T10">
                  <a:pos x="T4" y="T5"/>
                </a:cxn>
                <a:cxn ang="T11">
                  <a:pos x="T6" y="T7"/>
                </a:cxn>
              </a:cxnLst>
              <a:rect l="T12" t="T13" r="T14" b="T15"/>
              <a:pathLst>
                <a:path w="3110" h="487">
                  <a:moveTo>
                    <a:pt x="3110" y="0"/>
                  </a:moveTo>
                  <a:lnTo>
                    <a:pt x="0" y="487"/>
                  </a:lnTo>
                  <a:lnTo>
                    <a:pt x="3110" y="487"/>
                  </a:lnTo>
                  <a:lnTo>
                    <a:pt x="3110" y="0"/>
                  </a:lnTo>
                  <a:close/>
                </a:path>
              </a:pathLst>
            </a:custGeom>
            <a:solidFill>
              <a:srgbClr val="256886"/>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grpSp>
      <p:sp>
        <p:nvSpPr>
          <p:cNvPr id="352307" name="Rectangle 13"/>
          <p:cNvSpPr>
            <a:spLocks noChangeArrowheads="1"/>
          </p:cNvSpPr>
          <p:nvPr/>
        </p:nvSpPr>
        <p:spPr bwMode="auto">
          <a:xfrm rot="-5400000">
            <a:off x="87313" y="5886450"/>
            <a:ext cx="920750" cy="152400"/>
          </a:xfrm>
          <a:prstGeom prst="rect">
            <a:avLst/>
          </a:prstGeom>
          <a:noFill/>
          <a:ln w="9525" algn="ctr">
            <a:noFill/>
            <a:miter lim="800000"/>
            <a:headEnd/>
            <a:tailEnd/>
          </a:ln>
        </p:spPr>
        <p:txBody>
          <a:bodyPr wrap="none" lIns="0" tIns="0" rIns="0" bIns="0">
            <a:spAutoFit/>
          </a:bodyPr>
          <a:lstStyle/>
          <a:p>
            <a:pPr algn="ctr" eaLnBrk="0" hangingPunct="0"/>
            <a:r>
              <a:rPr lang="en-US" sz="1000" b="1" smtClean="0">
                <a:solidFill>
                  <a:srgbClr val="000066"/>
                </a:solidFill>
                <a:latin typeface="Arial" pitchFamily="34" charset="0"/>
              </a:rPr>
              <a:t>Ideas evolution</a:t>
            </a:r>
          </a:p>
        </p:txBody>
      </p:sp>
      <p:sp>
        <p:nvSpPr>
          <p:cNvPr id="352308" name="AutoShape 22"/>
          <p:cNvSpPr>
            <a:spLocks/>
          </p:cNvSpPr>
          <p:nvPr/>
        </p:nvSpPr>
        <p:spPr bwMode="auto">
          <a:xfrm>
            <a:off x="690563" y="5534025"/>
            <a:ext cx="109537" cy="858838"/>
          </a:xfrm>
          <a:prstGeom prst="leftBracket">
            <a:avLst>
              <a:gd name="adj" fmla="val 0"/>
            </a:avLst>
          </a:prstGeom>
          <a:noFill/>
          <a:ln w="22225">
            <a:solidFill>
              <a:srgbClr val="256886"/>
            </a:solidFill>
            <a:round/>
            <a:headEnd/>
            <a:tailEnd/>
          </a:ln>
        </p:spPr>
        <p:txBody>
          <a:bodyPr wrap="none" anchor="ctr"/>
          <a:lstStyle/>
          <a:p>
            <a:pPr algn="ctr" eaLnBrk="0" hangingPunct="0"/>
            <a:endParaRPr kumimoji="1" lang="fr-FR" sz="900" b="1" smtClean="0">
              <a:solidFill>
                <a:srgbClr val="000000"/>
              </a:solidFill>
              <a:latin typeface="Arial" pitchFamily="34" charset="0"/>
            </a:endParaRPr>
          </a:p>
        </p:txBody>
      </p:sp>
      <p:sp>
        <p:nvSpPr>
          <p:cNvPr id="352309" name="Rectangle 31"/>
          <p:cNvSpPr>
            <a:spLocks noChangeArrowheads="1"/>
          </p:cNvSpPr>
          <p:nvPr/>
        </p:nvSpPr>
        <p:spPr bwMode="auto">
          <a:xfrm>
            <a:off x="922338" y="5889625"/>
            <a:ext cx="1158875" cy="198438"/>
          </a:xfrm>
          <a:prstGeom prst="rect">
            <a:avLst/>
          </a:prstGeom>
          <a:noFill/>
          <a:ln w="9525" algn="ctr">
            <a:noFill/>
            <a:miter lim="800000"/>
            <a:headEnd/>
            <a:tailEnd/>
          </a:ln>
        </p:spPr>
        <p:txBody>
          <a:bodyPr wrap="none" lIns="0" tIns="0" rIns="0" bIns="0">
            <a:spAutoFit/>
          </a:bodyPr>
          <a:lstStyle/>
          <a:p>
            <a:pPr algn="ctr" eaLnBrk="0" hangingPunct="0"/>
            <a:r>
              <a:rPr lang="en-US" sz="1300" smtClean="0">
                <a:solidFill>
                  <a:srgbClr val="000066"/>
                </a:solidFill>
                <a:latin typeface="Arial" pitchFamily="34" charset="0"/>
              </a:rPr>
              <a:t>Identified ideas </a:t>
            </a:r>
          </a:p>
        </p:txBody>
      </p:sp>
      <p:sp>
        <p:nvSpPr>
          <p:cNvPr id="352310" name="Rectangle 32"/>
          <p:cNvSpPr>
            <a:spLocks noChangeArrowheads="1"/>
          </p:cNvSpPr>
          <p:nvPr/>
        </p:nvSpPr>
        <p:spPr bwMode="auto">
          <a:xfrm>
            <a:off x="4181475" y="5889625"/>
            <a:ext cx="1365250" cy="200025"/>
          </a:xfrm>
          <a:prstGeom prst="rect">
            <a:avLst/>
          </a:prstGeom>
          <a:noFill/>
          <a:ln w="9525" algn="ctr">
            <a:noFill/>
            <a:miter lim="800000"/>
            <a:headEnd/>
            <a:tailEnd/>
          </a:ln>
        </p:spPr>
        <p:txBody>
          <a:bodyPr lIns="0" tIns="0" rIns="0" bIns="0">
            <a:spAutoFit/>
          </a:bodyPr>
          <a:lstStyle/>
          <a:p>
            <a:pPr algn="ctr" eaLnBrk="0" hangingPunct="0"/>
            <a:r>
              <a:rPr lang="en-US" sz="1300" smtClean="0">
                <a:solidFill>
                  <a:srgbClr val="FFFFFF"/>
                </a:solidFill>
                <a:latin typeface="Arial" pitchFamily="34" charset="0"/>
              </a:rPr>
              <a:t>Confirmed ideas</a:t>
            </a:r>
          </a:p>
        </p:txBody>
      </p:sp>
      <p:sp>
        <p:nvSpPr>
          <p:cNvPr id="352311" name="Rectangle 33"/>
          <p:cNvSpPr>
            <a:spLocks noChangeArrowheads="1"/>
          </p:cNvSpPr>
          <p:nvPr/>
        </p:nvSpPr>
        <p:spPr bwMode="auto">
          <a:xfrm>
            <a:off x="7653338" y="5891213"/>
            <a:ext cx="1250950" cy="198437"/>
          </a:xfrm>
          <a:prstGeom prst="rect">
            <a:avLst/>
          </a:prstGeom>
          <a:noFill/>
          <a:ln w="9525" algn="ctr">
            <a:noFill/>
            <a:miter lim="800000"/>
            <a:headEnd/>
            <a:tailEnd/>
          </a:ln>
        </p:spPr>
        <p:txBody>
          <a:bodyPr lIns="0" tIns="0" rIns="0" bIns="0">
            <a:spAutoFit/>
          </a:bodyPr>
          <a:lstStyle/>
          <a:p>
            <a:pPr algn="ctr" eaLnBrk="0" hangingPunct="0"/>
            <a:r>
              <a:rPr lang="en-US" sz="1300" dirty="0" smtClean="0">
                <a:solidFill>
                  <a:srgbClr val="FFFFFF"/>
                </a:solidFill>
                <a:latin typeface="Arial" pitchFamily="34" charset="0"/>
              </a:rPr>
              <a:t>Validated ideas</a:t>
            </a:r>
          </a:p>
        </p:txBody>
      </p:sp>
      <p:cxnSp>
        <p:nvCxnSpPr>
          <p:cNvPr id="352312" name="AutoShape 34"/>
          <p:cNvCxnSpPr>
            <a:cxnSpLocks noChangeShapeType="1"/>
            <a:stCxn id="352309" idx="3"/>
            <a:endCxn id="352310" idx="1"/>
          </p:cNvCxnSpPr>
          <p:nvPr/>
        </p:nvCxnSpPr>
        <p:spPr bwMode="auto">
          <a:xfrm>
            <a:off x="2081213" y="5989638"/>
            <a:ext cx="2100262" cy="0"/>
          </a:xfrm>
          <a:prstGeom prst="straightConnector1">
            <a:avLst/>
          </a:prstGeom>
          <a:noFill/>
          <a:ln w="28575">
            <a:solidFill>
              <a:schemeClr val="bg2"/>
            </a:solidFill>
            <a:round/>
            <a:headEnd/>
            <a:tailEnd type="triangle" w="med" len="med"/>
          </a:ln>
        </p:spPr>
      </p:cxnSp>
      <p:cxnSp>
        <p:nvCxnSpPr>
          <p:cNvPr id="352313" name="AutoShape 35"/>
          <p:cNvCxnSpPr>
            <a:cxnSpLocks noChangeShapeType="1"/>
            <a:stCxn id="352310" idx="3"/>
            <a:endCxn id="352311" idx="1"/>
          </p:cNvCxnSpPr>
          <p:nvPr/>
        </p:nvCxnSpPr>
        <p:spPr bwMode="auto">
          <a:xfrm>
            <a:off x="5546725" y="5989638"/>
            <a:ext cx="2106613" cy="1587"/>
          </a:xfrm>
          <a:prstGeom prst="straightConnector1">
            <a:avLst/>
          </a:prstGeom>
          <a:noFill/>
          <a:ln w="28575">
            <a:solidFill>
              <a:schemeClr val="bg2"/>
            </a:solidFill>
            <a:round/>
            <a:headEnd/>
            <a:tailEnd type="triangle" w="med" len="med"/>
          </a:ln>
        </p:spPr>
      </p:cxnSp>
      <p:sp>
        <p:nvSpPr>
          <p:cNvPr id="352314" name="Rectangle 58"/>
          <p:cNvSpPr>
            <a:spLocks noChangeArrowheads="1"/>
          </p:cNvSpPr>
          <p:nvPr/>
        </p:nvSpPr>
        <p:spPr bwMode="auto">
          <a:xfrm>
            <a:off x="938213" y="2805113"/>
            <a:ext cx="631825" cy="255587"/>
          </a:xfrm>
          <a:prstGeom prst="rect">
            <a:avLst/>
          </a:prstGeom>
          <a:solidFill>
            <a:srgbClr val="256886"/>
          </a:solidFill>
          <a:ln w="19050">
            <a:solidFill>
              <a:srgbClr val="256886"/>
            </a:solidFill>
            <a:miter lim="800000"/>
            <a:headEnd/>
            <a:tailEnd/>
          </a:ln>
          <a:effectLst/>
        </p:spPr>
        <p:txBody>
          <a:bodyPr lIns="0" tIns="0" rIns="0" bIns="0" anchor="ctr"/>
          <a:lstStyle/>
          <a:p>
            <a:pPr algn="ctr"/>
            <a:r>
              <a:rPr lang="en-GB" sz="1000" b="1" smtClean="0">
                <a:solidFill>
                  <a:srgbClr val="FFFFFF"/>
                </a:solidFill>
                <a:latin typeface="Arial" pitchFamily="34" charset="0"/>
              </a:rPr>
              <a:t>Kick Off</a:t>
            </a:r>
          </a:p>
        </p:txBody>
      </p:sp>
      <p:sp>
        <p:nvSpPr>
          <p:cNvPr id="352315" name="Text12"/>
          <p:cNvSpPr>
            <a:spLocks noChangeArrowheads="1"/>
          </p:cNvSpPr>
          <p:nvPr>
            <p:custDataLst>
              <p:tags r:id="rId19"/>
            </p:custDataLst>
          </p:nvPr>
        </p:nvSpPr>
        <p:spPr bwMode="auto">
          <a:xfrm>
            <a:off x="838200" y="3240088"/>
            <a:ext cx="862013" cy="1092200"/>
          </a:xfrm>
          <a:prstGeom prst="rect">
            <a:avLst/>
          </a:prstGeom>
          <a:noFill/>
          <a:ln w="6350" algn="ctr">
            <a:noFill/>
            <a:miter lim="800000"/>
            <a:headEnd/>
            <a:tailEnd/>
          </a:ln>
          <a:effectLst/>
        </p:spPr>
        <p:txBody>
          <a:bodyPr lIns="0" tIns="0" rIns="0" bIns="0">
            <a:spAutoFit/>
          </a:bodyPr>
          <a:lstStyle/>
          <a:p>
            <a:pPr marL="122238" lvl="1" indent="-120650" defTabSz="330200">
              <a:buFontTx/>
              <a:buChar char="•"/>
            </a:pPr>
            <a:r>
              <a:rPr kumimoji="1" lang="en-GB" altLang="zh-HK" sz="900" b="1" smtClean="0">
                <a:solidFill>
                  <a:srgbClr val="000000"/>
                </a:solidFill>
                <a:latin typeface="Arial" pitchFamily="34" charset="0"/>
                <a:ea typeface="PMingLiU" pitchFamily="18" charset="-120"/>
              </a:rPr>
              <a:t>Validation of scope </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WS calendar, </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Review of the equipments in the baseline</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Target review</a:t>
            </a:r>
          </a:p>
        </p:txBody>
      </p:sp>
      <p:sp>
        <p:nvSpPr>
          <p:cNvPr id="56" name="Text12"/>
          <p:cNvSpPr>
            <a:spLocks noChangeArrowheads="1"/>
          </p:cNvSpPr>
          <p:nvPr>
            <p:custDataLst>
              <p:tags r:id="rId20"/>
            </p:custDataLst>
          </p:nvPr>
        </p:nvSpPr>
        <p:spPr bwMode="auto">
          <a:xfrm>
            <a:off x="5220073" y="3212976"/>
            <a:ext cx="1656184" cy="1246495"/>
          </a:xfrm>
          <a:prstGeom prst="rect">
            <a:avLst/>
          </a:prstGeom>
          <a:noFill/>
          <a:ln w="6350">
            <a:noFill/>
            <a:miter lim="800000"/>
            <a:headEnd/>
            <a:tailEnd/>
          </a:ln>
        </p:spPr>
        <p:txBody>
          <a:bodyPr wrap="square" lIns="0" tIns="0" rIns="0" bIns="0">
            <a:spAutoFit/>
          </a:bodyPr>
          <a:lstStyle/>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CAPEX savings estimation (rational to be provided)</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 Identification of risks and constraints</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Pre-requirements</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Road map for the implementation of each lever</a:t>
            </a:r>
          </a:p>
          <a:p>
            <a:pPr marL="142875" lvl="1" indent="-141288" defTabSz="330200"/>
            <a:endParaRPr kumimoji="1" lang="en-US" altLang="zh-HK" sz="900" b="1" dirty="0" smtClean="0">
              <a:solidFill>
                <a:srgbClr val="000000"/>
              </a:solidFill>
              <a:latin typeface="Arial" pitchFamily="34" charset="0"/>
              <a:ea typeface="PMingLiU" pitchFamily="18" charset="-120"/>
            </a:endParaRPr>
          </a:p>
        </p:txBody>
      </p:sp>
      <p:sp>
        <p:nvSpPr>
          <p:cNvPr id="57" name="Rectangle 43"/>
          <p:cNvSpPr>
            <a:spLocks noChangeArrowheads="1"/>
          </p:cNvSpPr>
          <p:nvPr>
            <p:custDataLst>
              <p:tags r:id="rId21"/>
            </p:custDataLst>
          </p:nvPr>
        </p:nvSpPr>
        <p:spPr bwMode="auto">
          <a:xfrm>
            <a:off x="5529759" y="5078041"/>
            <a:ext cx="123190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Lever template completed</a:t>
            </a:r>
          </a:p>
        </p:txBody>
      </p:sp>
      <p:grpSp>
        <p:nvGrpSpPr>
          <p:cNvPr id="7" name="Group 27"/>
          <p:cNvGrpSpPr>
            <a:grpSpLocks/>
          </p:cNvGrpSpPr>
          <p:nvPr>
            <p:custDataLst>
              <p:tags r:id="rId22"/>
            </p:custDataLst>
          </p:nvPr>
        </p:nvGrpSpPr>
        <p:grpSpPr bwMode="auto">
          <a:xfrm rot="5400000">
            <a:off x="5970290" y="4343823"/>
            <a:ext cx="206375" cy="1192212"/>
            <a:chOff x="464" y="1760"/>
            <a:chExt cx="144" cy="640"/>
          </a:xfrm>
        </p:grpSpPr>
        <p:sp>
          <p:nvSpPr>
            <p:cNvPr id="59"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0"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61" name="Text10"/>
          <p:cNvSpPr>
            <a:spLocks noChangeArrowheads="1"/>
          </p:cNvSpPr>
          <p:nvPr>
            <p:custDataLst>
              <p:tags r:id="rId23"/>
            </p:custDataLst>
          </p:nvPr>
        </p:nvSpPr>
        <p:spPr bwMode="auto">
          <a:xfrm>
            <a:off x="5148065" y="2780928"/>
            <a:ext cx="1800199" cy="2540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Workshop  3 &amp; 4</a:t>
            </a:r>
          </a:p>
        </p:txBody>
      </p:sp>
    </p:spTree>
  </p:cSld>
  <p:clrMapOvr>
    <a:masterClrMapping/>
  </p:clrMapOvr>
  <p:transition>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54307" name="Rectangle 3"/>
          <p:cNvSpPr>
            <a:spLocks noGrp="1" noChangeArrowheads="1"/>
          </p:cNvSpPr>
          <p:nvPr>
            <p:ph type="title"/>
          </p:nvPr>
        </p:nvSpPr>
        <p:spPr>
          <a:xfrm>
            <a:off x="533400" y="193675"/>
            <a:ext cx="7319963" cy="922338"/>
          </a:xfrm>
          <a:noFill/>
          <a:ln/>
        </p:spPr>
        <p:txBody>
          <a:bodyPr/>
          <a:lstStyle/>
          <a:p>
            <a:r>
              <a:rPr lang="en-US" dirty="0"/>
              <a:t>DTC </a:t>
            </a:r>
            <a:r>
              <a:rPr lang="en-US" dirty="0" smtClean="0"/>
              <a:t>Methodology</a:t>
            </a:r>
            <a:endParaRPr lang="en-US" dirty="0"/>
          </a:p>
        </p:txBody>
      </p:sp>
      <p:sp>
        <p:nvSpPr>
          <p:cNvPr id="354360" name="Line 56"/>
          <p:cNvSpPr>
            <a:spLocks noChangeShapeType="1"/>
          </p:cNvSpPr>
          <p:nvPr/>
        </p:nvSpPr>
        <p:spPr bwMode="auto">
          <a:xfrm flipH="1">
            <a:off x="684213" y="2276475"/>
            <a:ext cx="0" cy="431800"/>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4361" name="Line 57"/>
          <p:cNvSpPr>
            <a:spLocks noChangeShapeType="1"/>
          </p:cNvSpPr>
          <p:nvPr/>
        </p:nvSpPr>
        <p:spPr bwMode="auto">
          <a:xfrm>
            <a:off x="4932039" y="2276872"/>
            <a:ext cx="3961135"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4362" name="Rectangle 2"/>
          <p:cNvSpPr>
            <a:spLocks noChangeArrowheads="1"/>
          </p:cNvSpPr>
          <p:nvPr/>
        </p:nvSpPr>
        <p:spPr bwMode="auto">
          <a:xfrm>
            <a:off x="684213" y="2708275"/>
            <a:ext cx="8208962" cy="3889375"/>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54363" name="Text Box 59"/>
          <p:cNvSpPr txBox="1">
            <a:spLocks noChangeArrowheads="1"/>
          </p:cNvSpPr>
          <p:nvPr/>
        </p:nvSpPr>
        <p:spPr bwMode="auto">
          <a:xfrm>
            <a:off x="971550" y="2744788"/>
            <a:ext cx="2663825" cy="336550"/>
          </a:xfrm>
          <a:prstGeom prst="rect">
            <a:avLst/>
          </a:prstGeom>
          <a:noFill/>
          <a:ln w="9525" algn="ctr">
            <a:noFill/>
            <a:prstDash val="dash"/>
            <a:miter lim="800000"/>
            <a:headEnd/>
            <a:tailEnd/>
          </a:ln>
          <a:effectLst/>
        </p:spPr>
        <p:txBody>
          <a:bodyPr>
            <a:spAutoFit/>
          </a:bodyPr>
          <a:lstStyle/>
          <a:p>
            <a:pPr algn="ctr" eaLnBrk="0" hangingPunct="0">
              <a:spcBef>
                <a:spcPct val="50000"/>
              </a:spcBef>
              <a:buClr>
                <a:srgbClr val="DE5930"/>
              </a:buClr>
              <a:buSzPct val="90000"/>
              <a:buFont typeface="Wingdings 2" pitchFamily="18" charset="2"/>
              <a:buNone/>
            </a:pPr>
            <a:r>
              <a:rPr lang="en-GB" sz="1600" dirty="0" smtClean="0">
                <a:solidFill>
                  <a:srgbClr val="000066"/>
                </a:solidFill>
                <a:latin typeface="Arial" pitchFamily="34" charset="0"/>
              </a:rPr>
              <a:t>Cost Reducing Ideas</a:t>
            </a:r>
          </a:p>
        </p:txBody>
      </p:sp>
      <p:sp>
        <p:nvSpPr>
          <p:cNvPr id="354364" name="Text Box 60"/>
          <p:cNvSpPr txBox="1">
            <a:spLocks noChangeArrowheads="1"/>
          </p:cNvSpPr>
          <p:nvPr/>
        </p:nvSpPr>
        <p:spPr bwMode="auto">
          <a:xfrm>
            <a:off x="755650" y="3068638"/>
            <a:ext cx="4392613" cy="3387725"/>
          </a:xfrm>
          <a:prstGeom prst="rect">
            <a:avLst/>
          </a:prstGeom>
          <a:noFill/>
          <a:ln w="9525" algn="ctr">
            <a:noFill/>
            <a:prstDash val="dash"/>
            <a:miter lim="800000"/>
            <a:headEnd/>
            <a:tailEnd/>
          </a:ln>
          <a:effectLst/>
        </p:spPr>
        <p:txBody>
          <a:bodyPr>
            <a:spAutoFit/>
          </a:bodyPr>
          <a:lstStyle/>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Reduce the number of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Combine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Eliminate redundant or unnecessary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Simpler assembly process or sequence</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Relaxed tolerances or dimensions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Less expensive materials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More efficient manufacturing</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Less expensive finishes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Use alternative transportation methods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Use standardized or bought-out rather than specialized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Standardized dimensions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Duplicated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Procurement approach: LCC, Frame Agreement, Competitive bidding</a:t>
            </a:r>
          </a:p>
        </p:txBody>
      </p:sp>
      <p:sp>
        <p:nvSpPr>
          <p:cNvPr id="354365" name="Text Box 61"/>
          <p:cNvSpPr txBox="1">
            <a:spLocks noChangeArrowheads="1"/>
          </p:cNvSpPr>
          <p:nvPr/>
        </p:nvSpPr>
        <p:spPr bwMode="auto">
          <a:xfrm>
            <a:off x="4716463" y="2781300"/>
            <a:ext cx="3889375" cy="336550"/>
          </a:xfrm>
          <a:prstGeom prst="rect">
            <a:avLst/>
          </a:prstGeom>
          <a:noFill/>
          <a:ln w="9525" algn="ctr">
            <a:noFill/>
            <a:prstDash val="dash"/>
            <a:miter lim="800000"/>
            <a:headEnd/>
            <a:tailEnd/>
          </a:ln>
          <a:effectLst/>
        </p:spPr>
        <p:txBody>
          <a:bodyPr>
            <a:spAutoFit/>
          </a:bodyPr>
          <a:lstStyle/>
          <a:p>
            <a:pPr algn="ctr" eaLnBrk="0" hangingPunct="0">
              <a:spcBef>
                <a:spcPct val="50000"/>
              </a:spcBef>
              <a:buClr>
                <a:srgbClr val="DE5930"/>
              </a:buClr>
              <a:buSzPct val="90000"/>
              <a:buFont typeface="Wingdings 2" pitchFamily="18" charset="2"/>
              <a:buNone/>
            </a:pPr>
            <a:r>
              <a:rPr lang="en-GB" sz="1600" smtClean="0">
                <a:solidFill>
                  <a:srgbClr val="000066"/>
                </a:solidFill>
                <a:latin typeface="Arial" pitchFamily="34" charset="0"/>
              </a:rPr>
              <a:t>Value Enhancing Ideas</a:t>
            </a:r>
          </a:p>
        </p:txBody>
      </p:sp>
      <p:sp>
        <p:nvSpPr>
          <p:cNvPr id="354366" name="Text Box 62"/>
          <p:cNvSpPr txBox="1">
            <a:spLocks noChangeArrowheads="1"/>
          </p:cNvSpPr>
          <p:nvPr/>
        </p:nvSpPr>
        <p:spPr bwMode="auto">
          <a:xfrm>
            <a:off x="4829175" y="3082925"/>
            <a:ext cx="4135438" cy="4011613"/>
          </a:xfrm>
          <a:prstGeom prst="rect">
            <a:avLst/>
          </a:prstGeom>
          <a:noFill/>
          <a:ln w="9525" algn="ctr">
            <a:noFill/>
            <a:prstDash val="dash"/>
            <a:miter lim="800000"/>
            <a:headEnd/>
            <a:tailEnd/>
          </a:ln>
          <a:effectLst/>
        </p:spPr>
        <p:txBody>
          <a:bodyPr>
            <a:spAutoFit/>
          </a:bodyPr>
          <a:lstStyle/>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Utility: Increase capacity, power, accuracy, flexibility </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Human Factors : Increase ease of use, intuitiveness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Reliability &amp; Maintainability:</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Limited or no maintenance</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Reduce susceptibility to environmental conditions</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Reduce risk and severity of malfunction</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Increased lifetime</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Safety: </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Risk free operation</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Protection from injury</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Environment:</a:t>
            </a:r>
          </a:p>
          <a:p>
            <a:pPr lvl="1"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 </a:t>
            </a:r>
            <a:r>
              <a:rPr lang="en-GB" sz="1000" dirty="0" smtClean="0">
                <a:solidFill>
                  <a:srgbClr val="000066"/>
                </a:solidFill>
                <a:latin typeface="Arial" pitchFamily="34" charset="0"/>
              </a:rPr>
              <a:t>Little or no undesirable by-products (e.g., chemical, noise, heat)</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Recyclability or reusability</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Aesthetics:  </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Enhanced appearance</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Improved visual and tactile finish</a:t>
            </a:r>
          </a:p>
          <a:p>
            <a:pPr eaLnBrk="0" hangingPunct="0">
              <a:lnSpc>
                <a:spcPct val="80000"/>
              </a:lnSpc>
              <a:spcBef>
                <a:spcPct val="50000"/>
              </a:spcBef>
              <a:buClr>
                <a:srgbClr val="D7D29D"/>
              </a:buClr>
              <a:buFont typeface="Webdings" pitchFamily="18" charset="2"/>
              <a:buChar char="a"/>
            </a:pPr>
            <a:endParaRPr lang="en-GB" sz="1000" dirty="0" smtClean="0">
              <a:solidFill>
                <a:srgbClr val="000066"/>
              </a:solidFill>
              <a:latin typeface="Arial" pitchFamily="34" charset="0"/>
            </a:endParaRPr>
          </a:p>
          <a:p>
            <a:pPr eaLnBrk="0" hangingPunct="0">
              <a:lnSpc>
                <a:spcPct val="80000"/>
              </a:lnSpc>
              <a:spcBef>
                <a:spcPct val="50000"/>
              </a:spcBef>
              <a:buClr>
                <a:srgbClr val="D7D29D"/>
              </a:buClr>
              <a:buFont typeface="Webdings" pitchFamily="18" charset="2"/>
              <a:buChar char="a"/>
            </a:pPr>
            <a:endParaRPr lang="en-GB" sz="1200" dirty="0" smtClean="0">
              <a:solidFill>
                <a:srgbClr val="000066"/>
              </a:solidFill>
              <a:latin typeface="Arial" pitchFamily="34" charset="0"/>
            </a:endParaRPr>
          </a:p>
        </p:txBody>
      </p:sp>
      <p:sp>
        <p:nvSpPr>
          <p:cNvPr id="15" name="AutoShape 8"/>
          <p:cNvSpPr>
            <a:spLocks noChangeArrowheads="1"/>
          </p:cNvSpPr>
          <p:nvPr>
            <p:custDataLst>
              <p:tags r:id="rId1"/>
            </p:custDataLst>
          </p:nvPr>
        </p:nvSpPr>
        <p:spPr bwMode="auto">
          <a:xfrm>
            <a:off x="755650" y="1196752"/>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16" name="AutoShape 8"/>
          <p:cNvSpPr>
            <a:spLocks noChangeArrowheads="1"/>
          </p:cNvSpPr>
          <p:nvPr>
            <p:custDataLst>
              <p:tags r:id="rId2"/>
            </p:custDataLst>
          </p:nvPr>
        </p:nvSpPr>
        <p:spPr bwMode="auto">
          <a:xfrm>
            <a:off x="5148064"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17" name="AutoShape 8"/>
          <p:cNvSpPr>
            <a:spLocks noChangeArrowheads="1"/>
          </p:cNvSpPr>
          <p:nvPr>
            <p:custDataLst>
              <p:tags r:id="rId3"/>
            </p:custDataLst>
          </p:nvPr>
        </p:nvSpPr>
        <p:spPr bwMode="auto">
          <a:xfrm>
            <a:off x="7020272"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188913"/>
            <a:ext cx="7319963" cy="922337"/>
          </a:xfrm>
        </p:spPr>
        <p:txBody>
          <a:bodyPr/>
          <a:lstStyle/>
          <a:p>
            <a:r>
              <a:rPr lang="en-US" dirty="0"/>
              <a:t>DTC </a:t>
            </a:r>
            <a:r>
              <a:rPr lang="en-US" dirty="0" smtClean="0"/>
              <a:t>Methodology</a:t>
            </a:r>
            <a:endParaRPr lang="en-US" dirty="0"/>
          </a:p>
        </p:txBody>
      </p:sp>
      <p:sp>
        <p:nvSpPr>
          <p:cNvPr id="369698" name="Arc 2"/>
          <p:cNvSpPr>
            <a:spLocks/>
          </p:cNvSpPr>
          <p:nvPr/>
        </p:nvSpPr>
        <p:spPr bwMode="auto">
          <a:xfrm rot="10800000">
            <a:off x="2719388" y="3116957"/>
            <a:ext cx="4298950" cy="28670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B2D2DE"/>
          </a:solidFill>
          <a:ln w="9525">
            <a:noFill/>
            <a:round/>
            <a:headEnd/>
            <a:tailEnd/>
          </a:ln>
        </p:spPr>
        <p:txBody>
          <a:bodyPr rot="10800000"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699" name="Arc 3"/>
          <p:cNvSpPr>
            <a:spLocks/>
          </p:cNvSpPr>
          <p:nvPr/>
        </p:nvSpPr>
        <p:spPr bwMode="auto">
          <a:xfrm rot="10800000">
            <a:off x="4867275" y="3116957"/>
            <a:ext cx="2151063" cy="14319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D6CBC2"/>
          </a:solidFill>
          <a:ln w="9525">
            <a:noFill/>
            <a:round/>
            <a:headEnd/>
            <a:tailEnd/>
          </a:ln>
        </p:spPr>
        <p:txBody>
          <a:bodyPr rot="10800000"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3" name="Rectangle 5"/>
          <p:cNvSpPr txBox="1">
            <a:spLocks noChangeArrowheads="1"/>
          </p:cNvSpPr>
          <p:nvPr/>
        </p:nvSpPr>
        <p:spPr>
          <a:xfrm>
            <a:off x="629784" y="2060848"/>
            <a:ext cx="8535988" cy="258762"/>
          </a:xfrm>
          <a:prstGeom prst="rect">
            <a:avLst/>
          </a:prstGeom>
        </p:spPr>
        <p:txBody>
          <a:bodyPr/>
          <a:lstStyle/>
          <a:p>
            <a:pPr>
              <a:lnSpc>
                <a:spcPct val="93000"/>
              </a:lnSpc>
              <a:spcBef>
                <a:spcPts val="25"/>
              </a:spcBef>
              <a:spcAft>
                <a:spcPct val="10000"/>
              </a:spcAft>
              <a:buFont typeface="Arial" pitchFamily="34" charset="0"/>
              <a:buNone/>
            </a:pPr>
            <a:r>
              <a:rPr lang="en-GB" sz="1700" dirty="0" smtClean="0">
                <a:solidFill>
                  <a:srgbClr val="000000"/>
                </a:solidFill>
                <a:latin typeface="Arial" pitchFamily="34" charset="0"/>
              </a:rPr>
              <a:t>Prioritization based on Pain/Gain analysis</a:t>
            </a:r>
          </a:p>
        </p:txBody>
      </p:sp>
      <p:sp>
        <p:nvSpPr>
          <p:cNvPr id="369701" name="Rectangle 6"/>
          <p:cNvSpPr>
            <a:spLocks noChangeArrowheads="1"/>
          </p:cNvSpPr>
          <p:nvPr/>
        </p:nvSpPr>
        <p:spPr bwMode="auto">
          <a:xfrm>
            <a:off x="596900" y="6457950"/>
            <a:ext cx="2225675" cy="136525"/>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tabLst>
                <a:tab pos="714375" algn="l"/>
              </a:tabLst>
            </a:pPr>
            <a:r>
              <a:rPr lang="en-GB" sz="900" smtClean="0">
                <a:solidFill>
                  <a:srgbClr val="000000"/>
                </a:solidFill>
                <a:latin typeface="Arial" pitchFamily="34" charset="0"/>
              </a:rPr>
              <a:t>Legend: 	size of proportional to savings</a:t>
            </a:r>
          </a:p>
        </p:txBody>
      </p:sp>
      <p:sp>
        <p:nvSpPr>
          <p:cNvPr id="369702" name="Oval 7"/>
          <p:cNvSpPr>
            <a:spLocks noChangeArrowheads="1"/>
          </p:cNvSpPr>
          <p:nvPr/>
        </p:nvSpPr>
        <p:spPr bwMode="auto">
          <a:xfrm>
            <a:off x="1054100" y="6423025"/>
            <a:ext cx="206375" cy="206375"/>
          </a:xfrm>
          <a:prstGeom prst="ellipse">
            <a:avLst/>
          </a:prstGeom>
          <a:solidFill>
            <a:srgbClr val="6CAAC0"/>
          </a:solidFill>
          <a:ln w="9525" algn="ctr">
            <a:solidFill>
              <a:srgbClr val="256885"/>
            </a:solidFill>
            <a:round/>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03" name="Rectangle 8"/>
          <p:cNvSpPr>
            <a:spLocks noChangeArrowheads="1"/>
          </p:cNvSpPr>
          <p:nvPr/>
        </p:nvSpPr>
        <p:spPr bwMode="auto">
          <a:xfrm>
            <a:off x="2708275" y="3115370"/>
            <a:ext cx="4311650" cy="2863850"/>
          </a:xfrm>
          <a:prstGeom prst="rect">
            <a:avLst/>
          </a:prstGeom>
          <a:noFill/>
          <a:ln w="9525" algn="ctr">
            <a:solidFill>
              <a:srgbClr val="256885"/>
            </a:solidFill>
            <a:miter lim="800000"/>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04" name="Line 9"/>
          <p:cNvSpPr>
            <a:spLocks noChangeShapeType="1"/>
          </p:cNvSpPr>
          <p:nvPr/>
        </p:nvSpPr>
        <p:spPr bwMode="auto">
          <a:xfrm>
            <a:off x="4864100" y="3115370"/>
            <a:ext cx="0" cy="2860675"/>
          </a:xfrm>
          <a:prstGeom prst="line">
            <a:avLst/>
          </a:prstGeom>
          <a:noFill/>
          <a:ln w="9525">
            <a:solidFill>
              <a:srgbClr val="256885"/>
            </a:solidFill>
            <a:prstDash val="dash"/>
            <a:round/>
            <a:headEnd/>
            <a:tailEnd/>
          </a:ln>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9705" name="Line 10"/>
          <p:cNvSpPr>
            <a:spLocks noChangeShapeType="1"/>
          </p:cNvSpPr>
          <p:nvPr/>
        </p:nvSpPr>
        <p:spPr bwMode="auto">
          <a:xfrm>
            <a:off x="2708275" y="4547295"/>
            <a:ext cx="4311650" cy="0"/>
          </a:xfrm>
          <a:prstGeom prst="line">
            <a:avLst/>
          </a:prstGeom>
          <a:noFill/>
          <a:ln w="9525">
            <a:solidFill>
              <a:srgbClr val="256885"/>
            </a:solidFill>
            <a:prstDash val="dash"/>
            <a:round/>
            <a:headEnd/>
            <a:tailEnd/>
          </a:ln>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9706" name="Rectangle 11"/>
          <p:cNvSpPr>
            <a:spLocks noChangeArrowheads="1"/>
          </p:cNvSpPr>
          <p:nvPr/>
        </p:nvSpPr>
        <p:spPr bwMode="auto">
          <a:xfrm>
            <a:off x="3228975" y="3159820"/>
            <a:ext cx="1157288"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"Low hanging fruits"</a:t>
            </a:r>
          </a:p>
        </p:txBody>
      </p:sp>
      <p:sp>
        <p:nvSpPr>
          <p:cNvPr id="369707" name="Rectangle 12"/>
          <p:cNvSpPr>
            <a:spLocks noChangeArrowheads="1"/>
          </p:cNvSpPr>
          <p:nvPr/>
        </p:nvSpPr>
        <p:spPr bwMode="auto">
          <a:xfrm>
            <a:off x="5146675" y="3159820"/>
            <a:ext cx="163512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"Constraints to be mitigated"</a:t>
            </a:r>
          </a:p>
        </p:txBody>
      </p:sp>
      <p:sp>
        <p:nvSpPr>
          <p:cNvPr id="369708" name="Rectangle 13"/>
          <p:cNvSpPr>
            <a:spLocks noChangeArrowheads="1"/>
          </p:cNvSpPr>
          <p:nvPr/>
        </p:nvSpPr>
        <p:spPr bwMode="auto">
          <a:xfrm>
            <a:off x="3419475" y="4606032"/>
            <a:ext cx="774700"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"Quick Wins"</a:t>
            </a:r>
          </a:p>
        </p:txBody>
      </p:sp>
      <p:sp>
        <p:nvSpPr>
          <p:cNvPr id="369709" name="Rectangle 14"/>
          <p:cNvSpPr>
            <a:spLocks noChangeArrowheads="1"/>
          </p:cNvSpPr>
          <p:nvPr/>
        </p:nvSpPr>
        <p:spPr bwMode="auto">
          <a:xfrm>
            <a:off x="5302250" y="4606032"/>
            <a:ext cx="132397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"Levers to be dropped"</a:t>
            </a:r>
          </a:p>
        </p:txBody>
      </p:sp>
      <p:sp>
        <p:nvSpPr>
          <p:cNvPr id="369710" name="Rectangle 15"/>
          <p:cNvSpPr>
            <a:spLocks noChangeArrowheads="1"/>
          </p:cNvSpPr>
          <p:nvPr/>
        </p:nvSpPr>
        <p:spPr bwMode="auto">
          <a:xfrm>
            <a:off x="2555776" y="2628528"/>
            <a:ext cx="3213100"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b="1" dirty="0" smtClean="0">
                <a:solidFill>
                  <a:srgbClr val="000000"/>
                </a:solidFill>
                <a:latin typeface="Arial" pitchFamily="34" charset="0"/>
              </a:rPr>
              <a:t>GAIN - Attractiveness (savings, efficiency, reliability)</a:t>
            </a:r>
          </a:p>
        </p:txBody>
      </p:sp>
      <p:sp>
        <p:nvSpPr>
          <p:cNvPr id="369711" name="Freeform 16"/>
          <p:cNvSpPr>
            <a:spLocks/>
          </p:cNvSpPr>
          <p:nvPr/>
        </p:nvSpPr>
        <p:spPr bwMode="auto">
          <a:xfrm>
            <a:off x="2708275" y="2855020"/>
            <a:ext cx="4641850" cy="3127375"/>
          </a:xfrm>
          <a:custGeom>
            <a:avLst/>
            <a:gdLst>
              <a:gd name="T0" fmla="*/ 0 w 2941"/>
              <a:gd name="T1" fmla="*/ 0 h 1948"/>
              <a:gd name="T2" fmla="*/ 0 w 2941"/>
              <a:gd name="T3" fmla="*/ 2147483647 h 1948"/>
              <a:gd name="T4" fmla="*/ 2147483647 w 2941"/>
              <a:gd name="T5" fmla="*/ 2147483647 h 1948"/>
              <a:gd name="T6" fmla="*/ 0 60000 65536"/>
              <a:gd name="T7" fmla="*/ 0 60000 65536"/>
              <a:gd name="T8" fmla="*/ 0 60000 65536"/>
              <a:gd name="T9" fmla="*/ 0 w 2941"/>
              <a:gd name="T10" fmla="*/ 0 h 1948"/>
              <a:gd name="T11" fmla="*/ 2941 w 2941"/>
              <a:gd name="T12" fmla="*/ 1948 h 1948"/>
            </a:gdLst>
            <a:ahLst/>
            <a:cxnLst>
              <a:cxn ang="T6">
                <a:pos x="T0" y="T1"/>
              </a:cxn>
              <a:cxn ang="T7">
                <a:pos x="T2" y="T3"/>
              </a:cxn>
              <a:cxn ang="T8">
                <a:pos x="T4" y="T5"/>
              </a:cxn>
            </a:cxnLst>
            <a:rect l="T9" t="T10" r="T11" b="T12"/>
            <a:pathLst>
              <a:path w="2941" h="1948">
                <a:moveTo>
                  <a:pt x="0" y="0"/>
                </a:moveTo>
                <a:lnTo>
                  <a:pt x="0" y="1948"/>
                </a:lnTo>
                <a:lnTo>
                  <a:pt x="2941" y="1948"/>
                </a:lnTo>
              </a:path>
            </a:pathLst>
          </a:custGeom>
          <a:noFill/>
          <a:ln w="9525">
            <a:solidFill>
              <a:srgbClr val="256885"/>
            </a:solidFill>
            <a:round/>
            <a:headEnd type="triangle" w="med" len="med"/>
            <a:tailEnd type="triangle" w="med" len="med"/>
          </a:ln>
        </p:spPr>
        <p:txBody>
          <a:bodyPr anchor="ctr"/>
          <a:lstStyle/>
          <a:p>
            <a:pPr>
              <a:spcBef>
                <a:spcPct val="10000"/>
              </a:spcBef>
              <a:spcAft>
                <a:spcPct val="10000"/>
              </a:spcAft>
              <a:buFontTx/>
              <a:buChar char="•"/>
            </a:pPr>
            <a:endParaRPr lang="fr-FR" sz="1800" b="1" smtClean="0">
              <a:solidFill>
                <a:srgbClr val="FFFFFF"/>
              </a:solidFill>
              <a:latin typeface="Arial" pitchFamily="34" charset="0"/>
            </a:endParaRPr>
          </a:p>
        </p:txBody>
      </p:sp>
      <p:sp>
        <p:nvSpPr>
          <p:cNvPr id="369712" name="Rectangle 17"/>
          <p:cNvSpPr>
            <a:spLocks noChangeArrowheads="1"/>
          </p:cNvSpPr>
          <p:nvPr/>
        </p:nvSpPr>
        <p:spPr bwMode="auto">
          <a:xfrm>
            <a:off x="5868144" y="6093296"/>
            <a:ext cx="143192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b="1" dirty="0" smtClean="0">
                <a:solidFill>
                  <a:srgbClr val="000000"/>
                </a:solidFill>
                <a:latin typeface="Arial" pitchFamily="34" charset="0"/>
              </a:rPr>
              <a:t>PAIN- Constraints/Risk</a:t>
            </a:r>
          </a:p>
        </p:txBody>
      </p:sp>
      <p:sp>
        <p:nvSpPr>
          <p:cNvPr id="369713" name="AutoShape 18"/>
          <p:cNvSpPr>
            <a:spLocks/>
          </p:cNvSpPr>
          <p:nvPr/>
        </p:nvSpPr>
        <p:spPr bwMode="auto">
          <a:xfrm flipH="1">
            <a:off x="600075" y="2896295"/>
            <a:ext cx="1519238" cy="909637"/>
          </a:xfrm>
          <a:prstGeom prst="accentCallout2">
            <a:avLst>
              <a:gd name="adj1" fmla="val 12565"/>
              <a:gd name="adj2" fmla="val -5019"/>
              <a:gd name="adj3" fmla="val 12565"/>
              <a:gd name="adj4" fmla="val -14843"/>
              <a:gd name="adj5" fmla="val 105583"/>
              <a:gd name="adj6" fmla="val -37412"/>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"Low hanging fruits"</a:t>
            </a:r>
          </a:p>
          <a:p>
            <a:pPr marL="87313" lvl="1" indent="-85725">
              <a:spcBef>
                <a:spcPct val="10000"/>
              </a:spcBef>
              <a:spcAft>
                <a:spcPct val="10000"/>
              </a:spcAft>
              <a:buFontTx/>
              <a:buChar char="•"/>
            </a:pPr>
            <a:r>
              <a:rPr lang="en-GB" sz="1100" smtClean="0">
                <a:solidFill>
                  <a:srgbClr val="000000"/>
                </a:solidFill>
                <a:latin typeface="Arial" pitchFamily="34" charset="0"/>
              </a:rPr>
              <a:t>Very attractive levers (not only savings, but improved technology etc …)</a:t>
            </a:r>
          </a:p>
        </p:txBody>
      </p:sp>
      <p:sp>
        <p:nvSpPr>
          <p:cNvPr id="369714" name="AutoShape 19"/>
          <p:cNvSpPr>
            <a:spLocks/>
          </p:cNvSpPr>
          <p:nvPr/>
        </p:nvSpPr>
        <p:spPr bwMode="auto">
          <a:xfrm flipH="1">
            <a:off x="604838" y="5117207"/>
            <a:ext cx="1519237" cy="927100"/>
          </a:xfrm>
          <a:prstGeom prst="accentCallout2">
            <a:avLst>
              <a:gd name="adj1" fmla="val 12329"/>
              <a:gd name="adj2" fmla="val -5019"/>
              <a:gd name="adj3" fmla="val 12329"/>
              <a:gd name="adj4" fmla="val -14944"/>
              <a:gd name="adj5" fmla="val -25343"/>
              <a:gd name="adj6" fmla="val -37514"/>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"Quick Wins"</a:t>
            </a:r>
          </a:p>
          <a:p>
            <a:pPr marL="87313" lvl="1" indent="-85725">
              <a:spcBef>
                <a:spcPct val="10000"/>
              </a:spcBef>
              <a:spcAft>
                <a:spcPct val="10000"/>
              </a:spcAft>
              <a:buFontTx/>
              <a:buChar char="•"/>
            </a:pPr>
            <a:r>
              <a:rPr lang="en-GB" sz="1100" smtClean="0">
                <a:solidFill>
                  <a:srgbClr val="000000"/>
                </a:solidFill>
                <a:latin typeface="Arial" pitchFamily="34" charset="0"/>
              </a:rPr>
              <a:t>Quickly identify</a:t>
            </a:r>
          </a:p>
          <a:p>
            <a:pPr marL="87313" lvl="1" indent="-85725">
              <a:spcBef>
                <a:spcPct val="10000"/>
              </a:spcBef>
              <a:spcAft>
                <a:spcPct val="10000"/>
              </a:spcAft>
              <a:buFontTx/>
              <a:buChar char="•"/>
            </a:pPr>
            <a:r>
              <a:rPr lang="en-GB" sz="1100" smtClean="0">
                <a:solidFill>
                  <a:srgbClr val="000000"/>
                </a:solidFill>
                <a:latin typeface="Arial" pitchFamily="34" charset="0"/>
              </a:rPr>
              <a:t>Easy to implement</a:t>
            </a:r>
          </a:p>
          <a:p>
            <a:pPr marL="87313" lvl="1" indent="-85725">
              <a:spcBef>
                <a:spcPct val="10000"/>
              </a:spcBef>
              <a:spcAft>
                <a:spcPct val="10000"/>
              </a:spcAft>
              <a:buFontTx/>
              <a:buChar char="•"/>
            </a:pPr>
            <a:r>
              <a:rPr lang="en-GB" sz="1100" smtClean="0">
                <a:solidFill>
                  <a:srgbClr val="000000"/>
                </a:solidFill>
                <a:latin typeface="Arial" pitchFamily="34" charset="0"/>
              </a:rPr>
              <a:t>No, major constraint</a:t>
            </a:r>
          </a:p>
          <a:p>
            <a:pPr marL="87313" lvl="1" indent="-85725">
              <a:spcBef>
                <a:spcPct val="10000"/>
              </a:spcBef>
              <a:spcAft>
                <a:spcPct val="10000"/>
              </a:spcAft>
              <a:buFontTx/>
              <a:buChar char="•"/>
            </a:pPr>
            <a:r>
              <a:rPr lang="en-GB" sz="1100" smtClean="0">
                <a:solidFill>
                  <a:srgbClr val="000000"/>
                </a:solidFill>
                <a:latin typeface="Arial" pitchFamily="34" charset="0"/>
              </a:rPr>
              <a:t>Usually low potential</a:t>
            </a:r>
          </a:p>
        </p:txBody>
      </p:sp>
      <p:sp>
        <p:nvSpPr>
          <p:cNvPr id="369715" name="AutoShape 20"/>
          <p:cNvSpPr>
            <a:spLocks/>
          </p:cNvSpPr>
          <p:nvPr/>
        </p:nvSpPr>
        <p:spPr bwMode="auto">
          <a:xfrm flipH="1">
            <a:off x="7516813" y="2989957"/>
            <a:ext cx="1519237" cy="1531938"/>
          </a:xfrm>
          <a:prstGeom prst="accentCallout2">
            <a:avLst>
              <a:gd name="adj1" fmla="val 7458"/>
              <a:gd name="adj2" fmla="val 105014"/>
              <a:gd name="adj3" fmla="val 7458"/>
              <a:gd name="adj4" fmla="val 113477"/>
              <a:gd name="adj5" fmla="val 57819"/>
              <a:gd name="adj6" fmla="val 132495"/>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"Constraints to be mitigated"</a:t>
            </a:r>
          </a:p>
          <a:p>
            <a:pPr marL="87313" lvl="1" indent="-85725">
              <a:spcBef>
                <a:spcPct val="10000"/>
              </a:spcBef>
              <a:spcAft>
                <a:spcPct val="10000"/>
              </a:spcAft>
              <a:buFontTx/>
              <a:buChar char="•"/>
            </a:pPr>
            <a:r>
              <a:rPr lang="en-GB" sz="1100" smtClean="0">
                <a:solidFill>
                  <a:srgbClr val="000000"/>
                </a:solidFill>
                <a:latin typeface="Arial" pitchFamily="34" charset="0"/>
              </a:rPr>
              <a:t>Highly attractive and usually linked to big savings but …</a:t>
            </a:r>
          </a:p>
          <a:p>
            <a:pPr marL="87313" lvl="1" indent="-85725">
              <a:spcBef>
                <a:spcPct val="10000"/>
              </a:spcBef>
              <a:spcAft>
                <a:spcPct val="10000"/>
              </a:spcAft>
              <a:buFontTx/>
              <a:buChar char="•"/>
            </a:pPr>
            <a:r>
              <a:rPr lang="en-GB" sz="1100" smtClean="0">
                <a:solidFill>
                  <a:srgbClr val="000000"/>
                </a:solidFill>
                <a:latin typeface="Arial" pitchFamily="34" charset="0"/>
              </a:rPr>
              <a:t>… high constraints</a:t>
            </a:r>
          </a:p>
          <a:p>
            <a:pPr marL="87313" lvl="1" indent="-85725">
              <a:spcBef>
                <a:spcPct val="10000"/>
              </a:spcBef>
              <a:spcAft>
                <a:spcPct val="10000"/>
              </a:spcAft>
              <a:buFontTx/>
              <a:buChar char="•"/>
            </a:pPr>
            <a:r>
              <a:rPr lang="en-GB" sz="1100" smtClean="0">
                <a:solidFill>
                  <a:srgbClr val="000000"/>
                </a:solidFill>
                <a:latin typeface="Arial" pitchFamily="34" charset="0"/>
              </a:rPr>
              <a:t>Work required to find trade offs and mitigates</a:t>
            </a:r>
          </a:p>
        </p:txBody>
      </p:sp>
      <p:sp>
        <p:nvSpPr>
          <p:cNvPr id="369716" name="AutoShape 21"/>
          <p:cNvSpPr>
            <a:spLocks/>
          </p:cNvSpPr>
          <p:nvPr/>
        </p:nvSpPr>
        <p:spPr bwMode="auto">
          <a:xfrm flipH="1">
            <a:off x="7518400" y="5115620"/>
            <a:ext cx="1519238" cy="927100"/>
          </a:xfrm>
          <a:prstGeom prst="accentCallout2">
            <a:avLst>
              <a:gd name="adj1" fmla="val 12329"/>
              <a:gd name="adj2" fmla="val 105014"/>
              <a:gd name="adj3" fmla="val 12329"/>
              <a:gd name="adj4" fmla="val 113477"/>
              <a:gd name="adj5" fmla="val -25685"/>
              <a:gd name="adj6" fmla="val 132181"/>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"Levers to be dropped"</a:t>
            </a:r>
          </a:p>
          <a:p>
            <a:pPr marL="87313" lvl="1" indent="-85725">
              <a:spcBef>
                <a:spcPct val="10000"/>
              </a:spcBef>
              <a:spcAft>
                <a:spcPct val="10000"/>
              </a:spcAft>
              <a:buFontTx/>
              <a:buChar char="•"/>
            </a:pPr>
            <a:r>
              <a:rPr lang="en-GB" sz="1100" smtClean="0">
                <a:solidFill>
                  <a:srgbClr val="000000"/>
                </a:solidFill>
                <a:latin typeface="Arial" pitchFamily="34" charset="0"/>
              </a:rPr>
              <a:t>High risks/constraints for little reward</a:t>
            </a:r>
          </a:p>
          <a:p>
            <a:pPr marL="87313" lvl="1" indent="-85725">
              <a:spcBef>
                <a:spcPct val="10000"/>
              </a:spcBef>
              <a:spcAft>
                <a:spcPct val="10000"/>
              </a:spcAft>
              <a:buFontTx/>
              <a:buChar char="•"/>
            </a:pPr>
            <a:r>
              <a:rPr lang="en-GB" sz="1100" smtClean="0">
                <a:solidFill>
                  <a:srgbClr val="000000"/>
                </a:solidFill>
                <a:latin typeface="Arial" pitchFamily="34" charset="0"/>
              </a:rPr>
              <a:t>Not worth the effort</a:t>
            </a:r>
          </a:p>
        </p:txBody>
      </p:sp>
      <p:sp>
        <p:nvSpPr>
          <p:cNvPr id="369717" name="Oval 22"/>
          <p:cNvSpPr>
            <a:spLocks noChangeArrowheads="1"/>
          </p:cNvSpPr>
          <p:nvPr/>
        </p:nvSpPr>
        <p:spPr bwMode="auto">
          <a:xfrm>
            <a:off x="3059113" y="5428357"/>
            <a:ext cx="133350" cy="133350"/>
          </a:xfrm>
          <a:prstGeom prst="ellipse">
            <a:avLst/>
          </a:prstGeom>
          <a:solidFill>
            <a:srgbClr val="6CAAC0"/>
          </a:solidFill>
          <a:ln w="9525" algn="ctr">
            <a:solidFill>
              <a:srgbClr val="256885"/>
            </a:solidFill>
            <a:round/>
            <a:headEnd/>
            <a:tailEnd/>
          </a:ln>
        </p:spPr>
        <p:txBody>
          <a:bodyPr wrap="none" tIns="0" bIns="540000"/>
          <a:lstStyle/>
          <a:p>
            <a:pPr>
              <a:spcBef>
                <a:spcPct val="10000"/>
              </a:spcBef>
              <a:spcAft>
                <a:spcPct val="10000"/>
              </a:spcAft>
              <a:buFontTx/>
              <a:buChar char="•"/>
            </a:pPr>
            <a:r>
              <a:rPr lang="en-GB" sz="900" b="1" smtClean="0">
                <a:solidFill>
                  <a:srgbClr val="000000"/>
                </a:solidFill>
                <a:latin typeface="Arial" pitchFamily="34" charset="0"/>
              </a:rPr>
              <a:t>Lever 3</a:t>
            </a:r>
          </a:p>
        </p:txBody>
      </p:sp>
      <p:sp>
        <p:nvSpPr>
          <p:cNvPr id="369718" name="Oval 23"/>
          <p:cNvSpPr>
            <a:spLocks noChangeArrowheads="1"/>
          </p:cNvSpPr>
          <p:nvPr/>
        </p:nvSpPr>
        <p:spPr bwMode="auto">
          <a:xfrm>
            <a:off x="3916363" y="5069582"/>
            <a:ext cx="258762" cy="258763"/>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4</a:t>
            </a:r>
          </a:p>
        </p:txBody>
      </p:sp>
      <p:sp>
        <p:nvSpPr>
          <p:cNvPr id="369719" name="Oval 24"/>
          <p:cNvSpPr>
            <a:spLocks noChangeArrowheads="1"/>
          </p:cNvSpPr>
          <p:nvPr/>
        </p:nvSpPr>
        <p:spPr bwMode="auto">
          <a:xfrm>
            <a:off x="3463925" y="3739257"/>
            <a:ext cx="133350" cy="133350"/>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1</a:t>
            </a:r>
          </a:p>
        </p:txBody>
      </p:sp>
      <p:sp>
        <p:nvSpPr>
          <p:cNvPr id="369720" name="Oval 25"/>
          <p:cNvSpPr>
            <a:spLocks noChangeArrowheads="1"/>
          </p:cNvSpPr>
          <p:nvPr/>
        </p:nvSpPr>
        <p:spPr bwMode="auto">
          <a:xfrm>
            <a:off x="5300663" y="5236270"/>
            <a:ext cx="258762"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5</a:t>
            </a:r>
          </a:p>
        </p:txBody>
      </p:sp>
      <p:sp>
        <p:nvSpPr>
          <p:cNvPr id="369721" name="Oval 26"/>
          <p:cNvSpPr>
            <a:spLocks noChangeArrowheads="1"/>
          </p:cNvSpPr>
          <p:nvPr/>
        </p:nvSpPr>
        <p:spPr bwMode="auto">
          <a:xfrm>
            <a:off x="6245225" y="5328345"/>
            <a:ext cx="258763"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6</a:t>
            </a:r>
          </a:p>
        </p:txBody>
      </p:sp>
      <p:sp>
        <p:nvSpPr>
          <p:cNvPr id="369722" name="Oval 27"/>
          <p:cNvSpPr>
            <a:spLocks noChangeArrowheads="1"/>
          </p:cNvSpPr>
          <p:nvPr/>
        </p:nvSpPr>
        <p:spPr bwMode="auto">
          <a:xfrm>
            <a:off x="6226175" y="3597970"/>
            <a:ext cx="511175" cy="511175"/>
          </a:xfrm>
          <a:prstGeom prst="ellipse">
            <a:avLst/>
          </a:prstGeom>
          <a:solidFill>
            <a:srgbClr val="6CAAC0"/>
          </a:solidFill>
          <a:ln w="9525" algn="ctr">
            <a:solidFill>
              <a:srgbClr val="256885"/>
            </a:solidFill>
            <a:round/>
            <a:headEnd/>
            <a:tailEnd/>
          </a:ln>
        </p:spPr>
        <p:txBody>
          <a:bodyPr wrap="none" tIns="0" bIns="828000"/>
          <a:lstStyle/>
          <a:p>
            <a:pPr>
              <a:spcBef>
                <a:spcPct val="10000"/>
              </a:spcBef>
              <a:spcAft>
                <a:spcPct val="10000"/>
              </a:spcAft>
              <a:buFontTx/>
              <a:buChar char="•"/>
            </a:pPr>
            <a:r>
              <a:rPr lang="en-GB" sz="900" b="1" smtClean="0">
                <a:solidFill>
                  <a:srgbClr val="000000"/>
                </a:solidFill>
                <a:latin typeface="Arial" pitchFamily="34" charset="0"/>
              </a:rPr>
              <a:t>Lever 2</a:t>
            </a:r>
          </a:p>
        </p:txBody>
      </p:sp>
      <p:sp>
        <p:nvSpPr>
          <p:cNvPr id="369723" name="Oval 28"/>
          <p:cNvSpPr>
            <a:spLocks noChangeArrowheads="1"/>
          </p:cNvSpPr>
          <p:nvPr/>
        </p:nvSpPr>
        <p:spPr bwMode="auto">
          <a:xfrm>
            <a:off x="4557713" y="3724970"/>
            <a:ext cx="258762"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endParaRPr lang="fr-FR" sz="900" b="1" smtClean="0">
              <a:solidFill>
                <a:srgbClr val="FFFFFF"/>
              </a:solidFill>
              <a:latin typeface="Arial" pitchFamily="34" charset="0"/>
            </a:endParaRPr>
          </a:p>
        </p:txBody>
      </p:sp>
      <p:sp>
        <p:nvSpPr>
          <p:cNvPr id="369724" name="AutoShape 29"/>
          <p:cNvSpPr>
            <a:spLocks noChangeArrowheads="1"/>
          </p:cNvSpPr>
          <p:nvPr/>
        </p:nvSpPr>
        <p:spPr bwMode="auto">
          <a:xfrm>
            <a:off x="4816475" y="3726557"/>
            <a:ext cx="1412875" cy="254000"/>
          </a:xfrm>
          <a:prstGeom prst="leftArrow">
            <a:avLst>
              <a:gd name="adj1" fmla="val 50000"/>
              <a:gd name="adj2" fmla="val 93120"/>
            </a:avLst>
          </a:prstGeom>
          <a:solidFill>
            <a:srgbClr val="256885"/>
          </a:solidFill>
          <a:ln w="19050" algn="ctr">
            <a:noFill/>
            <a:miter lim="800000"/>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25" name="AutoShape 30"/>
          <p:cNvSpPr>
            <a:spLocks/>
          </p:cNvSpPr>
          <p:nvPr/>
        </p:nvSpPr>
        <p:spPr bwMode="auto">
          <a:xfrm flipH="1">
            <a:off x="6491288" y="2343845"/>
            <a:ext cx="1944687" cy="593725"/>
          </a:xfrm>
          <a:prstGeom prst="accentCallout2">
            <a:avLst>
              <a:gd name="adj1" fmla="val 19250"/>
              <a:gd name="adj2" fmla="val 103917"/>
              <a:gd name="adj3" fmla="val 19250"/>
              <a:gd name="adj4" fmla="val 116569"/>
              <a:gd name="adj5" fmla="val 251602"/>
              <a:gd name="adj6" fmla="val 144486"/>
            </a:avLst>
          </a:prstGeom>
          <a:solidFill>
            <a:srgbClr val="FFFFFF"/>
          </a:solidFill>
          <a:ln w="15875">
            <a:solidFill>
              <a:srgbClr val="256885"/>
            </a:solidFill>
            <a:miter lim="800000"/>
            <a:headEnd/>
            <a:tailEnd type="oval" w="sm" len="sm"/>
          </a:ln>
        </p:spPr>
        <p:txBody>
          <a:bodyPr lIns="36000" tIns="36000" rIns="36000" bIns="36000">
            <a:spAutoFit/>
          </a:bodyPr>
          <a:lstStyle/>
          <a:p>
            <a:pPr>
              <a:spcBef>
                <a:spcPct val="10000"/>
              </a:spcBef>
              <a:spcAft>
                <a:spcPct val="10000"/>
              </a:spcAft>
              <a:buFontTx/>
              <a:buChar char="•"/>
            </a:pPr>
            <a:r>
              <a:rPr lang="en-GB" sz="1100" b="1" smtClean="0">
                <a:solidFill>
                  <a:srgbClr val="000000"/>
                </a:solidFill>
                <a:latin typeface="Arial" pitchFamily="34" charset="0"/>
              </a:rPr>
              <a:t>If constraints risks can be reduced, the lever is probably attractive</a:t>
            </a:r>
            <a:endParaRPr lang="en-GB" sz="1100" smtClean="0">
              <a:solidFill>
                <a:srgbClr val="000000"/>
              </a:solidFill>
              <a:latin typeface="Arial" pitchFamily="34" charset="0"/>
            </a:endParaRPr>
          </a:p>
        </p:txBody>
      </p:sp>
      <p:sp>
        <p:nvSpPr>
          <p:cNvPr id="34" name="AutoShape 8"/>
          <p:cNvSpPr>
            <a:spLocks noChangeArrowheads="1"/>
          </p:cNvSpPr>
          <p:nvPr>
            <p:custDataLst>
              <p:tags r:id="rId1"/>
            </p:custDataLst>
          </p:nvPr>
        </p:nvSpPr>
        <p:spPr bwMode="auto">
          <a:xfrm>
            <a:off x="755650" y="908720"/>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35" name="AutoShape 8"/>
          <p:cNvSpPr>
            <a:spLocks noChangeArrowheads="1"/>
          </p:cNvSpPr>
          <p:nvPr>
            <p:custDataLst>
              <p:tags r:id="rId2"/>
            </p:custDataLst>
          </p:nvPr>
        </p:nvSpPr>
        <p:spPr bwMode="auto">
          <a:xfrm>
            <a:off x="5148064" y="908720"/>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36" name="AutoShape 8"/>
          <p:cNvSpPr>
            <a:spLocks noChangeArrowheads="1"/>
          </p:cNvSpPr>
          <p:nvPr>
            <p:custDataLst>
              <p:tags r:id="rId3"/>
            </p:custDataLst>
          </p:nvPr>
        </p:nvSpPr>
        <p:spPr bwMode="auto">
          <a:xfrm>
            <a:off x="7020272" y="908720"/>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87" name="Picture 19"/>
          <p:cNvPicPr>
            <a:picLocks noChangeAspect="1" noChangeArrowheads="1"/>
          </p:cNvPicPr>
          <p:nvPr>
            <p:custDataLst>
              <p:tags r:id="rId1"/>
            </p:custDataLst>
          </p:nvPr>
        </p:nvPicPr>
        <p:blipFill>
          <a:blip r:embed="rId11" cstate="print"/>
          <a:srcRect/>
          <a:stretch>
            <a:fillRect/>
          </a:stretch>
        </p:blipFill>
        <p:spPr bwMode="auto">
          <a:xfrm>
            <a:off x="1619250" y="3573463"/>
            <a:ext cx="2020888" cy="2998787"/>
          </a:xfrm>
          <a:prstGeom prst="rect">
            <a:avLst/>
          </a:prstGeom>
          <a:noFill/>
          <a:ln w="9525">
            <a:solidFill>
              <a:srgbClr val="256885"/>
            </a:solidFill>
            <a:miter lim="800000"/>
            <a:headEnd/>
            <a:tailEnd/>
          </a:ln>
          <a:effectLst/>
        </p:spPr>
      </p:pic>
      <p:sp>
        <p:nvSpPr>
          <p:cNvPr id="365570"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65571" name="Rectangle 3"/>
          <p:cNvSpPr>
            <a:spLocks noGrp="1" noChangeArrowheads="1"/>
          </p:cNvSpPr>
          <p:nvPr>
            <p:ph type="title"/>
          </p:nvPr>
        </p:nvSpPr>
        <p:spPr>
          <a:xfrm>
            <a:off x="533400" y="193675"/>
            <a:ext cx="7319963" cy="922338"/>
          </a:xfrm>
          <a:noFill/>
          <a:ln/>
        </p:spPr>
        <p:txBody>
          <a:bodyPr/>
          <a:lstStyle/>
          <a:p>
            <a:r>
              <a:rPr lang="en-US" dirty="0"/>
              <a:t>DTC </a:t>
            </a:r>
            <a:r>
              <a:rPr lang="en-US" dirty="0" smtClean="0"/>
              <a:t>Methodology</a:t>
            </a:r>
            <a:endParaRPr lang="en-US" dirty="0"/>
          </a:p>
        </p:txBody>
      </p:sp>
      <p:sp>
        <p:nvSpPr>
          <p:cNvPr id="365580" name="Line 12"/>
          <p:cNvSpPr>
            <a:spLocks noChangeShapeType="1"/>
          </p:cNvSpPr>
          <p:nvPr/>
        </p:nvSpPr>
        <p:spPr bwMode="auto">
          <a:xfrm flipH="1">
            <a:off x="684212" y="2276872"/>
            <a:ext cx="4463851"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5581" name="Line 13"/>
          <p:cNvSpPr>
            <a:spLocks noChangeShapeType="1"/>
          </p:cNvSpPr>
          <p:nvPr/>
        </p:nvSpPr>
        <p:spPr bwMode="auto">
          <a:xfrm>
            <a:off x="6804247" y="2276872"/>
            <a:ext cx="2088927"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5582" name="Rectangle 2"/>
          <p:cNvSpPr>
            <a:spLocks noChangeArrowheads="1"/>
          </p:cNvSpPr>
          <p:nvPr/>
        </p:nvSpPr>
        <p:spPr bwMode="auto">
          <a:xfrm>
            <a:off x="684213" y="2708275"/>
            <a:ext cx="8208962" cy="4033838"/>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65589" name="ListLeanHorizontalTextTopic0"/>
          <p:cNvSpPr>
            <a:spLocks noChangeArrowheads="1"/>
          </p:cNvSpPr>
          <p:nvPr>
            <p:custDataLst>
              <p:tags r:id="rId2"/>
            </p:custDataLst>
          </p:nvPr>
        </p:nvSpPr>
        <p:spPr bwMode="auto">
          <a:xfrm>
            <a:off x="684213" y="2781300"/>
            <a:ext cx="4165600" cy="200025"/>
          </a:xfrm>
          <a:prstGeom prst="rect">
            <a:avLst/>
          </a:prstGeom>
          <a:noFill/>
          <a:ln w="6350">
            <a:noFill/>
            <a:miter lim="800000"/>
            <a:headEnd/>
            <a:tailEnd/>
          </a:ln>
        </p:spPr>
        <p:txBody>
          <a:bodyPr lIns="0" tIns="0" rIns="0" bIns="0"/>
          <a:lstStyle/>
          <a:p>
            <a:pPr defTabSz="330200" eaLnBrk="0" hangingPunct="0">
              <a:buSzPct val="100000"/>
            </a:pPr>
            <a:r>
              <a:rPr kumimoji="1" lang="en-US" altLang="de-DE" sz="1300" b="1" smtClean="0">
                <a:solidFill>
                  <a:srgbClr val="000000"/>
                </a:solidFill>
                <a:latin typeface="Arial" pitchFamily="34" charset="0"/>
              </a:rPr>
              <a:t>Lever Sheet - Illustrative</a:t>
            </a:r>
          </a:p>
        </p:txBody>
      </p:sp>
      <p:sp>
        <p:nvSpPr>
          <p:cNvPr id="365593" name="ListLeanHorizontalTextTopic1"/>
          <p:cNvSpPr>
            <a:spLocks noChangeArrowheads="1"/>
          </p:cNvSpPr>
          <p:nvPr>
            <p:custDataLst>
              <p:tags r:id="rId3"/>
            </p:custDataLst>
          </p:nvPr>
        </p:nvSpPr>
        <p:spPr bwMode="auto">
          <a:xfrm>
            <a:off x="4211638" y="2781300"/>
            <a:ext cx="4645025" cy="188913"/>
          </a:xfrm>
          <a:prstGeom prst="rect">
            <a:avLst/>
          </a:prstGeom>
          <a:noFill/>
          <a:ln w="6350">
            <a:noFill/>
            <a:miter lim="800000"/>
            <a:headEnd/>
            <a:tailEnd/>
          </a:ln>
        </p:spPr>
        <p:txBody>
          <a:bodyPr lIns="0" tIns="0" rIns="0" bIns="0"/>
          <a:lstStyle/>
          <a:p>
            <a:pPr defTabSz="330200" eaLnBrk="0" hangingPunct="0">
              <a:buSzPct val="100000"/>
            </a:pPr>
            <a:r>
              <a:rPr kumimoji="1" lang="en-US" altLang="de-DE" sz="1300" b="1" smtClean="0">
                <a:solidFill>
                  <a:srgbClr val="000000"/>
                </a:solidFill>
                <a:latin typeface="Arial" pitchFamily="34" charset="0"/>
              </a:rPr>
              <a:t>Idea is described into a detailed le</a:t>
            </a:r>
            <a:r>
              <a:rPr kumimoji="1" lang="de-DE" altLang="de-DE" sz="1300" b="1" smtClean="0">
                <a:solidFill>
                  <a:srgbClr val="000000"/>
                </a:solidFill>
                <a:latin typeface="Arial" pitchFamily="34" charset="0"/>
              </a:rPr>
              <a:t>ver sheet</a:t>
            </a:r>
            <a:endParaRPr kumimoji="1" lang="en-US" altLang="de-DE" sz="1300" b="1" smtClean="0">
              <a:solidFill>
                <a:srgbClr val="000000"/>
              </a:solidFill>
              <a:latin typeface="Arial" pitchFamily="34" charset="0"/>
            </a:endParaRPr>
          </a:p>
        </p:txBody>
      </p:sp>
      <p:sp>
        <p:nvSpPr>
          <p:cNvPr id="365594" name="Rectangle 26"/>
          <p:cNvSpPr>
            <a:spLocks noChangeArrowheads="1"/>
          </p:cNvSpPr>
          <p:nvPr>
            <p:custDataLst>
              <p:tags r:id="rId4"/>
            </p:custDataLst>
          </p:nvPr>
        </p:nvSpPr>
        <p:spPr bwMode="auto">
          <a:xfrm>
            <a:off x="4103688" y="2997200"/>
            <a:ext cx="4716462" cy="3413125"/>
          </a:xfrm>
          <a:prstGeom prst="rect">
            <a:avLst/>
          </a:prstGeom>
          <a:noFill/>
          <a:ln w="6350" algn="ctr">
            <a:noFill/>
            <a:miter lim="800000"/>
            <a:headEnd/>
            <a:tailEnd/>
          </a:ln>
          <a:effectLst/>
        </p:spPr>
        <p:txBody>
          <a:bodyPr lIns="0" tIns="0" rIns="0" bIns="0">
            <a:spAutoFit/>
          </a:bodyPr>
          <a:lstStyle/>
          <a:p>
            <a:pPr marL="168275" lvl="1" indent="-166688" defTabSz="330200" eaLnBrk="0" hangingPunct="0">
              <a:spcBef>
                <a:spcPct val="20000"/>
              </a:spcBef>
              <a:buClr>
                <a:srgbClr val="D7D29D"/>
              </a:buClr>
              <a:buFont typeface="Webdings" pitchFamily="18" charset="2"/>
              <a:buChar char="a"/>
            </a:pPr>
            <a:r>
              <a:rPr lang="en-US" sz="1300" smtClean="0">
                <a:solidFill>
                  <a:srgbClr val="000066"/>
                </a:solidFill>
                <a:latin typeface="Arial" pitchFamily="34" charset="0"/>
              </a:rPr>
              <a:t>All the workgroups submitted a detailed "Lever Template" including the following information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Lever description</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Prerequisites needed for implementation</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Impact : CAPEX, OPEX, reliability, maintainability, etc.</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Interfaces to other Workgroups</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Maturity</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Risks and Constraints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CAPEX Savings estimate (value and estimation methodology)</a:t>
            </a:r>
          </a:p>
          <a:p>
            <a:pPr marL="168275" lvl="1" indent="-166688" defTabSz="330200" eaLnBrk="0" hangingPunct="0">
              <a:spcBef>
                <a:spcPct val="20000"/>
              </a:spcBef>
              <a:buClr>
                <a:srgbClr val="D7D29D"/>
              </a:buClr>
              <a:buFont typeface="Webdings" pitchFamily="18" charset="2"/>
              <a:buChar char="a"/>
            </a:pPr>
            <a:r>
              <a:rPr lang="en-US" sz="1300" smtClean="0">
                <a:solidFill>
                  <a:srgbClr val="000066"/>
                </a:solidFill>
                <a:latin typeface="Arial" pitchFamily="34" charset="0"/>
              </a:rPr>
              <a:t>During the review, each lever was allocated to one of the following categories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Accepted</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Rejected (incl. rational for it)</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Pending (incl. tasks to be performed to gain acceptance)</a:t>
            </a:r>
          </a:p>
        </p:txBody>
      </p:sp>
      <p:pic>
        <p:nvPicPr>
          <p:cNvPr id="365595" name="Picture 27"/>
          <p:cNvPicPr>
            <a:picLocks noChangeAspect="1" noChangeArrowheads="1"/>
          </p:cNvPicPr>
          <p:nvPr>
            <p:custDataLst>
              <p:tags r:id="rId5"/>
            </p:custDataLst>
          </p:nvPr>
        </p:nvPicPr>
        <p:blipFill>
          <a:blip r:embed="rId12" cstate="print"/>
          <a:srcRect/>
          <a:stretch>
            <a:fillRect/>
          </a:stretch>
        </p:blipFill>
        <p:spPr bwMode="auto">
          <a:xfrm>
            <a:off x="865188" y="3141663"/>
            <a:ext cx="2117725" cy="3332162"/>
          </a:xfrm>
          <a:prstGeom prst="rect">
            <a:avLst/>
          </a:prstGeom>
          <a:noFill/>
          <a:ln w="9525">
            <a:solidFill>
              <a:srgbClr val="256885"/>
            </a:solidFill>
            <a:miter lim="800000"/>
            <a:headEnd/>
            <a:tailEnd/>
          </a:ln>
          <a:effectLst/>
        </p:spPr>
      </p:pic>
      <p:sp>
        <p:nvSpPr>
          <p:cNvPr id="16" name="AutoShape 8"/>
          <p:cNvSpPr>
            <a:spLocks noChangeArrowheads="1"/>
          </p:cNvSpPr>
          <p:nvPr>
            <p:custDataLst>
              <p:tags r:id="rId6"/>
            </p:custDataLst>
          </p:nvPr>
        </p:nvSpPr>
        <p:spPr bwMode="auto">
          <a:xfrm>
            <a:off x="755650" y="1196752"/>
            <a:ext cx="4248398"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dirty="0" smtClean="0">
                <a:solidFill>
                  <a:schemeClr val="tx1">
                    <a:lumMod val="65000"/>
                  </a:schemeClr>
                </a:solidFill>
                <a:latin typeface="Arial" pitchFamily="34" charset="0"/>
              </a:rPr>
              <a:t>Creative Workshops &amp; Prioritization</a:t>
            </a:r>
          </a:p>
        </p:txBody>
      </p:sp>
      <p:sp>
        <p:nvSpPr>
          <p:cNvPr id="17" name="AutoShape 8"/>
          <p:cNvSpPr>
            <a:spLocks noChangeArrowheads="1"/>
          </p:cNvSpPr>
          <p:nvPr>
            <p:custDataLst>
              <p:tags r:id="rId7"/>
            </p:custDataLst>
          </p:nvPr>
        </p:nvSpPr>
        <p:spPr bwMode="auto">
          <a:xfrm>
            <a:off x="5148064"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 Sheets Elaboration</a:t>
            </a:r>
          </a:p>
        </p:txBody>
      </p:sp>
      <p:sp>
        <p:nvSpPr>
          <p:cNvPr id="18" name="AutoShape 8"/>
          <p:cNvSpPr>
            <a:spLocks noChangeArrowheads="1"/>
          </p:cNvSpPr>
          <p:nvPr>
            <p:custDataLst>
              <p:tags r:id="rId8"/>
            </p:custDataLst>
          </p:nvPr>
        </p:nvSpPr>
        <p:spPr bwMode="auto">
          <a:xfrm>
            <a:off x="7020272"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58403" name="Rectangle 3"/>
          <p:cNvSpPr>
            <a:spLocks noGrp="1" noChangeArrowheads="1"/>
          </p:cNvSpPr>
          <p:nvPr>
            <p:ph type="title"/>
          </p:nvPr>
        </p:nvSpPr>
        <p:spPr>
          <a:xfrm>
            <a:off x="533400" y="193675"/>
            <a:ext cx="7319963" cy="922338"/>
          </a:xfrm>
          <a:noFill/>
          <a:ln/>
        </p:spPr>
        <p:txBody>
          <a:bodyPr/>
          <a:lstStyle/>
          <a:p>
            <a:r>
              <a:rPr lang="en-US" dirty="0"/>
              <a:t>DTC </a:t>
            </a:r>
            <a:r>
              <a:rPr lang="en-US" dirty="0" smtClean="0"/>
              <a:t>Methodology</a:t>
            </a:r>
            <a:endParaRPr lang="en-US" dirty="0"/>
          </a:p>
        </p:txBody>
      </p:sp>
      <p:sp>
        <p:nvSpPr>
          <p:cNvPr id="358412" name="Line 12"/>
          <p:cNvSpPr>
            <a:spLocks noChangeShapeType="1"/>
          </p:cNvSpPr>
          <p:nvPr/>
        </p:nvSpPr>
        <p:spPr bwMode="auto">
          <a:xfrm flipH="1">
            <a:off x="684212" y="2276872"/>
            <a:ext cx="6336059"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13" name="Line 13"/>
          <p:cNvSpPr>
            <a:spLocks noChangeShapeType="1"/>
          </p:cNvSpPr>
          <p:nvPr/>
        </p:nvSpPr>
        <p:spPr bwMode="auto">
          <a:xfrm>
            <a:off x="8676455" y="2348880"/>
            <a:ext cx="288157" cy="359395"/>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14" name="Rectangle 2"/>
          <p:cNvSpPr>
            <a:spLocks noChangeArrowheads="1"/>
          </p:cNvSpPr>
          <p:nvPr/>
        </p:nvSpPr>
        <p:spPr bwMode="auto">
          <a:xfrm>
            <a:off x="684213" y="2708275"/>
            <a:ext cx="8208962" cy="3889375"/>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58416" name="Rectangle 3"/>
          <p:cNvSpPr>
            <a:spLocks noChangeArrowheads="1"/>
          </p:cNvSpPr>
          <p:nvPr>
            <p:custDataLst>
              <p:tags r:id="rId1"/>
            </p:custDataLst>
          </p:nvPr>
        </p:nvSpPr>
        <p:spPr bwMode="auto">
          <a:xfrm>
            <a:off x="3971925" y="4162425"/>
            <a:ext cx="1195388" cy="696913"/>
          </a:xfrm>
          <a:prstGeom prst="roundRect">
            <a:avLst>
              <a:gd name="adj" fmla="val 16667"/>
            </a:avLst>
          </a:prstGeom>
          <a:solidFill>
            <a:srgbClr val="256886"/>
          </a:solidFill>
          <a:ln w="9525">
            <a:noFill/>
            <a:round/>
            <a:headEnd/>
            <a:tailEnd/>
          </a:ln>
        </p:spPr>
        <p:txBody>
          <a:bodyPr lIns="0" tIns="0" rIns="0" bIns="0" anchor="ctr"/>
          <a:lstStyle/>
          <a:p>
            <a:pPr algn="ctr"/>
            <a:r>
              <a:rPr lang="en-GB" sz="1400" b="1" smtClean="0">
                <a:solidFill>
                  <a:srgbClr val="FFFFFF"/>
                </a:solidFill>
                <a:latin typeface="Arial" pitchFamily="34" charset="0"/>
              </a:rPr>
              <a:t>Validation Committee</a:t>
            </a:r>
          </a:p>
        </p:txBody>
      </p:sp>
      <p:sp>
        <p:nvSpPr>
          <p:cNvPr id="358417" name="Rectangle 4"/>
          <p:cNvSpPr>
            <a:spLocks noChangeArrowheads="1"/>
          </p:cNvSpPr>
          <p:nvPr>
            <p:custDataLst>
              <p:tags r:id="rId2"/>
            </p:custDataLst>
          </p:nvPr>
        </p:nvSpPr>
        <p:spPr bwMode="auto">
          <a:xfrm>
            <a:off x="755650" y="4991100"/>
            <a:ext cx="2792413"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de-DE" altLang="de-DE" sz="1300" b="1" smtClean="0">
                <a:solidFill>
                  <a:srgbClr val="000066"/>
                </a:solidFill>
                <a:latin typeface="Arial" pitchFamily="34" charset="0"/>
              </a:rPr>
              <a:t>Technical Validation</a:t>
            </a:r>
            <a:endParaRPr lang="en-GB" altLang="de-DE" sz="1300" b="1" smtClean="0">
              <a:solidFill>
                <a:srgbClr val="000066"/>
              </a:solidFill>
              <a:latin typeface="Arial" pitchFamily="34" charset="0"/>
            </a:endParaRPr>
          </a:p>
        </p:txBody>
      </p:sp>
      <p:sp>
        <p:nvSpPr>
          <p:cNvPr id="358418" name="Rectangle 5"/>
          <p:cNvSpPr>
            <a:spLocks noChangeArrowheads="1"/>
          </p:cNvSpPr>
          <p:nvPr>
            <p:custDataLst>
              <p:tags r:id="rId3"/>
            </p:custDataLst>
          </p:nvPr>
        </p:nvSpPr>
        <p:spPr bwMode="auto">
          <a:xfrm>
            <a:off x="679450" y="3517900"/>
            <a:ext cx="3324225"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Ensure operational requirements are met</a:t>
            </a:r>
          </a:p>
        </p:txBody>
      </p:sp>
      <p:sp>
        <p:nvSpPr>
          <p:cNvPr id="358419" name="Freeform 9"/>
          <p:cNvSpPr>
            <a:spLocks/>
          </p:cNvSpPr>
          <p:nvPr>
            <p:custDataLst>
              <p:tags r:id="rId4"/>
            </p:custDataLst>
          </p:nvPr>
        </p:nvSpPr>
        <p:spPr bwMode="auto">
          <a:xfrm>
            <a:off x="750888" y="3768725"/>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wrap="none" lIns="0" tIns="0" rIns="0" bIns="0" anchor="ctr"/>
          <a:lstStyle/>
          <a:p>
            <a:endParaRPr lang="fr-FR" sz="1300" b="1" smtClean="0">
              <a:solidFill>
                <a:srgbClr val="000066"/>
              </a:solidFill>
              <a:latin typeface="Arial" pitchFamily="34" charset="0"/>
            </a:endParaRPr>
          </a:p>
        </p:txBody>
      </p:sp>
      <p:sp>
        <p:nvSpPr>
          <p:cNvPr id="358420" name="Freeform 10"/>
          <p:cNvSpPr>
            <a:spLocks/>
          </p:cNvSpPr>
          <p:nvPr>
            <p:custDataLst>
              <p:tags r:id="rId5"/>
            </p:custDataLst>
          </p:nvPr>
        </p:nvSpPr>
        <p:spPr bwMode="auto">
          <a:xfrm flipV="1">
            <a:off x="750888" y="488156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rot="10800000" wrap="none" lIns="0" tIns="0" rIns="0" bIns="0" anchor="ctr"/>
          <a:lstStyle/>
          <a:p>
            <a:endParaRPr lang="fr-FR" sz="1300" b="1" smtClean="0">
              <a:solidFill>
                <a:srgbClr val="000066"/>
              </a:solidFill>
              <a:latin typeface="Arial" pitchFamily="34" charset="0"/>
            </a:endParaRPr>
          </a:p>
        </p:txBody>
      </p:sp>
      <p:sp>
        <p:nvSpPr>
          <p:cNvPr id="358421" name="Freeform 11"/>
          <p:cNvSpPr>
            <a:spLocks/>
          </p:cNvSpPr>
          <p:nvPr>
            <p:custDataLst>
              <p:tags r:id="rId6"/>
            </p:custDataLst>
          </p:nvPr>
        </p:nvSpPr>
        <p:spPr bwMode="auto">
          <a:xfrm flipH="1">
            <a:off x="5148263" y="373221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wrap="none" lIns="0" tIns="0" rIns="0" bIns="0" anchor="ctr"/>
          <a:lstStyle/>
          <a:p>
            <a:endParaRPr lang="fr-FR" sz="1300" b="1" smtClean="0">
              <a:solidFill>
                <a:srgbClr val="000066"/>
              </a:solidFill>
              <a:latin typeface="Arial" pitchFamily="34" charset="0"/>
            </a:endParaRPr>
          </a:p>
        </p:txBody>
      </p:sp>
      <p:sp>
        <p:nvSpPr>
          <p:cNvPr id="358422" name="Freeform 12"/>
          <p:cNvSpPr>
            <a:spLocks/>
          </p:cNvSpPr>
          <p:nvPr>
            <p:custDataLst>
              <p:tags r:id="rId7"/>
            </p:custDataLst>
          </p:nvPr>
        </p:nvSpPr>
        <p:spPr bwMode="auto">
          <a:xfrm flipH="1" flipV="1">
            <a:off x="5065713" y="486886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rot="10800000" wrap="none" lIns="0" tIns="0" rIns="0" bIns="0" anchor="ctr"/>
          <a:lstStyle/>
          <a:p>
            <a:endParaRPr lang="fr-FR" sz="1300" b="1" smtClean="0">
              <a:solidFill>
                <a:srgbClr val="000066"/>
              </a:solidFill>
              <a:latin typeface="Arial" pitchFamily="34" charset="0"/>
            </a:endParaRPr>
          </a:p>
        </p:txBody>
      </p:sp>
      <p:sp>
        <p:nvSpPr>
          <p:cNvPr id="358423" name="Rectangle 39"/>
          <p:cNvSpPr>
            <a:spLocks noChangeArrowheads="1"/>
          </p:cNvSpPr>
          <p:nvPr>
            <p:custDataLst>
              <p:tags r:id="rId8"/>
            </p:custDataLst>
          </p:nvPr>
        </p:nvSpPr>
        <p:spPr bwMode="auto">
          <a:xfrm>
            <a:off x="755650" y="3841750"/>
            <a:ext cx="2924175" cy="595313"/>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Anticipate &amp; prioritize operational requirements from subsidiaries</a:t>
            </a:r>
          </a:p>
          <a:p>
            <a:pPr marL="168275" lvl="1" indent="-166688" defTabSz="330200"/>
            <a:endParaRPr lang="en-GB" sz="1300" smtClean="0">
              <a:solidFill>
                <a:srgbClr val="000066"/>
              </a:solidFill>
              <a:latin typeface="Arial" pitchFamily="34" charset="0"/>
            </a:endParaRPr>
          </a:p>
        </p:txBody>
      </p:sp>
      <p:sp>
        <p:nvSpPr>
          <p:cNvPr id="358424" name="Rectangle 41"/>
          <p:cNvSpPr>
            <a:spLocks noChangeArrowheads="1"/>
          </p:cNvSpPr>
          <p:nvPr>
            <p:custDataLst>
              <p:tags r:id="rId9"/>
            </p:custDataLst>
          </p:nvPr>
        </p:nvSpPr>
        <p:spPr bwMode="auto">
          <a:xfrm>
            <a:off x="755650" y="5337175"/>
            <a:ext cx="2924175" cy="396875"/>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Ensure the safety and performance requirements are met </a:t>
            </a:r>
          </a:p>
        </p:txBody>
      </p:sp>
      <p:sp>
        <p:nvSpPr>
          <p:cNvPr id="358425" name="Rectangle 44"/>
          <p:cNvSpPr>
            <a:spLocks noChangeArrowheads="1"/>
          </p:cNvSpPr>
          <p:nvPr>
            <p:custDataLst>
              <p:tags r:id="rId10"/>
            </p:custDataLst>
          </p:nvPr>
        </p:nvSpPr>
        <p:spPr bwMode="auto">
          <a:xfrm>
            <a:off x="5548313" y="3805238"/>
            <a:ext cx="3305175" cy="992187"/>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Act as a validation instance that reviews all the levers </a:t>
            </a:r>
          </a:p>
          <a:p>
            <a:pPr marL="168275" lvl="1" indent="-166688" defTabSz="330200">
              <a:buFontTx/>
              <a:buChar char="•"/>
            </a:pPr>
            <a:r>
              <a:rPr lang="en-GB" sz="1300" smtClean="0">
                <a:solidFill>
                  <a:srgbClr val="000066"/>
                </a:solidFill>
                <a:latin typeface="Arial" pitchFamily="34" charset="0"/>
              </a:rPr>
              <a:t>Provide operational feedback to work groups in order to ensure levers' implementability </a:t>
            </a:r>
          </a:p>
        </p:txBody>
      </p:sp>
      <p:sp>
        <p:nvSpPr>
          <p:cNvPr id="358426" name="Rectangle 45"/>
          <p:cNvSpPr>
            <a:spLocks noChangeArrowheads="1"/>
          </p:cNvSpPr>
          <p:nvPr>
            <p:custDataLst>
              <p:tags r:id="rId11"/>
            </p:custDataLst>
          </p:nvPr>
        </p:nvSpPr>
        <p:spPr bwMode="auto">
          <a:xfrm>
            <a:off x="5465763" y="5324475"/>
            <a:ext cx="2922587" cy="793750"/>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Review and validate trade off analysis between CAPEX and OPEX</a:t>
            </a:r>
          </a:p>
          <a:p>
            <a:pPr marL="168275" lvl="1" indent="-166688" defTabSz="330200">
              <a:buFontTx/>
              <a:buChar char="•"/>
            </a:pPr>
            <a:r>
              <a:rPr lang="en-GB" sz="1300" smtClean="0">
                <a:solidFill>
                  <a:srgbClr val="000066"/>
                </a:solidFill>
                <a:latin typeface="Arial" pitchFamily="34" charset="0"/>
              </a:rPr>
              <a:t>Conduct arbitrage in a rational and quantified way </a:t>
            </a:r>
          </a:p>
        </p:txBody>
      </p:sp>
      <p:sp>
        <p:nvSpPr>
          <p:cNvPr id="358427" name="Rectangle 6"/>
          <p:cNvSpPr>
            <a:spLocks noChangeArrowheads="1"/>
          </p:cNvSpPr>
          <p:nvPr>
            <p:custDataLst>
              <p:tags r:id="rId12"/>
            </p:custDataLst>
          </p:nvPr>
        </p:nvSpPr>
        <p:spPr bwMode="auto">
          <a:xfrm>
            <a:off x="5535613" y="4978400"/>
            <a:ext cx="3213100"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Review CAPEX vs. OPEX trade off</a:t>
            </a:r>
          </a:p>
        </p:txBody>
      </p:sp>
      <p:sp>
        <p:nvSpPr>
          <p:cNvPr id="358428" name="Rectangle 7"/>
          <p:cNvSpPr>
            <a:spLocks noChangeArrowheads="1"/>
          </p:cNvSpPr>
          <p:nvPr>
            <p:custDataLst>
              <p:tags r:id="rId13"/>
            </p:custDataLst>
          </p:nvPr>
        </p:nvSpPr>
        <p:spPr bwMode="auto">
          <a:xfrm>
            <a:off x="5256213" y="3502025"/>
            <a:ext cx="3749675" cy="161925"/>
          </a:xfrm>
          <a:prstGeom prst="rect">
            <a:avLst/>
          </a:prstGeom>
          <a:noFill/>
          <a:ln w="6350">
            <a:noFill/>
            <a:miter lim="800000"/>
            <a:headEnd/>
            <a:tailEnd/>
          </a:ln>
        </p:spPr>
        <p:txBody>
          <a:bodyPr lIns="0" tIns="0" rIns="0" bIns="0" anchor="ctr"/>
          <a:lstStyle/>
          <a:p>
            <a:pPr defTabSz="330200">
              <a:tabLst>
                <a:tab pos="8521700" algn="r"/>
              </a:tabLst>
            </a:pPr>
            <a:r>
              <a:rPr lang="en-GB" altLang="de-DE" sz="1300" b="1" smtClean="0">
                <a:solidFill>
                  <a:srgbClr val="000066"/>
                </a:solidFill>
                <a:latin typeface="Arial" pitchFamily="34" charset="0"/>
              </a:rPr>
              <a:t>Review and validate CAPEX reduction levers</a:t>
            </a:r>
          </a:p>
        </p:txBody>
      </p:sp>
      <p:sp>
        <p:nvSpPr>
          <p:cNvPr id="358429" name="Line 53"/>
          <p:cNvSpPr>
            <a:spLocks noChangeShapeType="1"/>
          </p:cNvSpPr>
          <p:nvPr>
            <p:custDataLst>
              <p:tags r:id="rId14"/>
            </p:custDataLst>
          </p:nvPr>
        </p:nvSpPr>
        <p:spPr bwMode="auto">
          <a:xfrm>
            <a:off x="684213" y="6165850"/>
            <a:ext cx="3276600" cy="0"/>
          </a:xfrm>
          <a:prstGeom prst="line">
            <a:avLst/>
          </a:prstGeom>
          <a:noFill/>
          <a:ln w="22225">
            <a:solidFill>
              <a:srgbClr val="256886"/>
            </a:solidFill>
            <a:round/>
            <a:headEnd type="triangle" w="med" len="lg"/>
            <a:tailEnd/>
          </a:ln>
        </p:spPr>
        <p:txBody>
          <a:bodyPr wrap="none" lIns="0" tIns="0" rIns="0" bIns="0"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30" name="Rectangle 4"/>
          <p:cNvSpPr>
            <a:spLocks noChangeArrowheads="1"/>
          </p:cNvSpPr>
          <p:nvPr>
            <p:custDataLst>
              <p:tags r:id="rId15"/>
            </p:custDataLst>
          </p:nvPr>
        </p:nvSpPr>
        <p:spPr bwMode="auto">
          <a:xfrm>
            <a:off x="858838" y="6246813"/>
            <a:ext cx="3086100" cy="198437"/>
          </a:xfrm>
          <a:prstGeom prst="rect">
            <a:avLst/>
          </a:prstGeom>
          <a:noFill/>
          <a:ln w="6350">
            <a:noFill/>
            <a:miter lim="800000"/>
            <a:headEnd/>
            <a:tailEnd/>
          </a:ln>
        </p:spPr>
        <p:txBody>
          <a:bodyPr lIns="0" tIns="0" rIns="0" bIns="0" anchor="ctr">
            <a:spAutoFit/>
          </a:bodyPr>
          <a:lstStyle/>
          <a:p>
            <a:pPr algn="ctr" defTabSz="330200">
              <a:tabLst>
                <a:tab pos="8521700" algn="r"/>
              </a:tabLst>
            </a:pPr>
            <a:r>
              <a:rPr lang="en-GB" altLang="de-DE" sz="1300" b="1" smtClean="0">
                <a:solidFill>
                  <a:srgbClr val="000066"/>
                </a:solidFill>
                <a:latin typeface="Arial" pitchFamily="34" charset="0"/>
              </a:rPr>
              <a:t>Lever validation role </a:t>
            </a:r>
          </a:p>
        </p:txBody>
      </p:sp>
      <p:sp>
        <p:nvSpPr>
          <p:cNvPr id="358431" name="Line 55"/>
          <p:cNvSpPr>
            <a:spLocks noChangeShapeType="1"/>
          </p:cNvSpPr>
          <p:nvPr>
            <p:custDataLst>
              <p:tags r:id="rId16"/>
            </p:custDataLst>
          </p:nvPr>
        </p:nvSpPr>
        <p:spPr bwMode="auto">
          <a:xfrm>
            <a:off x="5256213" y="6165850"/>
            <a:ext cx="3276600" cy="0"/>
          </a:xfrm>
          <a:prstGeom prst="line">
            <a:avLst/>
          </a:prstGeom>
          <a:noFill/>
          <a:ln w="22225">
            <a:solidFill>
              <a:srgbClr val="256886"/>
            </a:solidFill>
            <a:round/>
            <a:headEnd type="none" w="med" len="lg"/>
            <a:tailEnd type="triangle" w="med" len="med"/>
          </a:ln>
        </p:spPr>
        <p:txBody>
          <a:bodyPr wrap="none" lIns="0" tIns="0" rIns="0" bIns="0"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32" name="Rectangle 4"/>
          <p:cNvSpPr>
            <a:spLocks noChangeArrowheads="1"/>
          </p:cNvSpPr>
          <p:nvPr>
            <p:custDataLst>
              <p:tags r:id="rId17"/>
            </p:custDataLst>
          </p:nvPr>
        </p:nvSpPr>
        <p:spPr bwMode="auto">
          <a:xfrm>
            <a:off x="5268913" y="6254750"/>
            <a:ext cx="3644900"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Operational requirements formalization role  </a:t>
            </a:r>
          </a:p>
        </p:txBody>
      </p:sp>
      <p:sp>
        <p:nvSpPr>
          <p:cNvPr id="28" name="AutoShape 8"/>
          <p:cNvSpPr>
            <a:spLocks noChangeArrowheads="1"/>
          </p:cNvSpPr>
          <p:nvPr>
            <p:custDataLst>
              <p:tags r:id="rId18"/>
            </p:custDataLst>
          </p:nvPr>
        </p:nvSpPr>
        <p:spPr bwMode="auto">
          <a:xfrm>
            <a:off x="755650" y="1196752"/>
            <a:ext cx="4248398"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dirty="0" smtClean="0">
                <a:solidFill>
                  <a:schemeClr val="tx1">
                    <a:lumMod val="65000"/>
                  </a:schemeClr>
                </a:solidFill>
                <a:latin typeface="Arial" pitchFamily="34" charset="0"/>
              </a:rPr>
              <a:t>Creative Workshops &amp; Prioritization</a:t>
            </a:r>
          </a:p>
        </p:txBody>
      </p:sp>
      <p:sp>
        <p:nvSpPr>
          <p:cNvPr id="29" name="AutoShape 8"/>
          <p:cNvSpPr>
            <a:spLocks noChangeArrowheads="1"/>
          </p:cNvSpPr>
          <p:nvPr>
            <p:custDataLst>
              <p:tags r:id="rId19"/>
            </p:custDataLst>
          </p:nvPr>
        </p:nvSpPr>
        <p:spPr bwMode="auto">
          <a:xfrm>
            <a:off x="5148064"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30" name="AutoShape 8"/>
          <p:cNvSpPr>
            <a:spLocks noChangeArrowheads="1"/>
          </p:cNvSpPr>
          <p:nvPr>
            <p:custDataLst>
              <p:tags r:id="rId20"/>
            </p:custDataLst>
          </p:nvPr>
        </p:nvSpPr>
        <p:spPr bwMode="auto">
          <a:xfrm>
            <a:off x="7020272"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p:cNvSpPr>
          <p:nvPr>
            <p:ph type="title"/>
          </p:nvPr>
        </p:nvSpPr>
        <p:spPr/>
        <p:txBody>
          <a:bodyPr/>
          <a:lstStyle/>
          <a:p>
            <a:pPr eaLnBrk="1" hangingPunct="1"/>
            <a:r>
              <a:rPr lang="fr-FR" smtClean="0"/>
              <a:t>Previous DTC Projects &amp; Ambition</a:t>
            </a:r>
          </a:p>
        </p:txBody>
      </p:sp>
      <p:sp>
        <p:nvSpPr>
          <p:cNvPr id="14342" name="Rectangle 32"/>
          <p:cNvSpPr>
            <a:spLocks noChangeArrowheads="1"/>
          </p:cNvSpPr>
          <p:nvPr/>
        </p:nvSpPr>
        <p:spPr bwMode="auto">
          <a:xfrm>
            <a:off x="179388" y="1106488"/>
            <a:ext cx="6121400" cy="1187450"/>
          </a:xfrm>
          <a:prstGeom prst="rect">
            <a:avLst/>
          </a:prstGeom>
          <a:noFill/>
          <a:ln w="28575">
            <a:noFill/>
            <a:miter lim="800000"/>
            <a:headEnd/>
            <a:tailEnd/>
          </a:ln>
        </p:spPr>
        <p:txBody>
          <a:bodyPr>
            <a:spAutoFit/>
          </a:bodyPr>
          <a:lstStyle/>
          <a:p>
            <a:pPr marL="282575" indent="-282575">
              <a:spcBef>
                <a:spcPct val="20000"/>
              </a:spcBef>
              <a:buClr>
                <a:srgbClr val="005FA0"/>
              </a:buClr>
              <a:buSzPct val="110000"/>
              <a:buFont typeface="Arial" charset="0"/>
              <a:buChar char="■"/>
            </a:pPr>
            <a:r>
              <a:rPr lang="en-US" sz="2400">
                <a:solidFill>
                  <a:srgbClr val="55555A"/>
                </a:solidFill>
              </a:rPr>
              <a:t>The ambition is that our major products, new or existing, should go through the DTC methodology</a:t>
            </a:r>
          </a:p>
        </p:txBody>
      </p:sp>
      <p:grpSp>
        <p:nvGrpSpPr>
          <p:cNvPr id="2" name="Group 74"/>
          <p:cNvGrpSpPr>
            <a:grpSpLocks/>
          </p:cNvGrpSpPr>
          <p:nvPr/>
        </p:nvGrpSpPr>
        <p:grpSpPr bwMode="auto">
          <a:xfrm>
            <a:off x="92075" y="1052513"/>
            <a:ext cx="9085263" cy="5256212"/>
            <a:chOff x="60" y="709"/>
            <a:chExt cx="5723" cy="3311"/>
          </a:xfrm>
        </p:grpSpPr>
        <p:grpSp>
          <p:nvGrpSpPr>
            <p:cNvPr id="3" name="Group 69"/>
            <p:cNvGrpSpPr>
              <a:grpSpLocks/>
            </p:cNvGrpSpPr>
            <p:nvPr/>
          </p:nvGrpSpPr>
          <p:grpSpPr bwMode="auto">
            <a:xfrm>
              <a:off x="60" y="2523"/>
              <a:ext cx="1261" cy="880"/>
              <a:chOff x="60" y="2523"/>
              <a:chExt cx="1261" cy="880"/>
            </a:xfrm>
          </p:grpSpPr>
          <p:pic>
            <p:nvPicPr>
              <p:cNvPr id="14353" name="Picture 11" descr="Sans titre"/>
              <p:cNvPicPr>
                <a:picLocks noChangeAspect="1" noChangeArrowheads="1"/>
              </p:cNvPicPr>
              <p:nvPr/>
            </p:nvPicPr>
            <p:blipFill>
              <a:blip r:embed="rId4" cstate="print"/>
              <a:srcRect/>
              <a:stretch>
                <a:fillRect/>
              </a:stretch>
            </p:blipFill>
            <p:spPr bwMode="auto">
              <a:xfrm>
                <a:off x="105" y="2710"/>
                <a:ext cx="772" cy="572"/>
              </a:xfrm>
              <a:prstGeom prst="rect">
                <a:avLst/>
              </a:prstGeom>
              <a:noFill/>
              <a:ln w="9525">
                <a:noFill/>
                <a:miter lim="800000"/>
                <a:headEnd/>
                <a:tailEnd/>
              </a:ln>
            </p:spPr>
          </p:pic>
          <p:sp>
            <p:nvSpPr>
              <p:cNvPr id="14360" name="Text Box 18"/>
              <p:cNvSpPr txBox="1">
                <a:spLocks noChangeArrowheads="1"/>
              </p:cNvSpPr>
              <p:nvPr/>
            </p:nvSpPr>
            <p:spPr bwMode="auto">
              <a:xfrm>
                <a:off x="106" y="2543"/>
                <a:ext cx="953"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Large Standard SMR</a:t>
                </a:r>
              </a:p>
            </p:txBody>
          </p:sp>
          <p:sp>
            <p:nvSpPr>
              <p:cNvPr id="14364" name="Text Box 23"/>
              <p:cNvSpPr txBox="1">
                <a:spLocks noChangeArrowheads="1"/>
              </p:cNvSpPr>
              <p:nvPr/>
            </p:nvSpPr>
            <p:spPr bwMode="auto">
              <a:xfrm>
                <a:off x="232" y="3259"/>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Lurgi</a:t>
                </a:r>
              </a:p>
            </p:txBody>
          </p:sp>
          <p:sp>
            <p:nvSpPr>
              <p:cNvPr id="14368" name="Rectangle 27"/>
              <p:cNvSpPr>
                <a:spLocks noChangeArrowheads="1"/>
              </p:cNvSpPr>
              <p:nvPr/>
            </p:nvSpPr>
            <p:spPr bwMode="auto">
              <a:xfrm>
                <a:off x="60" y="2523"/>
                <a:ext cx="862" cy="86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grpSp>
        <p:grpSp>
          <p:nvGrpSpPr>
            <p:cNvPr id="4" name="Group 73"/>
            <p:cNvGrpSpPr>
              <a:grpSpLocks/>
            </p:cNvGrpSpPr>
            <p:nvPr/>
          </p:nvGrpSpPr>
          <p:grpSpPr bwMode="auto">
            <a:xfrm>
              <a:off x="162" y="709"/>
              <a:ext cx="5621" cy="3311"/>
              <a:chOff x="162" y="709"/>
              <a:chExt cx="5621" cy="3311"/>
            </a:xfrm>
          </p:grpSpPr>
          <p:pic>
            <p:nvPicPr>
              <p:cNvPr id="14338" name="Picture 8"/>
              <p:cNvPicPr>
                <a:picLocks noChangeAspect="1" noChangeArrowheads="1"/>
              </p:cNvPicPr>
              <p:nvPr/>
            </p:nvPicPr>
            <p:blipFill>
              <a:blip r:embed="rId5" cstate="print"/>
              <a:srcRect/>
              <a:stretch>
                <a:fillRect/>
              </a:stretch>
            </p:blipFill>
            <p:spPr bwMode="auto">
              <a:xfrm>
                <a:off x="4105" y="2795"/>
                <a:ext cx="835" cy="454"/>
              </a:xfrm>
              <a:prstGeom prst="rect">
                <a:avLst/>
              </a:prstGeom>
              <a:noFill/>
              <a:ln w="9525">
                <a:noFill/>
                <a:miter lim="800000"/>
                <a:headEnd/>
                <a:tailEnd/>
              </a:ln>
            </p:spPr>
          </p:pic>
          <p:sp>
            <p:nvSpPr>
              <p:cNvPr id="14344" name="Text Box 49"/>
              <p:cNvSpPr txBox="1">
                <a:spLocks noChangeArrowheads="1"/>
              </p:cNvSpPr>
              <p:nvPr/>
            </p:nvSpPr>
            <p:spPr bwMode="auto">
              <a:xfrm>
                <a:off x="5102" y="3483"/>
                <a:ext cx="681"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2013</a:t>
                </a:r>
              </a:p>
            </p:txBody>
          </p:sp>
          <p:grpSp>
            <p:nvGrpSpPr>
              <p:cNvPr id="5" name="Group 72"/>
              <p:cNvGrpSpPr>
                <a:grpSpLocks/>
              </p:cNvGrpSpPr>
              <p:nvPr/>
            </p:nvGrpSpPr>
            <p:grpSpPr bwMode="auto">
              <a:xfrm>
                <a:off x="162" y="709"/>
                <a:ext cx="5530" cy="3311"/>
                <a:chOff x="162" y="709"/>
                <a:chExt cx="5530" cy="3311"/>
              </a:xfrm>
            </p:grpSpPr>
            <p:grpSp>
              <p:nvGrpSpPr>
                <p:cNvPr id="6" name="Group 68"/>
                <p:cNvGrpSpPr>
                  <a:grpSpLocks/>
                </p:cNvGrpSpPr>
                <p:nvPr/>
              </p:nvGrpSpPr>
              <p:grpSpPr bwMode="auto">
                <a:xfrm>
                  <a:off x="162" y="709"/>
                  <a:ext cx="5504" cy="3311"/>
                  <a:chOff x="162" y="709"/>
                  <a:chExt cx="5504" cy="3311"/>
                </a:xfrm>
              </p:grpSpPr>
              <p:pic>
                <p:nvPicPr>
                  <p:cNvPr id="14349" name="Picture 5" descr="screen4"/>
                  <p:cNvPicPr>
                    <a:picLocks noChangeAspect="1" noChangeArrowheads="1"/>
                  </p:cNvPicPr>
                  <p:nvPr/>
                </p:nvPicPr>
                <p:blipFill>
                  <a:blip r:embed="rId6" cstate="print"/>
                  <a:srcRect/>
                  <a:stretch>
                    <a:fillRect/>
                  </a:stretch>
                </p:blipFill>
                <p:spPr bwMode="auto">
                  <a:xfrm>
                    <a:off x="2791" y="3059"/>
                    <a:ext cx="588" cy="409"/>
                  </a:xfrm>
                  <a:prstGeom prst="rect">
                    <a:avLst/>
                  </a:prstGeom>
                  <a:noFill/>
                  <a:ln w="9525">
                    <a:noFill/>
                    <a:miter lim="800000"/>
                    <a:headEnd/>
                    <a:tailEnd/>
                  </a:ln>
                </p:spPr>
              </p:pic>
              <p:sp>
                <p:nvSpPr>
                  <p:cNvPr id="14350" name="Text Box 7"/>
                  <p:cNvSpPr txBox="1">
                    <a:spLocks noChangeArrowheads="1"/>
                  </p:cNvSpPr>
                  <p:nvPr/>
                </p:nvSpPr>
                <p:spPr bwMode="auto">
                  <a:xfrm>
                    <a:off x="2245" y="2651"/>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Lurgi</a:t>
                    </a:r>
                  </a:p>
                </p:txBody>
              </p:sp>
              <p:sp>
                <p:nvSpPr>
                  <p:cNvPr id="14351" name="Arc 9"/>
                  <p:cNvSpPr>
                    <a:spLocks/>
                  </p:cNvSpPr>
                  <p:nvPr/>
                </p:nvSpPr>
                <p:spPr bwMode="auto">
                  <a:xfrm rot="382571" flipV="1">
                    <a:off x="331" y="2780"/>
                    <a:ext cx="5335" cy="1122"/>
                  </a:xfrm>
                  <a:custGeom>
                    <a:avLst/>
                    <a:gdLst>
                      <a:gd name="T0" fmla="*/ 0 w 21675"/>
                      <a:gd name="T1" fmla="*/ 0 h 21600"/>
                      <a:gd name="T2" fmla="*/ 120199974 w 21675"/>
                      <a:gd name="T3" fmla="*/ 5345091 h 21600"/>
                      <a:gd name="T4" fmla="*/ 120199974 w 21675"/>
                      <a:gd name="T5" fmla="*/ 5345091 h 21600"/>
                      <a:gd name="T6" fmla="*/ 0 60000 65536"/>
                      <a:gd name="T7" fmla="*/ 0 60000 65536"/>
                      <a:gd name="T8" fmla="*/ 0 60000 65536"/>
                      <a:gd name="T9" fmla="*/ 0 w 21675"/>
                      <a:gd name="T10" fmla="*/ 0 h 21600"/>
                      <a:gd name="T11" fmla="*/ 21675 w 21675"/>
                      <a:gd name="T12" fmla="*/ 21600 h 21600"/>
                    </a:gdLst>
                    <a:ahLst/>
                    <a:cxnLst>
                      <a:cxn ang="T6">
                        <a:pos x="T0" y="T1"/>
                      </a:cxn>
                      <a:cxn ang="T7">
                        <a:pos x="T2" y="T3"/>
                      </a:cxn>
                      <a:cxn ang="T8">
                        <a:pos x="T4" y="T5"/>
                      </a:cxn>
                    </a:cxnLst>
                    <a:rect l="T9" t="T10" r="T11" b="T12"/>
                    <a:pathLst>
                      <a:path w="21675" h="21600" fill="none" extrusionOk="0">
                        <a:moveTo>
                          <a:pt x="0" y="0"/>
                        </a:moveTo>
                        <a:cubicBezTo>
                          <a:pt x="25" y="0"/>
                          <a:pt x="50" y="-1"/>
                          <a:pt x="75" y="0"/>
                        </a:cubicBezTo>
                        <a:cubicBezTo>
                          <a:pt x="11997" y="0"/>
                          <a:pt x="21665" y="9660"/>
                          <a:pt x="21674" y="21583"/>
                        </a:cubicBezTo>
                      </a:path>
                      <a:path w="21675" h="21600" stroke="0" extrusionOk="0">
                        <a:moveTo>
                          <a:pt x="0" y="0"/>
                        </a:moveTo>
                        <a:cubicBezTo>
                          <a:pt x="25" y="0"/>
                          <a:pt x="50" y="-1"/>
                          <a:pt x="75" y="0"/>
                        </a:cubicBezTo>
                        <a:cubicBezTo>
                          <a:pt x="11997" y="0"/>
                          <a:pt x="21665" y="9660"/>
                          <a:pt x="21674" y="21583"/>
                        </a:cubicBezTo>
                        <a:lnTo>
                          <a:pt x="75" y="21600"/>
                        </a:lnTo>
                        <a:close/>
                      </a:path>
                    </a:pathLst>
                  </a:custGeom>
                  <a:noFill/>
                  <a:ln w="41275">
                    <a:solidFill>
                      <a:srgbClr val="99CCFF"/>
                    </a:solidFill>
                    <a:round/>
                    <a:headEnd/>
                    <a:tailEnd type="stealth" w="lg" len="lg"/>
                  </a:ln>
                </p:spPr>
                <p:txBody>
                  <a:bodyPr wrap="none" anchor="ctr"/>
                  <a:lstStyle/>
                  <a:p>
                    <a:endParaRPr lang="fr-FR" sz="1800">
                      <a:solidFill>
                        <a:srgbClr val="55555A"/>
                      </a:solidFill>
                    </a:endParaRPr>
                  </a:p>
                </p:txBody>
              </p:sp>
              <p:sp>
                <p:nvSpPr>
                  <p:cNvPr id="14352" name="Arc 10"/>
                  <p:cNvSpPr>
                    <a:spLocks/>
                  </p:cNvSpPr>
                  <p:nvPr/>
                </p:nvSpPr>
                <p:spPr bwMode="auto">
                  <a:xfrm rot="20906884" flipV="1">
                    <a:off x="162" y="823"/>
                    <a:ext cx="4354" cy="1123"/>
                  </a:xfrm>
                  <a:custGeom>
                    <a:avLst/>
                    <a:gdLst>
                      <a:gd name="T0" fmla="*/ 0 w 21269"/>
                      <a:gd name="T1" fmla="*/ 0 h 21600"/>
                      <a:gd name="T2" fmla="*/ 100493940 w 21269"/>
                      <a:gd name="T3" fmla="*/ 5918996 h 21600"/>
                      <a:gd name="T4" fmla="*/ 0 w 21269"/>
                      <a:gd name="T5" fmla="*/ 5918996 h 21600"/>
                      <a:gd name="T6" fmla="*/ 0 60000 65536"/>
                      <a:gd name="T7" fmla="*/ 0 60000 65536"/>
                      <a:gd name="T8" fmla="*/ 0 60000 65536"/>
                      <a:gd name="T9" fmla="*/ 0 w 21269"/>
                      <a:gd name="T10" fmla="*/ 0 h 21600"/>
                      <a:gd name="T11" fmla="*/ 21269 w 21269"/>
                      <a:gd name="T12" fmla="*/ 21600 h 21600"/>
                    </a:gdLst>
                    <a:ahLst/>
                    <a:cxnLst>
                      <a:cxn ang="T6">
                        <a:pos x="T0" y="T1"/>
                      </a:cxn>
                      <a:cxn ang="T7">
                        <a:pos x="T2" y="T3"/>
                      </a:cxn>
                      <a:cxn ang="T8">
                        <a:pos x="T4" y="T5"/>
                      </a:cxn>
                    </a:cxnLst>
                    <a:rect l="T9" t="T10" r="T11" b="T12"/>
                    <a:pathLst>
                      <a:path w="21269" h="21600" fill="none" extrusionOk="0">
                        <a:moveTo>
                          <a:pt x="-1" y="0"/>
                        </a:moveTo>
                        <a:cubicBezTo>
                          <a:pt x="10475" y="0"/>
                          <a:pt x="19441" y="7516"/>
                          <a:pt x="21268" y="17832"/>
                        </a:cubicBezTo>
                      </a:path>
                      <a:path w="21269" h="21600" stroke="0" extrusionOk="0">
                        <a:moveTo>
                          <a:pt x="-1" y="0"/>
                        </a:moveTo>
                        <a:cubicBezTo>
                          <a:pt x="10475" y="0"/>
                          <a:pt x="19441" y="7516"/>
                          <a:pt x="21268" y="17832"/>
                        </a:cubicBezTo>
                        <a:lnTo>
                          <a:pt x="0" y="21600"/>
                        </a:lnTo>
                        <a:close/>
                      </a:path>
                    </a:pathLst>
                  </a:custGeom>
                  <a:noFill/>
                  <a:ln w="41275">
                    <a:solidFill>
                      <a:srgbClr val="99CCFF"/>
                    </a:solidFill>
                    <a:round/>
                    <a:headEnd/>
                    <a:tailEnd type="stealth" w="lg" len="lg"/>
                  </a:ln>
                </p:spPr>
                <p:txBody>
                  <a:bodyPr wrap="none" anchor="ctr"/>
                  <a:lstStyle/>
                  <a:p>
                    <a:endParaRPr lang="fr-FR" sz="1800">
                      <a:solidFill>
                        <a:srgbClr val="55555A"/>
                      </a:solidFill>
                    </a:endParaRPr>
                  </a:p>
                </p:txBody>
              </p:sp>
              <p:pic>
                <p:nvPicPr>
                  <p:cNvPr id="14354" name="Picture 12"/>
                  <p:cNvPicPr>
                    <a:picLocks noChangeAspect="1" noChangeArrowheads="1"/>
                  </p:cNvPicPr>
                  <p:nvPr/>
                </p:nvPicPr>
                <p:blipFill>
                  <a:blip r:embed="rId7" cstate="print"/>
                  <a:srcRect/>
                  <a:stretch>
                    <a:fillRect/>
                  </a:stretch>
                </p:blipFill>
                <p:spPr bwMode="auto">
                  <a:xfrm>
                    <a:off x="975" y="2613"/>
                    <a:ext cx="907" cy="663"/>
                  </a:xfrm>
                  <a:prstGeom prst="rect">
                    <a:avLst/>
                  </a:prstGeom>
                  <a:noFill/>
                  <a:ln w="22225">
                    <a:noFill/>
                    <a:miter lim="800000"/>
                    <a:headEnd/>
                    <a:tailEnd/>
                  </a:ln>
                </p:spPr>
              </p:pic>
              <p:pic>
                <p:nvPicPr>
                  <p:cNvPr id="14355" name="Picture 13"/>
                  <p:cNvPicPr>
                    <a:picLocks noChangeAspect="1" noChangeArrowheads="1"/>
                  </p:cNvPicPr>
                  <p:nvPr>
                    <p:custDataLst>
                      <p:tags r:id="rId1"/>
                    </p:custDataLst>
                  </p:nvPr>
                </p:nvPicPr>
                <p:blipFill>
                  <a:blip r:embed="rId8" cstate="print"/>
                  <a:srcRect/>
                  <a:stretch>
                    <a:fillRect/>
                  </a:stretch>
                </p:blipFill>
                <p:spPr bwMode="auto">
                  <a:xfrm>
                    <a:off x="2018" y="2101"/>
                    <a:ext cx="1191" cy="558"/>
                  </a:xfrm>
                  <a:prstGeom prst="rect">
                    <a:avLst/>
                  </a:prstGeom>
                  <a:noFill/>
                  <a:ln w="9525">
                    <a:noFill/>
                    <a:miter lim="800000"/>
                    <a:headEnd/>
                    <a:tailEnd/>
                  </a:ln>
                </p:spPr>
              </p:pic>
              <p:pic>
                <p:nvPicPr>
                  <p:cNvPr id="14356" name="Picture 14"/>
                  <p:cNvPicPr>
                    <a:picLocks noChangeAspect="1" noChangeArrowheads="1"/>
                  </p:cNvPicPr>
                  <p:nvPr/>
                </p:nvPicPr>
                <p:blipFill>
                  <a:blip r:embed="rId9" cstate="print"/>
                  <a:srcRect/>
                  <a:stretch>
                    <a:fillRect/>
                  </a:stretch>
                </p:blipFill>
                <p:spPr bwMode="auto">
                  <a:xfrm>
                    <a:off x="2089" y="3014"/>
                    <a:ext cx="635" cy="448"/>
                  </a:xfrm>
                  <a:prstGeom prst="rect">
                    <a:avLst/>
                  </a:prstGeom>
                  <a:noFill/>
                  <a:ln w="9525">
                    <a:noFill/>
                    <a:miter lim="800000"/>
                    <a:headEnd/>
                    <a:tailEnd/>
                  </a:ln>
                </p:spPr>
              </p:pic>
              <p:sp>
                <p:nvSpPr>
                  <p:cNvPr id="14357" name="Text Box 15"/>
                  <p:cNvSpPr txBox="1">
                    <a:spLocks noChangeArrowheads="1"/>
                  </p:cNvSpPr>
                  <p:nvPr/>
                </p:nvSpPr>
                <p:spPr bwMode="auto">
                  <a:xfrm>
                    <a:off x="204" y="3657"/>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2008</a:t>
                    </a:r>
                  </a:p>
                </p:txBody>
              </p:sp>
              <p:sp>
                <p:nvSpPr>
                  <p:cNvPr id="14358" name="Text Box 16"/>
                  <p:cNvSpPr txBox="1">
                    <a:spLocks noChangeArrowheads="1"/>
                  </p:cNvSpPr>
                  <p:nvPr/>
                </p:nvSpPr>
                <p:spPr bwMode="auto">
                  <a:xfrm>
                    <a:off x="1202" y="3747"/>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2009</a:t>
                    </a:r>
                  </a:p>
                </p:txBody>
              </p:sp>
              <p:sp>
                <p:nvSpPr>
                  <p:cNvPr id="14359" name="Text Box 17"/>
                  <p:cNvSpPr txBox="1">
                    <a:spLocks noChangeArrowheads="1"/>
                  </p:cNvSpPr>
                  <p:nvPr/>
                </p:nvSpPr>
                <p:spPr bwMode="auto">
                  <a:xfrm>
                    <a:off x="2369" y="3755"/>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2010</a:t>
                    </a:r>
                  </a:p>
                </p:txBody>
              </p:sp>
              <p:sp>
                <p:nvSpPr>
                  <p:cNvPr id="14361" name="Text Box 19"/>
                  <p:cNvSpPr txBox="1">
                    <a:spLocks noChangeArrowheads="1"/>
                  </p:cNvSpPr>
                  <p:nvPr/>
                </p:nvSpPr>
                <p:spPr bwMode="auto">
                  <a:xfrm>
                    <a:off x="1338" y="2432"/>
                    <a:ext cx="49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LILO</a:t>
                    </a:r>
                  </a:p>
                </p:txBody>
              </p:sp>
              <p:sp>
                <p:nvSpPr>
                  <p:cNvPr id="14362" name="Text Box 20"/>
                  <p:cNvSpPr txBox="1">
                    <a:spLocks noChangeArrowheads="1"/>
                  </p:cNvSpPr>
                  <p:nvPr/>
                </p:nvSpPr>
                <p:spPr bwMode="auto">
                  <a:xfrm>
                    <a:off x="2051" y="2870"/>
                    <a:ext cx="86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Large Modular ASU</a:t>
                    </a:r>
                  </a:p>
                </p:txBody>
              </p:sp>
              <p:sp>
                <p:nvSpPr>
                  <p:cNvPr id="14363" name="Text Box 22"/>
                  <p:cNvSpPr txBox="1">
                    <a:spLocks noChangeArrowheads="1"/>
                  </p:cNvSpPr>
                  <p:nvPr/>
                </p:nvSpPr>
                <p:spPr bwMode="auto">
                  <a:xfrm>
                    <a:off x="2973" y="2873"/>
                    <a:ext cx="317"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EOX</a:t>
                    </a:r>
                  </a:p>
                </p:txBody>
              </p:sp>
              <p:sp>
                <p:nvSpPr>
                  <p:cNvPr id="14365" name="Text Box 24"/>
                  <p:cNvSpPr txBox="1">
                    <a:spLocks noChangeArrowheads="1"/>
                  </p:cNvSpPr>
                  <p:nvPr/>
                </p:nvSpPr>
                <p:spPr bwMode="auto">
                  <a:xfrm>
                    <a:off x="1202" y="3248"/>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 – E&amp;C</a:t>
                    </a:r>
                  </a:p>
                </p:txBody>
              </p:sp>
              <p:sp>
                <p:nvSpPr>
                  <p:cNvPr id="14366" name="Text Box 25"/>
                  <p:cNvSpPr txBox="1">
                    <a:spLocks noChangeArrowheads="1"/>
                  </p:cNvSpPr>
                  <p:nvPr/>
                </p:nvSpPr>
                <p:spPr bwMode="auto">
                  <a:xfrm>
                    <a:off x="2064" y="3513"/>
                    <a:ext cx="953"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Cryo</a:t>
                    </a:r>
                  </a:p>
                </p:txBody>
              </p:sp>
              <p:sp>
                <p:nvSpPr>
                  <p:cNvPr id="14367" name="Text Box 26"/>
                  <p:cNvSpPr txBox="1">
                    <a:spLocks noChangeArrowheads="1"/>
                  </p:cNvSpPr>
                  <p:nvPr/>
                </p:nvSpPr>
                <p:spPr bwMode="auto">
                  <a:xfrm>
                    <a:off x="2844" y="3467"/>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 – E&amp;CCSP</a:t>
                    </a:r>
                  </a:p>
                </p:txBody>
              </p:sp>
              <p:sp>
                <p:nvSpPr>
                  <p:cNvPr id="14369" name="Rectangle 28"/>
                  <p:cNvSpPr>
                    <a:spLocks noChangeArrowheads="1"/>
                  </p:cNvSpPr>
                  <p:nvPr/>
                </p:nvSpPr>
                <p:spPr bwMode="auto">
                  <a:xfrm>
                    <a:off x="975" y="2432"/>
                    <a:ext cx="952" cy="998"/>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0" name="Rectangle 29"/>
                  <p:cNvSpPr>
                    <a:spLocks noChangeArrowheads="1"/>
                  </p:cNvSpPr>
                  <p:nvPr/>
                </p:nvSpPr>
                <p:spPr bwMode="auto">
                  <a:xfrm>
                    <a:off x="2018" y="2866"/>
                    <a:ext cx="771" cy="77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1" name="Rectangle 30"/>
                  <p:cNvSpPr>
                    <a:spLocks noChangeArrowheads="1"/>
                  </p:cNvSpPr>
                  <p:nvPr/>
                </p:nvSpPr>
                <p:spPr bwMode="auto">
                  <a:xfrm>
                    <a:off x="2020" y="1971"/>
                    <a:ext cx="1177" cy="816"/>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2" name="Rectangle 31"/>
                  <p:cNvSpPr>
                    <a:spLocks noChangeArrowheads="1"/>
                  </p:cNvSpPr>
                  <p:nvPr/>
                </p:nvSpPr>
                <p:spPr bwMode="auto">
                  <a:xfrm>
                    <a:off x="2820" y="2866"/>
                    <a:ext cx="559"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3" name="Text Box 34"/>
                  <p:cNvSpPr txBox="1">
                    <a:spLocks noChangeArrowheads="1"/>
                  </p:cNvSpPr>
                  <p:nvPr/>
                </p:nvSpPr>
                <p:spPr bwMode="auto">
                  <a:xfrm>
                    <a:off x="3379" y="3755"/>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2011</a:t>
                    </a:r>
                  </a:p>
                </p:txBody>
              </p:sp>
              <p:sp>
                <p:nvSpPr>
                  <p:cNvPr id="14374" name="Text Box 35"/>
                  <p:cNvSpPr txBox="1">
                    <a:spLocks noChangeArrowheads="1"/>
                  </p:cNvSpPr>
                  <p:nvPr/>
                </p:nvSpPr>
                <p:spPr bwMode="auto">
                  <a:xfrm>
                    <a:off x="3328" y="1479"/>
                    <a:ext cx="907"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Nitrogen Platform</a:t>
                    </a:r>
                  </a:p>
                </p:txBody>
              </p:sp>
              <p:sp>
                <p:nvSpPr>
                  <p:cNvPr id="14375" name="Text Box 36"/>
                  <p:cNvSpPr txBox="1">
                    <a:spLocks noChangeArrowheads="1"/>
                  </p:cNvSpPr>
                  <p:nvPr/>
                </p:nvSpPr>
                <p:spPr bwMode="auto">
                  <a:xfrm>
                    <a:off x="3515" y="2523"/>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EL – E&amp;C</a:t>
                    </a:r>
                  </a:p>
                </p:txBody>
              </p:sp>
              <p:sp>
                <p:nvSpPr>
                  <p:cNvPr id="14376" name="Rectangle 37"/>
                  <p:cNvSpPr>
                    <a:spLocks noChangeArrowheads="1"/>
                  </p:cNvSpPr>
                  <p:nvPr/>
                </p:nvSpPr>
                <p:spPr bwMode="auto">
                  <a:xfrm>
                    <a:off x="3243" y="1479"/>
                    <a:ext cx="862" cy="1180"/>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7" name="Text Box 38"/>
                  <p:cNvSpPr txBox="1">
                    <a:spLocks noChangeArrowheads="1"/>
                  </p:cNvSpPr>
                  <p:nvPr/>
                </p:nvSpPr>
                <p:spPr bwMode="auto">
                  <a:xfrm>
                    <a:off x="3550" y="2836"/>
                    <a:ext cx="600"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Storage Tank</a:t>
                    </a:r>
                  </a:p>
                </p:txBody>
              </p:sp>
              <p:sp>
                <p:nvSpPr>
                  <p:cNvPr id="14378" name="Text Box 39"/>
                  <p:cNvSpPr txBox="1">
                    <a:spLocks noChangeArrowheads="1"/>
                  </p:cNvSpPr>
                  <p:nvPr/>
                </p:nvSpPr>
                <p:spPr bwMode="auto">
                  <a:xfrm>
                    <a:off x="3579" y="3404"/>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CRYOLOR</a:t>
                    </a:r>
                  </a:p>
                </p:txBody>
              </p:sp>
              <p:sp>
                <p:nvSpPr>
                  <p:cNvPr id="14379" name="Rectangle 40"/>
                  <p:cNvSpPr>
                    <a:spLocks noChangeArrowheads="1"/>
                  </p:cNvSpPr>
                  <p:nvPr/>
                </p:nvSpPr>
                <p:spPr bwMode="auto">
                  <a:xfrm>
                    <a:off x="3459" y="2841"/>
                    <a:ext cx="635" cy="680"/>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80" name="Text Box 41"/>
                  <p:cNvSpPr txBox="1">
                    <a:spLocks noChangeArrowheads="1"/>
                  </p:cNvSpPr>
                  <p:nvPr/>
                </p:nvSpPr>
                <p:spPr bwMode="auto">
                  <a:xfrm>
                    <a:off x="4618" y="709"/>
                    <a:ext cx="49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Medical Air </a:t>
                    </a:r>
                  </a:p>
                </p:txBody>
              </p:sp>
              <p:sp>
                <p:nvSpPr>
                  <p:cNvPr id="14381" name="Text Box 42"/>
                  <p:cNvSpPr txBox="1">
                    <a:spLocks noChangeArrowheads="1"/>
                  </p:cNvSpPr>
                  <p:nvPr/>
                </p:nvSpPr>
                <p:spPr bwMode="auto">
                  <a:xfrm>
                    <a:off x="4490" y="1350"/>
                    <a:ext cx="590"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ALSF</a:t>
                    </a:r>
                  </a:p>
                </p:txBody>
              </p:sp>
              <p:sp>
                <p:nvSpPr>
                  <p:cNvPr id="14382" name="Rectangle 43"/>
                  <p:cNvSpPr>
                    <a:spLocks noChangeArrowheads="1"/>
                  </p:cNvSpPr>
                  <p:nvPr/>
                </p:nvSpPr>
                <p:spPr bwMode="auto">
                  <a:xfrm>
                    <a:off x="4468" y="714"/>
                    <a:ext cx="658"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83" name="Text Box 44"/>
                  <p:cNvSpPr txBox="1">
                    <a:spLocks noChangeArrowheads="1"/>
                  </p:cNvSpPr>
                  <p:nvPr/>
                </p:nvSpPr>
                <p:spPr bwMode="auto">
                  <a:xfrm>
                    <a:off x="4186" y="1661"/>
                    <a:ext cx="64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CLAIRE Trailer</a:t>
                    </a:r>
                  </a:p>
                </p:txBody>
              </p:sp>
              <p:sp>
                <p:nvSpPr>
                  <p:cNvPr id="14384" name="Text Box 45"/>
                  <p:cNvSpPr txBox="1">
                    <a:spLocks noChangeArrowheads="1"/>
                  </p:cNvSpPr>
                  <p:nvPr/>
                </p:nvSpPr>
                <p:spPr bwMode="auto">
                  <a:xfrm>
                    <a:off x="4286" y="2296"/>
                    <a:ext cx="408" cy="145"/>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CRYOLOR</a:t>
                    </a:r>
                  </a:p>
                </p:txBody>
              </p:sp>
              <p:sp>
                <p:nvSpPr>
                  <p:cNvPr id="14385" name="Rectangle 46"/>
                  <p:cNvSpPr>
                    <a:spLocks noChangeArrowheads="1"/>
                  </p:cNvSpPr>
                  <p:nvPr/>
                </p:nvSpPr>
                <p:spPr bwMode="auto">
                  <a:xfrm>
                    <a:off x="4150" y="1666"/>
                    <a:ext cx="658" cy="809"/>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pic>
                <p:nvPicPr>
                  <p:cNvPr id="14386" name="Picture 47"/>
                  <p:cNvPicPr>
                    <a:picLocks noChangeAspect="1" noChangeArrowheads="1"/>
                  </p:cNvPicPr>
                  <p:nvPr/>
                </p:nvPicPr>
                <p:blipFill>
                  <a:blip r:embed="rId10" cstate="print"/>
                  <a:srcRect/>
                  <a:stretch>
                    <a:fillRect/>
                  </a:stretch>
                </p:blipFill>
                <p:spPr bwMode="auto">
                  <a:xfrm>
                    <a:off x="3595" y="2961"/>
                    <a:ext cx="366" cy="444"/>
                  </a:xfrm>
                  <a:prstGeom prst="rect">
                    <a:avLst/>
                  </a:prstGeom>
                  <a:noFill/>
                  <a:ln w="9525">
                    <a:noFill/>
                    <a:miter lim="800000"/>
                    <a:headEnd/>
                    <a:tailEnd/>
                  </a:ln>
                </p:spPr>
              </p:pic>
              <p:sp>
                <p:nvSpPr>
                  <p:cNvPr id="14387" name="Text Box 49"/>
                  <p:cNvSpPr txBox="1">
                    <a:spLocks noChangeArrowheads="1"/>
                  </p:cNvSpPr>
                  <p:nvPr/>
                </p:nvSpPr>
                <p:spPr bwMode="auto">
                  <a:xfrm>
                    <a:off x="4332" y="3664"/>
                    <a:ext cx="681"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2012</a:t>
                    </a:r>
                  </a:p>
                </p:txBody>
              </p:sp>
              <p:pic>
                <p:nvPicPr>
                  <p:cNvPr id="14388" name="Picture 50" descr="New Image"/>
                  <p:cNvPicPr>
                    <a:picLocks noChangeAspect="1" noChangeArrowheads="1"/>
                  </p:cNvPicPr>
                  <p:nvPr/>
                </p:nvPicPr>
                <p:blipFill>
                  <a:blip r:embed="rId11" cstate="print"/>
                  <a:srcRect/>
                  <a:stretch>
                    <a:fillRect/>
                  </a:stretch>
                </p:blipFill>
                <p:spPr bwMode="auto">
                  <a:xfrm>
                    <a:off x="3320" y="1615"/>
                    <a:ext cx="710" cy="862"/>
                  </a:xfrm>
                  <a:prstGeom prst="rect">
                    <a:avLst/>
                  </a:prstGeom>
                  <a:noFill/>
                  <a:ln w="25400">
                    <a:noFill/>
                    <a:miter lim="800000"/>
                    <a:headEnd/>
                    <a:tailEnd/>
                  </a:ln>
                </p:spPr>
              </p:pic>
              <p:sp>
                <p:nvSpPr>
                  <p:cNvPr id="14389" name="Text Box 51"/>
                  <p:cNvSpPr txBox="1">
                    <a:spLocks noChangeArrowheads="1"/>
                  </p:cNvSpPr>
                  <p:nvPr/>
                </p:nvSpPr>
                <p:spPr bwMode="auto">
                  <a:xfrm>
                    <a:off x="4286" y="2606"/>
                    <a:ext cx="680"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Mid-Size ASU</a:t>
                    </a:r>
                  </a:p>
                </p:txBody>
              </p:sp>
              <p:sp>
                <p:nvSpPr>
                  <p:cNvPr id="14390" name="Text Box 52"/>
                  <p:cNvSpPr txBox="1">
                    <a:spLocks noChangeArrowheads="1"/>
                  </p:cNvSpPr>
                  <p:nvPr/>
                </p:nvSpPr>
                <p:spPr bwMode="auto">
                  <a:xfrm>
                    <a:off x="3969" y="3294"/>
                    <a:ext cx="1089"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a:t>
                    </a:r>
                  </a:p>
                </p:txBody>
              </p:sp>
              <p:sp>
                <p:nvSpPr>
                  <p:cNvPr id="14391" name="Rectangle 53"/>
                  <p:cNvSpPr>
                    <a:spLocks noChangeArrowheads="1"/>
                  </p:cNvSpPr>
                  <p:nvPr/>
                </p:nvSpPr>
                <p:spPr bwMode="auto">
                  <a:xfrm>
                    <a:off x="4150" y="2568"/>
                    <a:ext cx="726" cy="86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92" name="Text Box 55"/>
                  <p:cNvSpPr txBox="1">
                    <a:spLocks noChangeArrowheads="1"/>
                  </p:cNvSpPr>
                  <p:nvPr/>
                </p:nvSpPr>
                <p:spPr bwMode="auto">
                  <a:xfrm>
                    <a:off x="2201" y="1971"/>
                    <a:ext cx="953"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pitchFamily="2" charset="2"/>
                      <a:buNone/>
                    </a:pPr>
                    <a:r>
                      <a:rPr lang="fr-FR" sz="1000" b="1" i="1">
                        <a:solidFill>
                          <a:srgbClr val="A5AAAA"/>
                        </a:solidFill>
                      </a:rPr>
                      <a:t>Mid-Size Standard SMR</a:t>
                    </a:r>
                  </a:p>
                </p:txBody>
              </p:sp>
              <p:pic>
                <p:nvPicPr>
                  <p:cNvPr id="14393" name="Picture 53"/>
                  <p:cNvPicPr>
                    <a:picLocks noChangeAspect="1" noChangeArrowheads="1"/>
                  </p:cNvPicPr>
                  <p:nvPr/>
                </p:nvPicPr>
                <p:blipFill>
                  <a:blip r:embed="rId12" cstate="print"/>
                  <a:srcRect/>
                  <a:stretch>
                    <a:fillRect/>
                  </a:stretch>
                </p:blipFill>
                <p:spPr bwMode="auto">
                  <a:xfrm>
                    <a:off x="4188" y="1842"/>
                    <a:ext cx="587" cy="409"/>
                  </a:xfrm>
                  <a:prstGeom prst="rect">
                    <a:avLst/>
                  </a:prstGeom>
                  <a:noFill/>
                  <a:ln w="9525">
                    <a:noFill/>
                    <a:miter lim="800000"/>
                    <a:headEnd/>
                    <a:tailEnd/>
                  </a:ln>
                </p:spPr>
              </p:pic>
              <p:pic>
                <p:nvPicPr>
                  <p:cNvPr id="14394" name="Picture 54"/>
                  <p:cNvPicPr>
                    <a:picLocks noChangeAspect="1" noChangeArrowheads="1"/>
                  </p:cNvPicPr>
                  <p:nvPr/>
                </p:nvPicPr>
                <p:blipFill>
                  <a:blip r:embed="rId13" cstate="print"/>
                  <a:srcRect/>
                  <a:stretch>
                    <a:fillRect/>
                  </a:stretch>
                </p:blipFill>
                <p:spPr bwMode="auto">
                  <a:xfrm>
                    <a:off x="4626" y="896"/>
                    <a:ext cx="355" cy="363"/>
                  </a:xfrm>
                  <a:prstGeom prst="rect">
                    <a:avLst/>
                  </a:prstGeom>
                  <a:noFill/>
                  <a:ln w="9525">
                    <a:noFill/>
                    <a:miter lim="800000"/>
                    <a:headEnd/>
                    <a:tailEnd/>
                  </a:ln>
                </p:spPr>
              </p:pic>
            </p:grpSp>
            <p:grpSp>
              <p:nvGrpSpPr>
                <p:cNvPr id="7" name="Group 70"/>
                <p:cNvGrpSpPr>
                  <a:grpSpLocks/>
                </p:cNvGrpSpPr>
                <p:nvPr/>
              </p:nvGrpSpPr>
              <p:grpSpPr bwMode="auto">
                <a:xfrm>
                  <a:off x="4921" y="2340"/>
                  <a:ext cx="683" cy="818"/>
                  <a:chOff x="4921" y="2340"/>
                  <a:chExt cx="683" cy="818"/>
                </a:xfrm>
              </p:grpSpPr>
              <p:pic>
                <p:nvPicPr>
                  <p:cNvPr id="14345" name="Image 1" descr="P09-34"/>
                  <p:cNvPicPr>
                    <a:picLocks noChangeAspect="1" noChangeArrowheads="1"/>
                  </p:cNvPicPr>
                  <p:nvPr/>
                </p:nvPicPr>
                <p:blipFill>
                  <a:blip r:embed="rId14" cstate="print"/>
                  <a:srcRect/>
                  <a:stretch>
                    <a:fillRect/>
                  </a:stretch>
                </p:blipFill>
                <p:spPr bwMode="auto">
                  <a:xfrm>
                    <a:off x="4936" y="2476"/>
                    <a:ext cx="668" cy="499"/>
                  </a:xfrm>
                  <a:prstGeom prst="rect">
                    <a:avLst/>
                  </a:prstGeom>
                  <a:noFill/>
                  <a:ln w="9525">
                    <a:noFill/>
                    <a:miter lim="800000"/>
                    <a:headEnd/>
                    <a:tailEnd/>
                  </a:ln>
                </p:spPr>
              </p:pic>
              <p:sp>
                <p:nvSpPr>
                  <p:cNvPr id="14346" name="Text Box 44"/>
                  <p:cNvSpPr txBox="1">
                    <a:spLocks noChangeArrowheads="1"/>
                  </p:cNvSpPr>
                  <p:nvPr/>
                </p:nvSpPr>
                <p:spPr bwMode="auto">
                  <a:xfrm>
                    <a:off x="4921" y="2345"/>
                    <a:ext cx="681"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pitchFamily="2" charset="2"/>
                      <a:buNone/>
                    </a:pPr>
                    <a:r>
                      <a:rPr lang="fr-FR" sz="1000" b="1" i="1">
                        <a:solidFill>
                          <a:srgbClr val="A5AAAA"/>
                        </a:solidFill>
                      </a:rPr>
                      <a:t>Welding Columns</a:t>
                    </a:r>
                  </a:p>
                </p:txBody>
              </p:sp>
              <p:sp>
                <p:nvSpPr>
                  <p:cNvPr id="14347" name="Text Box 45"/>
                  <p:cNvSpPr txBox="1">
                    <a:spLocks noChangeArrowheads="1"/>
                  </p:cNvSpPr>
                  <p:nvPr/>
                </p:nvSpPr>
                <p:spPr bwMode="auto">
                  <a:xfrm>
                    <a:off x="5103" y="3013"/>
                    <a:ext cx="408"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ALW</a:t>
                    </a:r>
                  </a:p>
                </p:txBody>
              </p:sp>
              <p:sp>
                <p:nvSpPr>
                  <p:cNvPr id="14348" name="Rectangle 46"/>
                  <p:cNvSpPr>
                    <a:spLocks noChangeArrowheads="1"/>
                  </p:cNvSpPr>
                  <p:nvPr/>
                </p:nvSpPr>
                <p:spPr bwMode="auto">
                  <a:xfrm>
                    <a:off x="4921" y="2340"/>
                    <a:ext cx="681" cy="809"/>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grpSp>
            <p:grpSp>
              <p:nvGrpSpPr>
                <p:cNvPr id="8" name="Group 71"/>
                <p:cNvGrpSpPr>
                  <a:grpSpLocks/>
                </p:cNvGrpSpPr>
                <p:nvPr/>
              </p:nvGrpSpPr>
              <p:grpSpPr bwMode="auto">
                <a:xfrm>
                  <a:off x="5034" y="1515"/>
                  <a:ext cx="658" cy="781"/>
                  <a:chOff x="5034" y="1515"/>
                  <a:chExt cx="658" cy="781"/>
                </a:xfrm>
              </p:grpSpPr>
              <p:sp>
                <p:nvSpPr>
                  <p:cNvPr id="14397" name="Text Box 41"/>
                  <p:cNvSpPr txBox="1">
                    <a:spLocks noChangeArrowheads="1"/>
                  </p:cNvSpPr>
                  <p:nvPr/>
                </p:nvSpPr>
                <p:spPr bwMode="auto">
                  <a:xfrm>
                    <a:off x="5103" y="1540"/>
                    <a:ext cx="575"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Food Freezer </a:t>
                    </a:r>
                  </a:p>
                </p:txBody>
              </p:sp>
              <p:sp>
                <p:nvSpPr>
                  <p:cNvPr id="14398" name="Text Box 42"/>
                  <p:cNvSpPr txBox="1">
                    <a:spLocks noChangeArrowheads="1"/>
                  </p:cNvSpPr>
                  <p:nvPr/>
                </p:nvSpPr>
                <p:spPr bwMode="auto">
                  <a:xfrm>
                    <a:off x="5056" y="2151"/>
                    <a:ext cx="590"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a:t>
                    </a:r>
                  </a:p>
                </p:txBody>
              </p:sp>
              <p:sp>
                <p:nvSpPr>
                  <p:cNvPr id="14399" name="Rectangle 43"/>
                  <p:cNvSpPr>
                    <a:spLocks noChangeArrowheads="1"/>
                  </p:cNvSpPr>
                  <p:nvPr/>
                </p:nvSpPr>
                <p:spPr bwMode="auto">
                  <a:xfrm>
                    <a:off x="5034" y="1515"/>
                    <a:ext cx="658"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pic>
                <p:nvPicPr>
                  <p:cNvPr id="14401" name="Picture 65"/>
                  <p:cNvPicPr>
                    <a:picLocks noChangeAspect="1" noChangeArrowheads="1"/>
                  </p:cNvPicPr>
                  <p:nvPr/>
                </p:nvPicPr>
                <p:blipFill>
                  <a:blip r:embed="rId15" cstate="print"/>
                  <a:srcRect/>
                  <a:stretch>
                    <a:fillRect/>
                  </a:stretch>
                </p:blipFill>
                <p:spPr bwMode="auto">
                  <a:xfrm>
                    <a:off x="5052" y="1775"/>
                    <a:ext cx="637" cy="300"/>
                  </a:xfrm>
                  <a:prstGeom prst="rect">
                    <a:avLst/>
                  </a:prstGeom>
                  <a:noFill/>
                  <a:ln w="9525">
                    <a:noFill/>
                    <a:miter lim="800000"/>
                    <a:headEnd/>
                    <a:tailEnd/>
                  </a:ln>
                  <a:effectLst/>
                </p:spPr>
              </p:pic>
            </p:grpSp>
          </p:gr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4294967295"/>
          </p:nvPr>
        </p:nvSpPr>
        <p:spPr>
          <a:xfrm>
            <a:off x="467544" y="1146522"/>
            <a:ext cx="8229600" cy="4730750"/>
          </a:xfrm>
        </p:spPr>
        <p:txBody>
          <a:bodyPr/>
          <a:lstStyle/>
          <a:p>
            <a:pPr>
              <a:lnSpc>
                <a:spcPct val="150000"/>
              </a:lnSpc>
              <a:buNone/>
            </a:pPr>
            <a:r>
              <a:rPr lang="en-US" sz="9600" dirty="0" smtClean="0">
                <a:solidFill>
                  <a:schemeClr val="bg1"/>
                </a:solidFill>
                <a:ea typeface="ＭＳ Ｐゴシック"/>
              </a:rPr>
              <a:t>Back-up</a:t>
            </a:r>
            <a:endParaRPr lang="en-US" sz="9600" u="sng" dirty="0" smtClean="0">
              <a:solidFill>
                <a:schemeClr val="bg1"/>
              </a:solidFill>
              <a:ea typeface="ＭＳ Ｐゴシック"/>
            </a:endParaRPr>
          </a:p>
          <a:p>
            <a:pPr>
              <a:lnSpc>
                <a:spcPct val="150000"/>
              </a:lnSpc>
            </a:pPr>
            <a:endParaRPr lang="en-US" sz="19900" b="1" dirty="0" smtClean="0">
              <a:solidFill>
                <a:schemeClr val="bg1"/>
              </a:solidFill>
              <a:ea typeface="ＭＳ Ｐゴシック"/>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475656" y="1143699"/>
            <a:ext cx="6624736" cy="4733573"/>
          </a:xfrm>
        </p:spPr>
        <p:txBody>
          <a:bodyPr/>
          <a:lstStyle/>
          <a:p>
            <a:pPr>
              <a:lnSpc>
                <a:spcPct val="80000"/>
              </a:lnSpc>
              <a:buNone/>
            </a:pPr>
            <a:r>
              <a:rPr lang="fr-FR" sz="5400" b="1" dirty="0" smtClean="0"/>
              <a:t>MARKET</a:t>
            </a:r>
            <a:endParaRPr lang="fr-FR" sz="5400" dirty="0" smtClean="0"/>
          </a:p>
        </p:txBody>
      </p:sp>
      <p:sp>
        <p:nvSpPr>
          <p:cNvPr id="9" name="Espace réservé de la date 8"/>
          <p:cNvSpPr>
            <a:spLocks noGrp="1"/>
          </p:cNvSpPr>
          <p:nvPr>
            <p:ph type="dt" sz="half" idx="10"/>
          </p:nvPr>
        </p:nvSpPr>
        <p:spPr>
          <a:xfrm>
            <a:off x="467544" y="6456441"/>
            <a:ext cx="1101725" cy="166687"/>
          </a:xfrm>
        </p:spPr>
        <p:txBody>
          <a:bodyPr/>
          <a:lstStyle/>
          <a:p>
            <a:pPr>
              <a:defRPr/>
            </a:pPr>
            <a:fld id="{BD015B38-5A5A-47C9-8D5C-31753B0C18E8}" type="datetime1">
              <a:rPr lang="fr-FR" smtClean="0"/>
              <a:pPr>
                <a:defRPr/>
              </a:pPr>
              <a:t>19/03/2015</a:t>
            </a:fld>
            <a:endParaRPr lang="en-GB" dirty="0"/>
          </a:p>
        </p:txBody>
      </p:sp>
      <p:sp>
        <p:nvSpPr>
          <p:cNvPr id="13"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130398"/>
            <a:ext cx="7319963" cy="922338"/>
          </a:xfrm>
        </p:spPr>
        <p:txBody>
          <a:bodyPr/>
          <a:lstStyle/>
          <a:p>
            <a:r>
              <a:rPr lang="fr-FR" sz="3200" dirty="0" smtClean="0"/>
              <a:t>Baseline : ESS </a:t>
            </a:r>
            <a:r>
              <a:rPr lang="fr-FR" sz="3200" dirty="0" err="1" smtClean="0"/>
              <a:t>project</a:t>
            </a:r>
            <a:endParaRPr lang="fr-FR" sz="2000" dirty="0" smtClean="0"/>
          </a:p>
        </p:txBody>
      </p:sp>
      <p:sp>
        <p:nvSpPr>
          <p:cNvPr id="6" name="Rectangle 7"/>
          <p:cNvSpPr txBox="1">
            <a:spLocks/>
          </p:cNvSpPr>
          <p:nvPr/>
        </p:nvSpPr>
        <p:spPr bwMode="auto">
          <a:xfrm>
            <a:off x="576064" y="759148"/>
            <a:ext cx="8316416" cy="5622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Project base : ESS, Sweden, 10kW@4K</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AL-AT </a:t>
            </a:r>
            <a:r>
              <a:rPr lang="fr-FR" sz="2400" b="1" kern="0" dirty="0" err="1" smtClean="0">
                <a:solidFill>
                  <a:srgbClr val="000000"/>
                </a:solidFill>
                <a:latin typeface="+mn-lt"/>
              </a:rPr>
              <a:t>proposed</a:t>
            </a:r>
            <a:r>
              <a:rPr lang="fr-FR" sz="2400" b="1" kern="0" dirty="0" smtClean="0">
                <a:solidFill>
                  <a:srgbClr val="000000"/>
                </a:solidFill>
                <a:latin typeface="+mn-lt"/>
              </a:rPr>
              <a:t> </a:t>
            </a:r>
            <a:r>
              <a:rPr lang="fr-FR" sz="2400" b="1" kern="0" dirty="0" err="1" smtClean="0">
                <a:solidFill>
                  <a:srgbClr val="000000"/>
                </a:solidFill>
                <a:latin typeface="+mn-lt"/>
              </a:rPr>
              <a:t>price</a:t>
            </a:r>
            <a:r>
              <a:rPr lang="fr-FR" sz="2400" b="1" kern="0" dirty="0" smtClean="0">
                <a:solidFill>
                  <a:srgbClr val="000000"/>
                </a:solidFill>
                <a:latin typeface="+mn-lt"/>
              </a:rPr>
              <a:t> : 23,2 M€ (=21,8 M€ base + 1,4 M€ option vacuum </a:t>
            </a:r>
            <a:r>
              <a:rPr lang="fr-FR" sz="2400" b="1" kern="0" dirty="0" err="1" smtClean="0">
                <a:solidFill>
                  <a:srgbClr val="000000"/>
                </a:solidFill>
                <a:latin typeface="+mn-lt"/>
              </a:rPr>
              <a:t>compressor</a:t>
            </a:r>
            <a:r>
              <a:rPr lang="fr-FR" sz="2400" b="1" kern="0" dirty="0" smtClean="0">
                <a:solidFill>
                  <a:srgbClr val="000000"/>
                </a:solidFill>
                <a:latin typeface="+mn-lt"/>
              </a:rPr>
              <a:t> </a:t>
            </a:r>
            <a:r>
              <a:rPr lang="fr-FR" sz="2400" b="1" kern="0" dirty="0" err="1" smtClean="0">
                <a:solidFill>
                  <a:srgbClr val="000000"/>
                </a:solidFill>
                <a:latin typeface="+mn-lt"/>
              </a:rPr>
              <a:t>instead</a:t>
            </a:r>
            <a:r>
              <a:rPr lang="fr-FR" sz="2400" b="1" kern="0" dirty="0" smtClean="0">
                <a:solidFill>
                  <a:srgbClr val="000000"/>
                </a:solidFill>
                <a:latin typeface="+mn-lt"/>
              </a:rPr>
              <a:t> 12 vacuum </a:t>
            </a:r>
            <a:r>
              <a:rPr lang="fr-FR" sz="2400" b="1" kern="0" dirty="0" err="1" smtClean="0">
                <a:solidFill>
                  <a:srgbClr val="000000"/>
                </a:solidFill>
                <a:latin typeface="+mn-lt"/>
              </a:rPr>
              <a:t>pumps</a:t>
            </a:r>
            <a:r>
              <a:rPr lang="fr-FR" sz="2400" b="1" kern="0" dirty="0" smtClean="0">
                <a:solidFill>
                  <a:srgbClr val="000000"/>
                </a:solidFill>
                <a:latin typeface="+mn-lt"/>
              </a:rPr>
              <a:t>)</a:t>
            </a:r>
          </a:p>
          <a:p>
            <a:pPr marL="271463" lvl="0" indent="-271463">
              <a:lnSpc>
                <a:spcPct val="100000"/>
              </a:lnSpc>
              <a:buClr>
                <a:schemeClr val="tx2"/>
              </a:buClr>
              <a:buSzPct val="110000"/>
              <a:buNone/>
              <a:tabLst>
                <a:tab pos="174625" algn="l"/>
              </a:tabLst>
              <a:defRPr/>
            </a:pPr>
            <a:r>
              <a:rPr lang="fr-FR" b="1" kern="0" dirty="0" smtClean="0">
                <a:solidFill>
                  <a:srgbClr val="000000"/>
                </a:solidFill>
                <a:latin typeface="+mn-lt"/>
              </a:rPr>
              <a:t>Linde </a:t>
            </a:r>
            <a:r>
              <a:rPr lang="fr-FR" b="1" kern="0" dirty="0" err="1" smtClean="0">
                <a:solidFill>
                  <a:srgbClr val="000000"/>
                </a:solidFill>
              </a:rPr>
              <a:t>proposed</a:t>
            </a:r>
            <a:r>
              <a:rPr lang="fr-FR" b="1" kern="0" dirty="0" smtClean="0">
                <a:solidFill>
                  <a:srgbClr val="000000"/>
                </a:solidFill>
              </a:rPr>
              <a:t> </a:t>
            </a:r>
            <a:r>
              <a:rPr lang="fr-FR" b="1" kern="0" dirty="0" err="1" smtClean="0">
                <a:solidFill>
                  <a:srgbClr val="000000"/>
                </a:solidFill>
              </a:rPr>
              <a:t>price</a:t>
            </a:r>
            <a:r>
              <a:rPr lang="fr-FR" b="1" kern="0" dirty="0" smtClean="0">
                <a:solidFill>
                  <a:srgbClr val="000000"/>
                </a:solidFill>
              </a:rPr>
              <a:t> : 16,9 M€</a:t>
            </a:r>
          </a:p>
          <a:p>
            <a:pPr marL="271463" lvl="0" indent="-271463">
              <a:lnSpc>
                <a:spcPct val="100000"/>
              </a:lnSpc>
              <a:buClr>
                <a:schemeClr val="tx2"/>
              </a:buClr>
              <a:buSzPct val="110000"/>
              <a:buNone/>
              <a:tabLst>
                <a:tab pos="174625" algn="l"/>
              </a:tabLst>
              <a:defRPr/>
            </a:pPr>
            <a:endParaRPr lang="fr-FR" b="1" kern="0" dirty="0" smtClean="0">
              <a:solidFill>
                <a:srgbClr val="000000"/>
              </a:solidFill>
            </a:endParaRPr>
          </a:p>
          <a:p>
            <a:pPr marL="271463" lvl="0" indent="-271463">
              <a:lnSpc>
                <a:spcPct val="100000"/>
              </a:lnSpc>
              <a:buClr>
                <a:schemeClr val="tx2"/>
              </a:buClr>
              <a:buSzPct val="110000"/>
              <a:buNone/>
              <a:tabLst>
                <a:tab pos="174625" algn="l"/>
              </a:tabLst>
              <a:defRPr/>
            </a:pPr>
            <a:r>
              <a:rPr lang="fr-FR" b="1" u="sng" kern="0" dirty="0" smtClean="0">
                <a:solidFill>
                  <a:srgbClr val="000000"/>
                </a:solidFill>
              </a:rPr>
              <a:t>Price breakdown :</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Technical</a:t>
            </a:r>
            <a:r>
              <a:rPr lang="fr-FR" b="1" kern="0" dirty="0" smtClean="0">
                <a:solidFill>
                  <a:srgbClr val="000000"/>
                </a:solidFill>
              </a:rPr>
              <a:t> </a:t>
            </a:r>
            <a:r>
              <a:rPr lang="fr-FR" b="1" kern="0" dirty="0" err="1" smtClean="0">
                <a:solidFill>
                  <a:srgbClr val="000000"/>
                </a:solidFill>
              </a:rPr>
              <a:t>cost</a:t>
            </a:r>
            <a:r>
              <a:rPr lang="fr-FR" b="1" kern="0" dirty="0" smtClean="0">
                <a:solidFill>
                  <a:srgbClr val="000000"/>
                </a:solidFill>
              </a:rPr>
              <a:t> : 19,3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Bid</a:t>
            </a:r>
            <a:r>
              <a:rPr lang="fr-FR" b="1" kern="0" dirty="0" smtClean="0">
                <a:solidFill>
                  <a:srgbClr val="000000"/>
                </a:solidFill>
              </a:rPr>
              <a:t>  (1,7% of sales) : 0,4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Contingencies</a:t>
            </a:r>
            <a:r>
              <a:rPr lang="fr-FR" b="1" kern="0" dirty="0" smtClean="0">
                <a:solidFill>
                  <a:srgbClr val="000000"/>
                </a:solidFill>
              </a:rPr>
              <a:t> (5% of sales): 1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Overheads</a:t>
            </a:r>
            <a:r>
              <a:rPr lang="fr-FR" b="1" kern="0" dirty="0" smtClean="0">
                <a:solidFill>
                  <a:srgbClr val="000000"/>
                </a:solidFill>
              </a:rPr>
              <a:t> (8% of sales) : 1,8 M€</a:t>
            </a:r>
          </a:p>
          <a:p>
            <a:pPr marL="271463" lvl="0" indent="-271463">
              <a:lnSpc>
                <a:spcPct val="100000"/>
              </a:lnSpc>
              <a:buClr>
                <a:schemeClr val="tx2"/>
              </a:buClr>
              <a:buSzPct val="110000"/>
              <a:buNone/>
              <a:tabLst>
                <a:tab pos="174625" algn="l"/>
              </a:tabLst>
              <a:defRPr/>
            </a:pPr>
            <a:r>
              <a:rPr lang="fr-FR" b="1" kern="0" dirty="0" smtClean="0">
                <a:solidFill>
                  <a:srgbClr val="000000"/>
                </a:solidFill>
              </a:rPr>
              <a:t>Commercial </a:t>
            </a:r>
            <a:r>
              <a:rPr lang="fr-FR" b="1" kern="0" dirty="0" err="1" smtClean="0">
                <a:solidFill>
                  <a:srgbClr val="000000"/>
                </a:solidFill>
              </a:rPr>
              <a:t>margin</a:t>
            </a:r>
            <a:r>
              <a:rPr lang="fr-FR" b="1" kern="0" dirty="0" smtClean="0">
                <a:solidFill>
                  <a:srgbClr val="000000"/>
                </a:solidFill>
              </a:rPr>
              <a:t> (3% of sales) : 0,7 M€</a:t>
            </a:r>
          </a:p>
          <a:p>
            <a:pPr marL="271463" lvl="0" indent="-271463">
              <a:lnSpc>
                <a:spcPct val="100000"/>
              </a:lnSpc>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endParaRP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fr-FR" sz="2400" dirty="0" smtClean="0">
                <a:solidFill>
                  <a:schemeClr val="accent3">
                    <a:lumMod val="50000"/>
                  </a:schemeClr>
                </a:solidFill>
              </a:rPr>
              <a:t>40 points qualitative </a:t>
            </a:r>
            <a:r>
              <a:rPr lang="fr-FR" sz="2400" dirty="0" err="1" smtClean="0">
                <a:solidFill>
                  <a:schemeClr val="accent3">
                    <a:lumMod val="50000"/>
                  </a:schemeClr>
                </a:solidFill>
              </a:rPr>
              <a:t>details</a:t>
            </a:r>
            <a:endParaRPr lang="fr-FR" sz="2400" dirty="0" smtClean="0">
              <a:solidFill>
                <a:schemeClr val="accent3">
                  <a:lumMod val="50000"/>
                </a:schemeClr>
              </a:solidFill>
            </a:endParaRPr>
          </a:p>
        </p:txBody>
      </p:sp>
      <p:graphicFrame>
        <p:nvGraphicFramePr>
          <p:cNvPr id="34" name="Tableau 33"/>
          <p:cNvGraphicFramePr>
            <a:graphicFrameLocks noGrp="1"/>
          </p:cNvGraphicFramePr>
          <p:nvPr/>
        </p:nvGraphicFramePr>
        <p:xfrm>
          <a:off x="1835696" y="836713"/>
          <a:ext cx="5832648" cy="6014879"/>
        </p:xfrm>
        <a:graphic>
          <a:graphicData uri="http://schemas.openxmlformats.org/drawingml/2006/table">
            <a:tbl>
              <a:tblPr firstRow="1" bandRow="1">
                <a:tableStyleId>{5FD0F851-EC5A-4D38-B0AD-8093EC10F338}</a:tableStyleId>
              </a:tblPr>
              <a:tblGrid>
                <a:gridCol w="1944216"/>
                <a:gridCol w="1944216"/>
                <a:gridCol w="1944216"/>
              </a:tblGrid>
              <a:tr h="374551">
                <a:tc>
                  <a:txBody>
                    <a:bodyPr/>
                    <a:lstStyle/>
                    <a:p>
                      <a:pPr algn="ctr"/>
                      <a:r>
                        <a:rPr lang="fr-FR" b="0" dirty="0" smtClean="0">
                          <a:solidFill>
                            <a:schemeClr val="bg2"/>
                          </a:solidFill>
                        </a:rPr>
                        <a:t>AL-AT</a:t>
                      </a:r>
                      <a:endParaRPr lang="fr-FR" b="0"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fr-FR" b="0" dirty="0">
                        <a:solidFill>
                          <a:schemeClr val="bg2"/>
                        </a:solidFill>
                      </a:endParaRPr>
                    </a:p>
                  </a:txBody>
                  <a:tcPr/>
                </a:tc>
                <a:tc>
                  <a:txBody>
                    <a:bodyPr/>
                    <a:lstStyle/>
                    <a:p>
                      <a:pPr algn="ctr"/>
                      <a:r>
                        <a:rPr lang="fr-FR" b="0" dirty="0" smtClean="0">
                          <a:solidFill>
                            <a:schemeClr val="bg2"/>
                          </a:solidFill>
                        </a:rPr>
                        <a:t>LINDE K</a:t>
                      </a:r>
                      <a:endParaRPr lang="fr-FR" b="0" dirty="0">
                        <a:solidFill>
                          <a:schemeClr val="bg2"/>
                        </a:solidFill>
                      </a:endParaRPr>
                    </a:p>
                  </a:txBody>
                  <a:tcPr/>
                </a:tc>
              </a:tr>
              <a:tr h="428248">
                <a:tc>
                  <a:txBody>
                    <a:bodyPr/>
                    <a:lstStyle/>
                    <a:p>
                      <a:pPr algn="ctr"/>
                      <a:r>
                        <a:rPr lang="fr-FR" b="0" dirty="0" smtClean="0">
                          <a:solidFill>
                            <a:schemeClr val="bg2"/>
                          </a:solidFill>
                        </a:rPr>
                        <a:t>2</a:t>
                      </a:r>
                      <a:endParaRPr lang="fr-FR" b="0"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2"/>
                          </a:solidFill>
                        </a:rPr>
                        <a:t>3 : </a:t>
                      </a:r>
                      <a:r>
                        <a:rPr lang="fr-FR" sz="1200" b="0" dirty="0" err="1" smtClean="0">
                          <a:solidFill>
                            <a:schemeClr val="bg2"/>
                          </a:solidFill>
                        </a:rPr>
                        <a:t>completeness</a:t>
                      </a:r>
                      <a:r>
                        <a:rPr lang="fr-FR" sz="1200" b="0" dirty="0" smtClean="0">
                          <a:solidFill>
                            <a:schemeClr val="bg2"/>
                          </a:solidFill>
                        </a:rPr>
                        <a:t> of </a:t>
                      </a:r>
                      <a:r>
                        <a:rPr lang="fr-FR" sz="1200" b="0" dirty="0" err="1" smtClean="0">
                          <a:solidFill>
                            <a:schemeClr val="bg2"/>
                          </a:solidFill>
                        </a:rPr>
                        <a:t>proposal</a:t>
                      </a:r>
                      <a:r>
                        <a:rPr lang="fr-FR" sz="1200" b="0" dirty="0" smtClean="0">
                          <a:solidFill>
                            <a:schemeClr val="bg2"/>
                          </a:solidFill>
                        </a:rPr>
                        <a:t> doc</a:t>
                      </a:r>
                      <a:endParaRPr lang="fr-FR" b="0" dirty="0">
                        <a:solidFill>
                          <a:schemeClr val="bg2"/>
                        </a:solidFill>
                      </a:endParaRPr>
                    </a:p>
                  </a:txBody>
                  <a:tcPr/>
                </a:tc>
                <a:tc>
                  <a:txBody>
                    <a:bodyPr/>
                    <a:lstStyle/>
                    <a:p>
                      <a:pPr algn="ctr"/>
                      <a:r>
                        <a:rPr lang="fr-FR" b="0" dirty="0" smtClean="0">
                          <a:solidFill>
                            <a:schemeClr val="bg2"/>
                          </a:solidFill>
                        </a:rPr>
                        <a:t>2</a:t>
                      </a:r>
                      <a:endParaRPr lang="fr-FR" b="0" dirty="0">
                        <a:solidFill>
                          <a:schemeClr val="bg2"/>
                        </a:solidFill>
                      </a:endParaRPr>
                    </a:p>
                  </a:txBody>
                  <a:tcPr/>
                </a:tc>
              </a:tr>
              <a:tr h="599548">
                <a:tc>
                  <a:txBody>
                    <a:bodyPr/>
                    <a:lstStyle/>
                    <a:p>
                      <a:pPr algn="ctr"/>
                      <a:r>
                        <a:rPr lang="fr-FR" b="0" dirty="0" smtClean="0">
                          <a:solidFill>
                            <a:schemeClr val="bg2"/>
                          </a:solidFill>
                        </a:rPr>
                        <a:t>1</a:t>
                      </a:r>
                      <a:endParaRPr lang="fr-FR" b="0"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rPr>
                        <a:t>2 : conformity to commercial terms and conditions</a:t>
                      </a:r>
                      <a:endParaRPr lang="fr-FR" b="0" dirty="0">
                        <a:solidFill>
                          <a:schemeClr val="bg2"/>
                        </a:solidFill>
                      </a:endParaRPr>
                    </a:p>
                  </a:txBody>
                  <a:tcPr/>
                </a:tc>
                <a:tc>
                  <a:txBody>
                    <a:bodyPr/>
                    <a:lstStyle/>
                    <a:p>
                      <a:pPr algn="ctr"/>
                      <a:r>
                        <a:rPr lang="fr-FR" b="0" dirty="0" smtClean="0">
                          <a:solidFill>
                            <a:schemeClr val="bg2"/>
                          </a:solidFill>
                        </a:rPr>
                        <a:t>1</a:t>
                      </a:r>
                      <a:endParaRPr lang="fr-FR" b="0" dirty="0">
                        <a:solidFill>
                          <a:schemeClr val="bg2"/>
                        </a:solidFill>
                      </a:endParaRPr>
                    </a:p>
                  </a:txBody>
                  <a:tcPr/>
                </a:tc>
              </a:tr>
              <a:tr h="428248">
                <a:tc>
                  <a:txBody>
                    <a:bodyPr/>
                    <a:lstStyle/>
                    <a:p>
                      <a:pPr algn="ctr"/>
                      <a:r>
                        <a:rPr lang="fr-FR" dirty="0" smtClean="0">
                          <a:solidFill>
                            <a:schemeClr val="bg2"/>
                          </a:solidFill>
                        </a:rPr>
                        <a:t>2</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2"/>
                          </a:solidFill>
                        </a:rPr>
                        <a:t>4 : </a:t>
                      </a:r>
                      <a:r>
                        <a:rPr lang="fr-FR" sz="1200" dirty="0" err="1" smtClean="0">
                          <a:solidFill>
                            <a:schemeClr val="bg2"/>
                          </a:solidFill>
                        </a:rPr>
                        <a:t>understanding</a:t>
                      </a:r>
                      <a:r>
                        <a:rPr lang="fr-FR" sz="1200" dirty="0" smtClean="0">
                          <a:solidFill>
                            <a:schemeClr val="bg2"/>
                          </a:solidFill>
                        </a:rPr>
                        <a:t> and </a:t>
                      </a:r>
                      <a:r>
                        <a:rPr lang="fr-FR" sz="1200" dirty="0" err="1" smtClean="0">
                          <a:solidFill>
                            <a:schemeClr val="bg2"/>
                          </a:solidFill>
                        </a:rPr>
                        <a:t>compliance</a:t>
                      </a:r>
                      <a:r>
                        <a:rPr lang="fr-FR" sz="1200" dirty="0" smtClean="0">
                          <a:solidFill>
                            <a:schemeClr val="bg2"/>
                          </a:solidFill>
                        </a:rPr>
                        <a:t> to </a:t>
                      </a:r>
                      <a:r>
                        <a:rPr lang="fr-FR" sz="1200" dirty="0" err="1" smtClean="0">
                          <a:solidFill>
                            <a:schemeClr val="bg2"/>
                          </a:solidFill>
                        </a:rPr>
                        <a:t>tech</a:t>
                      </a:r>
                      <a:r>
                        <a:rPr lang="fr-FR" sz="1200" dirty="0" smtClean="0">
                          <a:solidFill>
                            <a:schemeClr val="bg2"/>
                          </a:solidFill>
                        </a:rPr>
                        <a:t>. </a:t>
                      </a:r>
                      <a:r>
                        <a:rPr lang="fr-FR" sz="1200" dirty="0" err="1" smtClean="0">
                          <a:solidFill>
                            <a:schemeClr val="bg2"/>
                          </a:solidFill>
                        </a:rPr>
                        <a:t>spec</a:t>
                      </a:r>
                      <a:endParaRPr lang="fr-FR" dirty="0">
                        <a:solidFill>
                          <a:schemeClr val="bg2"/>
                        </a:solidFill>
                      </a:endParaRPr>
                    </a:p>
                  </a:txBody>
                  <a:tcPr/>
                </a:tc>
                <a:tc>
                  <a:txBody>
                    <a:bodyPr/>
                    <a:lstStyle/>
                    <a:p>
                      <a:pPr algn="ctr"/>
                      <a:r>
                        <a:rPr lang="fr-FR" dirty="0" smtClean="0">
                          <a:solidFill>
                            <a:schemeClr val="bg2"/>
                          </a:solidFill>
                        </a:rPr>
                        <a:t>3</a:t>
                      </a:r>
                      <a:endParaRPr lang="fr-FR" dirty="0">
                        <a:solidFill>
                          <a:schemeClr val="bg2"/>
                        </a:solidFill>
                      </a:endParaRPr>
                    </a:p>
                  </a:txBody>
                  <a:tcPr/>
                </a:tc>
              </a:tr>
              <a:tr h="342599">
                <a:tc>
                  <a:txBody>
                    <a:bodyPr/>
                    <a:lstStyle/>
                    <a:p>
                      <a:pPr algn="ctr"/>
                      <a:r>
                        <a:rPr lang="fr-FR" dirty="0" smtClean="0">
                          <a:solidFill>
                            <a:schemeClr val="bg2"/>
                          </a:solidFill>
                        </a:rPr>
                        <a:t>3</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2"/>
                          </a:solidFill>
                        </a:rPr>
                        <a:t>4 : </a:t>
                      </a:r>
                      <a:r>
                        <a:rPr lang="fr-FR" sz="1200" dirty="0" err="1" smtClean="0">
                          <a:solidFill>
                            <a:schemeClr val="bg2"/>
                          </a:solidFill>
                        </a:rPr>
                        <a:t>simplicity</a:t>
                      </a:r>
                      <a:r>
                        <a:rPr lang="fr-FR" sz="1200" dirty="0" smtClean="0">
                          <a:solidFill>
                            <a:schemeClr val="bg2"/>
                          </a:solidFill>
                        </a:rPr>
                        <a:t> of </a:t>
                      </a:r>
                      <a:r>
                        <a:rPr lang="fr-FR" sz="1200" dirty="0" err="1" smtClean="0">
                          <a:solidFill>
                            <a:schemeClr val="bg2"/>
                          </a:solidFill>
                        </a:rPr>
                        <a:t>layout</a:t>
                      </a:r>
                      <a:r>
                        <a:rPr lang="fr-FR" sz="1200" dirty="0" smtClean="0">
                          <a:solidFill>
                            <a:schemeClr val="bg2"/>
                          </a:solidFill>
                        </a:rPr>
                        <a:t> </a:t>
                      </a:r>
                      <a:endParaRPr lang="fr-FR" dirty="0">
                        <a:solidFill>
                          <a:schemeClr val="bg2"/>
                        </a:solidFill>
                      </a:endParaRPr>
                    </a:p>
                  </a:txBody>
                  <a:tcPr/>
                </a:tc>
                <a:tc>
                  <a:txBody>
                    <a:bodyPr/>
                    <a:lstStyle/>
                    <a:p>
                      <a:pPr algn="ctr"/>
                      <a:r>
                        <a:rPr lang="fr-FR" dirty="0" smtClean="0">
                          <a:solidFill>
                            <a:schemeClr val="bg2"/>
                          </a:solidFill>
                        </a:rPr>
                        <a:t>4</a:t>
                      </a:r>
                      <a:endParaRPr lang="fr-FR" dirty="0">
                        <a:solidFill>
                          <a:schemeClr val="bg2"/>
                        </a:solidFill>
                      </a:endParaRPr>
                    </a:p>
                  </a:txBody>
                  <a:tcPr/>
                </a:tc>
              </a:tr>
              <a:tr h="42824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bg2"/>
                          </a:solidFill>
                          <a:latin typeface="+mn-lt"/>
                          <a:ea typeface="+mn-ea"/>
                          <a:cs typeface="+mn-cs"/>
                        </a:rPr>
                        <a:t>3</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bg2"/>
                          </a:solidFill>
                          <a:latin typeface="+mn-lt"/>
                          <a:ea typeface="+mn-ea"/>
                          <a:cs typeface="+mn-cs"/>
                        </a:rPr>
                        <a:t>3 : option 1 </a:t>
                      </a:r>
                      <a:r>
                        <a:rPr lang="fr-FR" sz="1200" kern="1200" dirty="0" err="1" smtClean="0">
                          <a:solidFill>
                            <a:schemeClr val="bg2"/>
                          </a:solidFill>
                          <a:latin typeface="+mn-lt"/>
                          <a:ea typeface="+mn-ea"/>
                          <a:cs typeface="+mn-cs"/>
                        </a:rPr>
                        <a:t>technical</a:t>
                      </a:r>
                      <a:r>
                        <a:rPr lang="fr-FR" sz="1200" kern="1200" dirty="0" smtClean="0">
                          <a:solidFill>
                            <a:schemeClr val="bg2"/>
                          </a:solidFill>
                          <a:latin typeface="+mn-lt"/>
                          <a:ea typeface="+mn-ea"/>
                          <a:cs typeface="+mn-cs"/>
                        </a:rPr>
                        <a:t> and </a:t>
                      </a:r>
                      <a:r>
                        <a:rPr lang="fr-FR" sz="1200" kern="1200" dirty="0" err="1" smtClean="0">
                          <a:solidFill>
                            <a:schemeClr val="bg2"/>
                          </a:solidFill>
                          <a:latin typeface="+mn-lt"/>
                          <a:ea typeface="+mn-ea"/>
                          <a:cs typeface="+mn-cs"/>
                        </a:rPr>
                        <a:t>organisational</a:t>
                      </a:r>
                      <a:r>
                        <a:rPr lang="fr-FR" sz="1200" kern="1200" dirty="0" smtClean="0">
                          <a:solidFill>
                            <a:schemeClr val="bg2"/>
                          </a:solidFill>
                          <a:latin typeface="+mn-lt"/>
                          <a:ea typeface="+mn-ea"/>
                          <a:cs typeface="+mn-cs"/>
                        </a:rPr>
                        <a:t> </a:t>
                      </a:r>
                      <a:r>
                        <a:rPr lang="fr-FR" sz="1200" kern="1200" dirty="0" err="1" smtClean="0">
                          <a:solidFill>
                            <a:schemeClr val="bg2"/>
                          </a:solidFill>
                          <a:latin typeface="+mn-lt"/>
                          <a:ea typeface="+mn-ea"/>
                          <a:cs typeface="+mn-cs"/>
                        </a:rPr>
                        <a:t>approach</a:t>
                      </a:r>
                      <a:endParaRPr lang="fr-FR" sz="1200" kern="1200" dirty="0" smtClean="0">
                        <a:solidFill>
                          <a:schemeClr val="bg2"/>
                        </a:solidFill>
                        <a:latin typeface="+mn-lt"/>
                        <a:ea typeface="+mn-ea"/>
                        <a:cs typeface="+mn-cs"/>
                      </a:endParaRPr>
                    </a:p>
                  </a:txBody>
                  <a:tcPr/>
                </a:tc>
                <a:tc>
                  <a:txBody>
                    <a:bodyPr/>
                    <a:lstStyle/>
                    <a:p>
                      <a:pPr algn="ctr"/>
                      <a:r>
                        <a:rPr lang="fr-FR" dirty="0" smtClean="0">
                          <a:solidFill>
                            <a:schemeClr val="bg2"/>
                          </a:solidFill>
                        </a:rPr>
                        <a:t>3</a:t>
                      </a:r>
                      <a:endParaRPr lang="fr-FR" dirty="0">
                        <a:solidFill>
                          <a:schemeClr val="bg2"/>
                        </a:solidFill>
                      </a:endParaRPr>
                    </a:p>
                  </a:txBody>
                  <a:tcPr/>
                </a:tc>
              </a:tr>
              <a:tr h="428248">
                <a:tc>
                  <a:txBody>
                    <a:bodyPr/>
                    <a:lstStyle/>
                    <a:p>
                      <a:pPr algn="ctr"/>
                      <a:r>
                        <a:rPr lang="fr-FR" dirty="0" smtClean="0">
                          <a:solidFill>
                            <a:schemeClr val="bg2"/>
                          </a:solidFill>
                        </a:rPr>
                        <a:t>2</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2"/>
                          </a:solidFill>
                        </a:rPr>
                        <a:t>2 : option 2 </a:t>
                      </a:r>
                      <a:r>
                        <a:rPr lang="fr-FR" sz="1200" dirty="0" err="1" smtClean="0">
                          <a:solidFill>
                            <a:schemeClr val="bg2"/>
                          </a:solidFill>
                        </a:rPr>
                        <a:t>technical</a:t>
                      </a:r>
                      <a:r>
                        <a:rPr lang="fr-FR" sz="1200" dirty="0" smtClean="0">
                          <a:solidFill>
                            <a:schemeClr val="bg2"/>
                          </a:solidFill>
                        </a:rPr>
                        <a:t> solution</a:t>
                      </a:r>
                      <a:endParaRPr lang="fr-FR" dirty="0">
                        <a:solidFill>
                          <a:schemeClr val="bg2"/>
                        </a:solidFill>
                      </a:endParaRPr>
                    </a:p>
                  </a:txBody>
                  <a:tcPr/>
                </a:tc>
                <a:tc>
                  <a:txBody>
                    <a:bodyPr/>
                    <a:lstStyle/>
                    <a:p>
                      <a:pPr algn="ctr"/>
                      <a:r>
                        <a:rPr lang="fr-FR" dirty="0" smtClean="0">
                          <a:solidFill>
                            <a:schemeClr val="bg2"/>
                          </a:solidFill>
                        </a:rPr>
                        <a:t>2</a:t>
                      </a:r>
                      <a:endParaRPr lang="fr-FR" dirty="0">
                        <a:solidFill>
                          <a:schemeClr val="bg2"/>
                        </a:solidFill>
                      </a:endParaRPr>
                    </a:p>
                  </a:txBody>
                  <a:tcPr/>
                </a:tc>
              </a:tr>
              <a:tr h="342599">
                <a:tc>
                  <a:txBody>
                    <a:bodyPr/>
                    <a:lstStyle/>
                    <a:p>
                      <a:pPr algn="ctr"/>
                      <a:r>
                        <a:rPr lang="fr-FR" dirty="0" smtClean="0">
                          <a:solidFill>
                            <a:schemeClr val="bg2"/>
                          </a:solidFill>
                        </a:rPr>
                        <a:t>0</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2"/>
                          </a:solidFill>
                        </a:rPr>
                        <a:t>4 : </a:t>
                      </a:r>
                      <a:r>
                        <a:rPr lang="en-US" sz="1200" dirty="0" err="1" smtClean="0">
                          <a:solidFill>
                            <a:schemeClr val="bg2"/>
                          </a:solidFill>
                        </a:rPr>
                        <a:t>additionnal</a:t>
                      </a:r>
                      <a:r>
                        <a:rPr lang="en-US" sz="1200" dirty="0" smtClean="0">
                          <a:solidFill>
                            <a:schemeClr val="bg2"/>
                          </a:solidFill>
                        </a:rPr>
                        <a:t> features</a:t>
                      </a:r>
                      <a:endParaRPr lang="fr-FR" dirty="0">
                        <a:solidFill>
                          <a:schemeClr val="bg2"/>
                        </a:solidFill>
                      </a:endParaRPr>
                    </a:p>
                  </a:txBody>
                  <a:tcPr/>
                </a:tc>
                <a:tc>
                  <a:txBody>
                    <a:bodyPr/>
                    <a:lstStyle/>
                    <a:p>
                      <a:pPr algn="ctr"/>
                      <a:r>
                        <a:rPr lang="fr-FR" dirty="0" smtClean="0">
                          <a:solidFill>
                            <a:schemeClr val="bg2"/>
                          </a:solidFill>
                        </a:rPr>
                        <a:t>0</a:t>
                      </a:r>
                      <a:endParaRPr lang="fr-FR" dirty="0">
                        <a:solidFill>
                          <a:schemeClr val="bg2"/>
                        </a:solidFill>
                      </a:endParaRPr>
                    </a:p>
                  </a:txBody>
                  <a:tcPr/>
                </a:tc>
              </a:tr>
              <a:tr h="342599">
                <a:tc>
                  <a:txBody>
                    <a:bodyPr/>
                    <a:lstStyle/>
                    <a:p>
                      <a:pPr algn="ctr"/>
                      <a:r>
                        <a:rPr lang="fr-FR" dirty="0" smtClean="0">
                          <a:solidFill>
                            <a:schemeClr val="bg2"/>
                          </a:solidFill>
                        </a:rPr>
                        <a:t>4</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2"/>
                          </a:solidFill>
                        </a:rPr>
                        <a:t>4 : </a:t>
                      </a:r>
                      <a:r>
                        <a:rPr lang="fr-FR" sz="1200" dirty="0" err="1" smtClean="0">
                          <a:solidFill>
                            <a:schemeClr val="bg2"/>
                          </a:solidFill>
                        </a:rPr>
                        <a:t>availability</a:t>
                      </a:r>
                      <a:endParaRPr lang="fr-FR" dirty="0">
                        <a:solidFill>
                          <a:schemeClr val="bg2"/>
                        </a:solidFill>
                      </a:endParaRPr>
                    </a:p>
                  </a:txBody>
                  <a:tcPr/>
                </a:tc>
                <a:tc>
                  <a:txBody>
                    <a:bodyPr/>
                    <a:lstStyle/>
                    <a:p>
                      <a:pPr algn="ctr"/>
                      <a:r>
                        <a:rPr lang="fr-FR" dirty="0" smtClean="0">
                          <a:solidFill>
                            <a:schemeClr val="bg2"/>
                          </a:solidFill>
                        </a:rPr>
                        <a:t>4</a:t>
                      </a:r>
                      <a:endParaRPr lang="fr-FR" dirty="0">
                        <a:solidFill>
                          <a:schemeClr val="bg2"/>
                        </a:solidFill>
                      </a:endParaRPr>
                    </a:p>
                  </a:txBody>
                  <a:tcPr/>
                </a:tc>
              </a:tr>
              <a:tr h="428248">
                <a:tc>
                  <a:txBody>
                    <a:bodyPr/>
                    <a:lstStyle/>
                    <a:p>
                      <a:pPr algn="ctr"/>
                      <a:r>
                        <a:rPr lang="fr-FR" dirty="0" smtClean="0">
                          <a:solidFill>
                            <a:schemeClr val="bg2"/>
                          </a:solidFill>
                        </a:rPr>
                        <a:t>4</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2"/>
                          </a:solidFill>
                        </a:rPr>
                        <a:t>5 : soundness of control strategy</a:t>
                      </a:r>
                      <a:endParaRPr lang="fr-FR" dirty="0">
                        <a:solidFill>
                          <a:schemeClr val="bg2"/>
                        </a:solidFill>
                      </a:endParaRPr>
                    </a:p>
                  </a:txBody>
                  <a:tcPr/>
                </a:tc>
                <a:tc>
                  <a:txBody>
                    <a:bodyPr/>
                    <a:lstStyle/>
                    <a:p>
                      <a:pPr algn="ctr"/>
                      <a:r>
                        <a:rPr lang="fr-FR" dirty="0" smtClean="0">
                          <a:solidFill>
                            <a:schemeClr val="bg2"/>
                          </a:solidFill>
                        </a:rPr>
                        <a:t>4</a:t>
                      </a:r>
                      <a:endParaRPr lang="fr-FR" dirty="0">
                        <a:solidFill>
                          <a:schemeClr val="bg2"/>
                        </a:solidFill>
                      </a:endParaRPr>
                    </a:p>
                  </a:txBody>
                  <a:tcPr/>
                </a:tc>
              </a:tr>
              <a:tr h="342599">
                <a:tc>
                  <a:txBody>
                    <a:bodyPr/>
                    <a:lstStyle/>
                    <a:p>
                      <a:pPr algn="ctr"/>
                      <a:r>
                        <a:rPr lang="fr-FR" dirty="0" smtClean="0">
                          <a:solidFill>
                            <a:schemeClr val="bg2"/>
                          </a:solidFill>
                        </a:rPr>
                        <a:t>3</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2"/>
                          </a:solidFill>
                        </a:rPr>
                        <a:t>4 : </a:t>
                      </a:r>
                      <a:r>
                        <a:rPr lang="fr-FR" sz="1200" dirty="0" err="1" smtClean="0">
                          <a:solidFill>
                            <a:schemeClr val="bg2"/>
                          </a:solidFill>
                        </a:rPr>
                        <a:t>recovery</a:t>
                      </a:r>
                      <a:r>
                        <a:rPr lang="fr-FR" sz="1200" dirty="0" smtClean="0">
                          <a:solidFill>
                            <a:schemeClr val="bg2"/>
                          </a:solidFill>
                        </a:rPr>
                        <a:t> time</a:t>
                      </a:r>
                      <a:endParaRPr lang="fr-FR" dirty="0">
                        <a:solidFill>
                          <a:schemeClr val="bg2"/>
                        </a:solidFill>
                      </a:endParaRPr>
                    </a:p>
                  </a:txBody>
                  <a:tcPr/>
                </a:tc>
                <a:tc>
                  <a:txBody>
                    <a:bodyPr/>
                    <a:lstStyle/>
                    <a:p>
                      <a:pPr algn="ctr"/>
                      <a:r>
                        <a:rPr lang="fr-FR" dirty="0" smtClean="0">
                          <a:solidFill>
                            <a:schemeClr val="bg2"/>
                          </a:solidFill>
                        </a:rPr>
                        <a:t>3</a:t>
                      </a:r>
                      <a:endParaRPr lang="fr-FR" dirty="0">
                        <a:solidFill>
                          <a:schemeClr val="bg2"/>
                        </a:solidFill>
                      </a:endParaRPr>
                    </a:p>
                  </a:txBody>
                  <a:tcPr/>
                </a:tc>
              </a:tr>
              <a:tr h="342599">
                <a:tc>
                  <a:txBody>
                    <a:bodyPr/>
                    <a:lstStyle/>
                    <a:p>
                      <a:pPr algn="ctr"/>
                      <a:r>
                        <a:rPr lang="fr-FR" dirty="0" smtClean="0">
                          <a:solidFill>
                            <a:schemeClr val="bg2"/>
                          </a:solidFill>
                        </a:rPr>
                        <a:t>2</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2"/>
                          </a:solidFill>
                        </a:rPr>
                        <a:t>3 : </a:t>
                      </a:r>
                      <a:r>
                        <a:rPr lang="fr-FR" sz="1200" dirty="0" err="1" smtClean="0">
                          <a:solidFill>
                            <a:schemeClr val="bg2"/>
                          </a:solidFill>
                        </a:rPr>
                        <a:t>liquefaction</a:t>
                      </a:r>
                      <a:r>
                        <a:rPr lang="fr-FR" sz="1200" dirty="0" smtClean="0">
                          <a:solidFill>
                            <a:schemeClr val="bg2"/>
                          </a:solidFill>
                        </a:rPr>
                        <a:t> rate</a:t>
                      </a:r>
                      <a:endParaRPr lang="fr-FR" dirty="0">
                        <a:solidFill>
                          <a:schemeClr val="bg2"/>
                        </a:solidFill>
                      </a:endParaRPr>
                    </a:p>
                  </a:txBody>
                  <a:tcPr/>
                </a:tc>
                <a:tc>
                  <a:txBody>
                    <a:bodyPr/>
                    <a:lstStyle/>
                    <a:p>
                      <a:pPr algn="ctr"/>
                      <a:r>
                        <a:rPr lang="fr-FR" dirty="0" smtClean="0">
                          <a:solidFill>
                            <a:schemeClr val="bg2"/>
                          </a:solidFill>
                        </a:rPr>
                        <a:t>3</a:t>
                      </a:r>
                      <a:endParaRPr lang="fr-FR" dirty="0">
                        <a:solidFill>
                          <a:schemeClr val="bg2"/>
                        </a:solidFill>
                      </a:endParaRPr>
                    </a:p>
                  </a:txBody>
                  <a:tcPr/>
                </a:tc>
              </a:tr>
              <a:tr h="428248">
                <a:tc>
                  <a:txBody>
                    <a:bodyPr/>
                    <a:lstStyle/>
                    <a:p>
                      <a:pPr algn="ctr"/>
                      <a:r>
                        <a:rPr lang="fr-FR" dirty="0" smtClean="0">
                          <a:solidFill>
                            <a:schemeClr val="bg2"/>
                          </a:solidFill>
                        </a:rPr>
                        <a:t>2</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2"/>
                          </a:solidFill>
                        </a:rPr>
                        <a:t>2 : </a:t>
                      </a:r>
                      <a:r>
                        <a:rPr lang="fr-FR" sz="1200" dirty="0" err="1" smtClean="0">
                          <a:solidFill>
                            <a:schemeClr val="bg2"/>
                          </a:solidFill>
                        </a:rPr>
                        <a:t>response</a:t>
                      </a:r>
                      <a:r>
                        <a:rPr lang="fr-FR" sz="1200" dirty="0" smtClean="0">
                          <a:solidFill>
                            <a:schemeClr val="bg2"/>
                          </a:solidFill>
                        </a:rPr>
                        <a:t> time </a:t>
                      </a:r>
                      <a:r>
                        <a:rPr lang="fr-FR" sz="1200" dirty="0" err="1" smtClean="0">
                          <a:solidFill>
                            <a:schemeClr val="bg2"/>
                          </a:solidFill>
                        </a:rPr>
                        <a:t>during</a:t>
                      </a:r>
                      <a:r>
                        <a:rPr lang="fr-FR" sz="1200" dirty="0" smtClean="0">
                          <a:solidFill>
                            <a:schemeClr val="bg2"/>
                          </a:solidFill>
                        </a:rPr>
                        <a:t> </a:t>
                      </a:r>
                      <a:r>
                        <a:rPr lang="fr-FR" sz="1200" dirty="0" err="1" smtClean="0">
                          <a:solidFill>
                            <a:schemeClr val="bg2"/>
                          </a:solidFill>
                        </a:rPr>
                        <a:t>warrantee</a:t>
                      </a:r>
                      <a:r>
                        <a:rPr lang="fr-FR" sz="1200" dirty="0" smtClean="0">
                          <a:solidFill>
                            <a:schemeClr val="bg2"/>
                          </a:solidFill>
                        </a:rPr>
                        <a:t> </a:t>
                      </a:r>
                      <a:r>
                        <a:rPr lang="fr-FR" sz="1200" dirty="0" err="1" smtClean="0">
                          <a:solidFill>
                            <a:schemeClr val="bg2"/>
                          </a:solidFill>
                        </a:rPr>
                        <a:t>period</a:t>
                      </a:r>
                      <a:endParaRPr lang="fr-FR" dirty="0">
                        <a:solidFill>
                          <a:schemeClr val="bg2"/>
                        </a:solidFill>
                      </a:endParaRPr>
                    </a:p>
                  </a:txBody>
                  <a:tcPr/>
                </a:tc>
                <a:tc>
                  <a:txBody>
                    <a:bodyPr/>
                    <a:lstStyle/>
                    <a:p>
                      <a:pPr algn="ctr"/>
                      <a:r>
                        <a:rPr lang="fr-FR" dirty="0" smtClean="0">
                          <a:solidFill>
                            <a:schemeClr val="bg2"/>
                          </a:solidFill>
                        </a:rPr>
                        <a:t>2</a:t>
                      </a:r>
                      <a:endParaRPr lang="fr-FR" dirty="0">
                        <a:solidFill>
                          <a:schemeClr val="bg2"/>
                        </a:solidFill>
                      </a:endParaRPr>
                    </a:p>
                  </a:txBody>
                  <a:tcPr/>
                </a:tc>
              </a:tr>
              <a:tr h="428248">
                <a:tc>
                  <a:txBody>
                    <a:bodyPr/>
                    <a:lstStyle/>
                    <a:p>
                      <a:pPr algn="ctr"/>
                      <a:r>
                        <a:rPr lang="fr-FR" dirty="0" smtClean="0">
                          <a:solidFill>
                            <a:schemeClr val="bg2"/>
                          </a:solidFill>
                        </a:rPr>
                        <a:t>Score</a:t>
                      </a:r>
                      <a:r>
                        <a:rPr lang="fr-FR" baseline="0" dirty="0" smtClean="0">
                          <a:solidFill>
                            <a:schemeClr val="bg2"/>
                          </a:solidFill>
                        </a:rPr>
                        <a:t>: 28 points</a:t>
                      </a:r>
                      <a:endParaRPr lang="fr-FR" dirty="0">
                        <a:solidFill>
                          <a:schemeClr val="bg2"/>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fr-FR" dirty="0">
                        <a:solidFill>
                          <a:schemeClr val="bg2"/>
                        </a:solidFill>
                      </a:endParaRPr>
                    </a:p>
                  </a:txBody>
                  <a:tcPr/>
                </a:tc>
                <a:tc>
                  <a:txBody>
                    <a:bodyPr/>
                    <a:lstStyle/>
                    <a:p>
                      <a:pPr algn="ctr"/>
                      <a:r>
                        <a:rPr lang="fr-FR" dirty="0" smtClean="0">
                          <a:solidFill>
                            <a:schemeClr val="bg2"/>
                          </a:solidFill>
                        </a:rPr>
                        <a:t>Score</a:t>
                      </a:r>
                      <a:r>
                        <a:rPr lang="fr-FR" baseline="0" dirty="0" smtClean="0">
                          <a:solidFill>
                            <a:schemeClr val="bg2"/>
                          </a:solidFill>
                        </a:rPr>
                        <a:t> : 31 points</a:t>
                      </a:r>
                      <a:endParaRPr lang="fr-FR" dirty="0">
                        <a:solidFill>
                          <a:schemeClr val="bg2"/>
                        </a:solidFill>
                      </a:endParaRP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130398"/>
            <a:ext cx="7319963" cy="922338"/>
          </a:xfrm>
        </p:spPr>
        <p:txBody>
          <a:bodyPr/>
          <a:lstStyle/>
          <a:p>
            <a:r>
              <a:rPr lang="fr-FR" sz="3200" dirty="0" err="1" smtClean="0"/>
              <a:t>Cost</a:t>
            </a:r>
            <a:r>
              <a:rPr lang="fr-FR" sz="3200" dirty="0" smtClean="0"/>
              <a:t> </a:t>
            </a:r>
            <a:r>
              <a:rPr lang="fr-FR" sz="3200" dirty="0" err="1" smtClean="0"/>
              <a:t>cutting</a:t>
            </a:r>
            <a:r>
              <a:rPr lang="fr-FR" sz="3200" dirty="0" smtClean="0"/>
              <a:t> </a:t>
            </a:r>
            <a:r>
              <a:rPr lang="fr-FR" sz="3200" dirty="0" err="1" smtClean="0"/>
              <a:t>target</a:t>
            </a:r>
            <a:endParaRPr lang="fr-FR" sz="2000" dirty="0" smtClean="0"/>
          </a:p>
        </p:txBody>
      </p:sp>
      <p:sp>
        <p:nvSpPr>
          <p:cNvPr id="6" name="Rectangle 7"/>
          <p:cNvSpPr txBox="1">
            <a:spLocks/>
          </p:cNvSpPr>
          <p:nvPr/>
        </p:nvSpPr>
        <p:spPr bwMode="auto">
          <a:xfrm>
            <a:off x="576064" y="908720"/>
            <a:ext cx="8316416" cy="55446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ALAT </a:t>
            </a:r>
            <a:r>
              <a:rPr lang="fr-FR" sz="2400" b="1" kern="0" dirty="0" err="1" smtClean="0">
                <a:solidFill>
                  <a:srgbClr val="000000"/>
                </a:solidFill>
                <a:latin typeface="+mn-lt"/>
              </a:rPr>
              <a:t>price</a:t>
            </a:r>
            <a:r>
              <a:rPr lang="fr-FR" sz="2400" b="1" kern="0" dirty="0" smtClean="0">
                <a:solidFill>
                  <a:srgbClr val="000000"/>
                </a:solidFill>
                <a:latin typeface="+mn-lt"/>
              </a:rPr>
              <a:t> to </a:t>
            </a:r>
            <a:r>
              <a:rPr lang="fr-FR" sz="2400" b="1" kern="0" dirty="0" err="1" smtClean="0">
                <a:solidFill>
                  <a:srgbClr val="000000"/>
                </a:solidFill>
                <a:latin typeface="+mn-lt"/>
              </a:rPr>
              <a:t>be</a:t>
            </a:r>
            <a:r>
              <a:rPr lang="fr-FR" sz="2400" b="1" kern="0" dirty="0" smtClean="0">
                <a:solidFill>
                  <a:srgbClr val="000000"/>
                </a:solidFill>
                <a:latin typeface="+mn-lt"/>
              </a:rPr>
              <a:t> 5% </a:t>
            </a:r>
            <a:r>
              <a:rPr lang="fr-FR" sz="2400" b="1" kern="0" dirty="0" err="1" smtClean="0">
                <a:solidFill>
                  <a:srgbClr val="000000"/>
                </a:solidFill>
                <a:latin typeface="+mn-lt"/>
              </a:rPr>
              <a:t>less</a:t>
            </a:r>
            <a:r>
              <a:rPr lang="fr-FR" sz="2400" b="1" kern="0" dirty="0" smtClean="0">
                <a:solidFill>
                  <a:srgbClr val="000000"/>
                </a:solidFill>
                <a:latin typeface="+mn-lt"/>
              </a:rPr>
              <a:t> </a:t>
            </a:r>
            <a:r>
              <a:rPr lang="fr-FR" sz="2400" b="1" kern="0" dirty="0" err="1" smtClean="0">
                <a:solidFill>
                  <a:srgbClr val="000000"/>
                </a:solidFill>
                <a:latin typeface="+mn-lt"/>
              </a:rPr>
              <a:t>than</a:t>
            </a:r>
            <a:r>
              <a:rPr lang="fr-FR" sz="2400" b="1" kern="0" dirty="0" smtClean="0">
                <a:solidFill>
                  <a:srgbClr val="000000"/>
                </a:solidFill>
                <a:latin typeface="+mn-lt"/>
              </a:rPr>
              <a:t> Linde </a:t>
            </a:r>
            <a:r>
              <a:rPr lang="fr-FR" sz="2400" b="1" kern="0" dirty="0" err="1" smtClean="0">
                <a:solidFill>
                  <a:srgbClr val="000000"/>
                </a:solidFill>
                <a:latin typeface="+mn-lt"/>
              </a:rPr>
              <a:t>price</a:t>
            </a:r>
            <a:r>
              <a:rPr lang="fr-FR" sz="2400" b="1" kern="0" dirty="0" smtClean="0">
                <a:solidFill>
                  <a:srgbClr val="000000"/>
                </a:solidFill>
                <a:latin typeface="+mn-lt"/>
              </a:rPr>
              <a:t> (16,92M€) </a:t>
            </a:r>
            <a:r>
              <a:rPr lang="fr-FR" sz="2400" b="1" kern="0" dirty="0" err="1" smtClean="0">
                <a:solidFill>
                  <a:srgbClr val="000000"/>
                </a:solidFill>
                <a:latin typeface="+mn-lt"/>
              </a:rPr>
              <a:t>with</a:t>
            </a:r>
            <a:r>
              <a:rPr lang="fr-FR" sz="2400" b="1" kern="0" dirty="0" smtClean="0">
                <a:solidFill>
                  <a:srgbClr val="000000"/>
                </a:solidFill>
                <a:latin typeface="+mn-lt"/>
              </a:rPr>
              <a:t> 10% </a:t>
            </a:r>
            <a:r>
              <a:rPr lang="fr-FR" b="1" kern="0" dirty="0" err="1" smtClean="0">
                <a:solidFill>
                  <a:srgbClr val="000000"/>
                </a:solidFill>
                <a:latin typeface="+mn-lt"/>
              </a:rPr>
              <a:t>overheads</a:t>
            </a:r>
            <a:r>
              <a:rPr lang="fr-FR" b="1" kern="0" dirty="0" smtClean="0">
                <a:solidFill>
                  <a:srgbClr val="000000"/>
                </a:solidFill>
                <a:latin typeface="+mn-lt"/>
              </a:rPr>
              <a:t> and 5% commercial </a:t>
            </a:r>
            <a:r>
              <a:rPr lang="fr-FR" b="1" kern="0" dirty="0" err="1" smtClean="0">
                <a:solidFill>
                  <a:srgbClr val="000000"/>
                </a:solidFill>
                <a:latin typeface="+mn-lt"/>
              </a:rPr>
              <a:t>margin</a:t>
            </a:r>
            <a:r>
              <a:rPr lang="fr-FR" b="1" kern="0" dirty="0" smtClean="0">
                <a:solidFill>
                  <a:srgbClr val="000000"/>
                </a:solidFill>
                <a:latin typeface="+mn-lt"/>
              </a:rPr>
              <a:t>.</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Wingdings" pitchFamily="2" charset="2"/>
              <a:buChar char="à"/>
              <a:tabLst>
                <a:tab pos="174625" algn="l"/>
              </a:tabLst>
              <a:defRPr/>
            </a:pPr>
            <a:r>
              <a:rPr lang="fr-FR" b="1" u="sng" kern="0" dirty="0" smtClean="0">
                <a:solidFill>
                  <a:srgbClr val="000000"/>
                </a:solidFill>
                <a:latin typeface="+mn-lt"/>
              </a:rPr>
              <a:t>Sales </a:t>
            </a:r>
            <a:r>
              <a:rPr lang="fr-FR" b="1" u="sng" kern="0" dirty="0" err="1" smtClean="0">
                <a:solidFill>
                  <a:srgbClr val="000000"/>
                </a:solidFill>
                <a:latin typeface="+mn-lt"/>
              </a:rPr>
              <a:t>price</a:t>
            </a:r>
            <a:r>
              <a:rPr lang="fr-FR" b="1" u="sng" kern="0" dirty="0" smtClean="0">
                <a:solidFill>
                  <a:srgbClr val="000000"/>
                </a:solidFill>
                <a:latin typeface="+mn-lt"/>
              </a:rPr>
              <a:t> = 16,92 M€ -5% = 16,1 M€</a:t>
            </a: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Wingdings" pitchFamily="2" charset="2"/>
              <a:buChar char="à"/>
              <a:tabLst>
                <a:tab pos="174625" algn="l"/>
              </a:tabLst>
              <a:defRPr/>
            </a:pPr>
            <a:endParaRPr lang="fr-FR" b="1" u="sng"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b="1" kern="0" dirty="0" smtClean="0">
                <a:solidFill>
                  <a:srgbClr val="000000"/>
                </a:solidFill>
                <a:latin typeface="+mn-lt"/>
              </a:rPr>
              <a:t>AL-AT </a:t>
            </a:r>
            <a:r>
              <a:rPr lang="fr-FR" b="1" kern="0" dirty="0" err="1" smtClean="0">
                <a:solidFill>
                  <a:srgbClr val="000000"/>
                </a:solidFill>
                <a:latin typeface="+mn-lt"/>
              </a:rPr>
              <a:t>Technical</a:t>
            </a:r>
            <a:r>
              <a:rPr lang="fr-FR" b="1" kern="0" dirty="0" smtClean="0">
                <a:solidFill>
                  <a:srgbClr val="000000"/>
                </a:solidFill>
                <a:latin typeface="+mn-lt"/>
              </a:rPr>
              <a:t> </a:t>
            </a:r>
            <a:r>
              <a:rPr lang="fr-FR" b="1" kern="0" dirty="0" err="1" smtClean="0">
                <a:solidFill>
                  <a:srgbClr val="000000"/>
                </a:solidFill>
                <a:latin typeface="+mn-lt"/>
              </a:rPr>
              <a:t>cost</a:t>
            </a:r>
            <a:r>
              <a:rPr lang="fr-FR" b="1" kern="0" dirty="0" smtClean="0">
                <a:solidFill>
                  <a:srgbClr val="000000"/>
                </a:solidFill>
                <a:latin typeface="+mn-lt"/>
              </a:rPr>
              <a:t> + </a:t>
            </a:r>
            <a:r>
              <a:rPr lang="fr-FR" b="1" kern="0" dirty="0" err="1" smtClean="0">
                <a:solidFill>
                  <a:srgbClr val="000000"/>
                </a:solidFill>
                <a:latin typeface="+mn-lt"/>
              </a:rPr>
              <a:t>bid</a:t>
            </a:r>
            <a:r>
              <a:rPr lang="fr-FR" b="1" kern="0" dirty="0" smtClean="0">
                <a:solidFill>
                  <a:srgbClr val="000000"/>
                </a:solidFill>
                <a:latin typeface="+mn-lt"/>
              </a:rPr>
              <a:t> + </a:t>
            </a:r>
            <a:r>
              <a:rPr lang="fr-FR" b="1" kern="0" dirty="0" err="1" smtClean="0">
                <a:solidFill>
                  <a:srgbClr val="000000"/>
                </a:solidFill>
                <a:latin typeface="+mn-lt"/>
              </a:rPr>
              <a:t>contingencies</a:t>
            </a:r>
            <a:r>
              <a:rPr lang="fr-FR" b="1" kern="0" dirty="0" smtClean="0">
                <a:solidFill>
                  <a:srgbClr val="000000"/>
                </a:solidFill>
                <a:latin typeface="+mn-lt"/>
              </a:rPr>
              <a:t> = 13,7 M€</a:t>
            </a:r>
          </a:p>
          <a:p>
            <a:pPr marL="271463" lvl="0" indent="-271463">
              <a:lnSpc>
                <a:spcPct val="100000"/>
              </a:lnSpc>
              <a:buClr>
                <a:schemeClr val="tx2"/>
              </a:buClr>
              <a:buSzPct val="110000"/>
              <a:buNone/>
              <a:tabLst>
                <a:tab pos="174625" algn="l"/>
              </a:tabLst>
              <a:defRPr/>
            </a:pPr>
            <a:endParaRPr lang="fr-FR" b="1" kern="0" dirty="0" smtClean="0">
              <a:solidFill>
                <a:srgbClr val="000000"/>
              </a:solidFill>
            </a:endParaRPr>
          </a:p>
          <a:p>
            <a:pPr marL="271463" indent="-271463">
              <a:lnSpc>
                <a:spcPct val="100000"/>
              </a:lnSpc>
              <a:buClr>
                <a:schemeClr val="tx2"/>
              </a:buClr>
              <a:buSzPct val="110000"/>
              <a:buFont typeface="Wingdings" pitchFamily="2" charset="2"/>
              <a:buChar char="à"/>
              <a:tabLst>
                <a:tab pos="174625" algn="l"/>
              </a:tabLst>
              <a:defRPr/>
            </a:pPr>
            <a:r>
              <a:rPr lang="fr-FR" b="1" u="sng" kern="0" dirty="0" err="1" smtClean="0">
                <a:solidFill>
                  <a:srgbClr val="000000"/>
                </a:solidFill>
                <a:latin typeface="+mn-lt"/>
              </a:rPr>
              <a:t>Cost</a:t>
            </a:r>
            <a:r>
              <a:rPr lang="fr-FR" b="1" u="sng" kern="0" dirty="0" smtClean="0">
                <a:solidFill>
                  <a:srgbClr val="000000"/>
                </a:solidFill>
                <a:latin typeface="+mn-lt"/>
              </a:rPr>
              <a:t> </a:t>
            </a:r>
            <a:r>
              <a:rPr lang="fr-FR" b="1" u="sng" kern="0" dirty="0" err="1" smtClean="0">
                <a:solidFill>
                  <a:srgbClr val="000000"/>
                </a:solidFill>
                <a:latin typeface="+mn-lt"/>
              </a:rPr>
              <a:t>cutting</a:t>
            </a:r>
            <a:r>
              <a:rPr lang="fr-FR" b="1" u="sng" kern="0" dirty="0" smtClean="0">
                <a:solidFill>
                  <a:srgbClr val="000000"/>
                </a:solidFill>
                <a:latin typeface="+mn-lt"/>
              </a:rPr>
              <a:t> = 20,8-13,7 M€ = 7,1 M€ = -34%</a:t>
            </a:r>
          </a:p>
          <a:p>
            <a:pPr marL="271463" lvl="0" indent="-271463">
              <a:lnSpc>
                <a:spcPct val="100000"/>
              </a:lnSpc>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endParaRP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bwMode="auto">
          <a:xfrm>
            <a:off x="0" y="908720"/>
            <a:ext cx="9144000" cy="5472608"/>
          </a:xfrm>
          <a:prstGeom prst="rect">
            <a:avLst/>
          </a:prstGeom>
          <a:solidFill>
            <a:schemeClr val="accent1">
              <a:lumMod val="60000"/>
              <a:lumOff val="40000"/>
            </a:schemeClr>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1907704" y="2204864"/>
            <a:ext cx="7128792" cy="4176464"/>
          </a:xfrm>
          <a:prstGeom prst="rect">
            <a:avLst/>
          </a:prstGeom>
          <a:solidFill>
            <a:schemeClr val="accent2">
              <a:lumMod val="20000"/>
              <a:lumOff val="80000"/>
            </a:schemeClr>
          </a:solidFill>
          <a:ln w="50800" cap="flat" cmpd="sng" algn="ctr">
            <a:solidFill>
              <a:srgbClr val="0070C0"/>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4339" name="Rectangle 2"/>
          <p:cNvSpPr>
            <a:spLocks noGrp="1" noChangeArrowheads="1"/>
          </p:cNvSpPr>
          <p:nvPr>
            <p:ph type="title"/>
          </p:nvPr>
        </p:nvSpPr>
        <p:spPr>
          <a:xfrm>
            <a:off x="485775" y="260648"/>
            <a:ext cx="8229600" cy="585788"/>
          </a:xfrm>
        </p:spPr>
        <p:txBody>
          <a:bodyPr/>
          <a:lstStyle/>
          <a:p>
            <a:r>
              <a:rPr lang="fr-FR" dirty="0" smtClean="0"/>
              <a:t>Cold Box</a:t>
            </a:r>
          </a:p>
        </p:txBody>
      </p:sp>
      <p:cxnSp>
        <p:nvCxnSpPr>
          <p:cNvPr id="24" name="Connecteur droit avec flèche 23"/>
          <p:cNvCxnSpPr/>
          <p:nvPr/>
        </p:nvCxnSpPr>
        <p:spPr bwMode="auto">
          <a:xfrm>
            <a:off x="0" y="2132856"/>
            <a:ext cx="8892480" cy="0"/>
          </a:xfrm>
          <a:prstGeom prst="straightConnector1">
            <a:avLst/>
          </a:prstGeom>
          <a:ln w="635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2" name="Groupe 127"/>
          <p:cNvGrpSpPr/>
          <p:nvPr/>
        </p:nvGrpSpPr>
        <p:grpSpPr>
          <a:xfrm>
            <a:off x="1874279" y="3212976"/>
            <a:ext cx="2409689" cy="2232248"/>
            <a:chOff x="1874279" y="3212976"/>
            <a:chExt cx="2409689" cy="2232248"/>
          </a:xfrm>
        </p:grpSpPr>
        <p:pic>
          <p:nvPicPr>
            <p:cNvPr id="17" name="Picture 5"/>
            <p:cNvPicPr>
              <a:picLocks noChangeAspect="1" noChangeArrowheads="1"/>
            </p:cNvPicPr>
            <p:nvPr/>
          </p:nvPicPr>
          <p:blipFill>
            <a:blip r:embed="rId2" cstate="screen"/>
            <a:srcRect/>
            <a:stretch>
              <a:fillRect/>
            </a:stretch>
          </p:blipFill>
          <p:spPr bwMode="auto">
            <a:xfrm>
              <a:off x="2123728" y="3215176"/>
              <a:ext cx="2092467" cy="1098521"/>
            </a:xfrm>
            <a:prstGeom prst="rect">
              <a:avLst/>
            </a:prstGeom>
            <a:noFill/>
            <a:ln w="9525" algn="ctr">
              <a:noFill/>
              <a:miter lim="800000"/>
              <a:headEnd/>
              <a:tailEnd/>
            </a:ln>
          </p:spPr>
        </p:pic>
        <p:pic>
          <p:nvPicPr>
            <p:cNvPr id="19" name="Picture 5"/>
            <p:cNvPicPr>
              <a:picLocks noChangeAspect="1" noChangeArrowheads="1"/>
            </p:cNvPicPr>
            <p:nvPr/>
          </p:nvPicPr>
          <p:blipFill>
            <a:blip r:embed="rId3" cstate="screen"/>
            <a:srcRect/>
            <a:stretch>
              <a:fillRect/>
            </a:stretch>
          </p:blipFill>
          <p:spPr bwMode="auto">
            <a:xfrm>
              <a:off x="2885336" y="4365104"/>
              <a:ext cx="1321559" cy="1074861"/>
            </a:xfrm>
            <a:prstGeom prst="rect">
              <a:avLst/>
            </a:prstGeom>
            <a:noFill/>
            <a:ln w="9525" algn="ctr">
              <a:noFill/>
              <a:miter lim="800000"/>
              <a:headEnd/>
              <a:tailEnd/>
            </a:ln>
          </p:spPr>
        </p:pic>
        <p:cxnSp>
          <p:nvCxnSpPr>
            <p:cNvPr id="25" name="Connecteur droit avec flèche 24"/>
            <p:cNvCxnSpPr>
              <a:stCxn id="14" idx="3"/>
              <a:endCxn id="17" idx="1"/>
            </p:cNvCxnSpPr>
            <p:nvPr/>
          </p:nvCxnSpPr>
          <p:spPr bwMode="auto">
            <a:xfrm>
              <a:off x="1874279" y="3763733"/>
              <a:ext cx="249449" cy="704"/>
            </a:xfrm>
            <a:prstGeom prst="straightConnector1">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0" name="Connecteur droit avec flèche 29"/>
            <p:cNvCxnSpPr>
              <a:stCxn id="18" idx="3"/>
              <a:endCxn id="19" idx="1"/>
            </p:cNvCxnSpPr>
            <p:nvPr/>
          </p:nvCxnSpPr>
          <p:spPr bwMode="auto">
            <a:xfrm>
              <a:off x="1877957" y="4896841"/>
              <a:ext cx="1007379" cy="5694"/>
            </a:xfrm>
            <a:prstGeom prst="straightConnector1">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79" name="Espace réservé de la date 9"/>
            <p:cNvSpPr txBox="1">
              <a:spLocks/>
            </p:cNvSpPr>
            <p:nvPr/>
          </p:nvSpPr>
          <p:spPr bwMode="auto">
            <a:xfrm>
              <a:off x="2627784" y="3212976"/>
              <a:ext cx="1656184"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Insulation</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Piping</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0" name="Espace réservé de la date 9"/>
            <p:cNvSpPr txBox="1">
              <a:spLocks/>
            </p:cNvSpPr>
            <p:nvPr/>
          </p:nvSpPr>
          <p:spPr bwMode="auto">
            <a:xfrm>
              <a:off x="3397776" y="5157192"/>
              <a:ext cx="86409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insulation</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3" name="Groupe 129"/>
          <p:cNvGrpSpPr/>
          <p:nvPr/>
        </p:nvGrpSpPr>
        <p:grpSpPr>
          <a:xfrm>
            <a:off x="37707" y="4348458"/>
            <a:ext cx="1869997" cy="1168774"/>
            <a:chOff x="37707" y="4348458"/>
            <a:chExt cx="1869997" cy="1168774"/>
          </a:xfrm>
        </p:grpSpPr>
        <p:pic>
          <p:nvPicPr>
            <p:cNvPr id="18" name="Picture 6"/>
            <p:cNvPicPr>
              <a:picLocks noChangeAspect="1" noChangeArrowheads="1"/>
            </p:cNvPicPr>
            <p:nvPr/>
          </p:nvPicPr>
          <p:blipFill>
            <a:blip r:embed="rId4" cstate="screen"/>
            <a:srcRect/>
            <a:stretch>
              <a:fillRect/>
            </a:stretch>
          </p:blipFill>
          <p:spPr bwMode="auto">
            <a:xfrm>
              <a:off x="37707" y="4348458"/>
              <a:ext cx="1840250" cy="1096766"/>
            </a:xfrm>
            <a:prstGeom prst="rect">
              <a:avLst/>
            </a:prstGeom>
            <a:noFill/>
            <a:ln w="9525" algn="ctr">
              <a:noFill/>
              <a:miter lim="800000"/>
              <a:headEnd/>
              <a:tailEnd/>
            </a:ln>
          </p:spPr>
        </p:pic>
        <p:sp>
          <p:nvSpPr>
            <p:cNvPr id="81" name="Espace réservé de la date 9"/>
            <p:cNvSpPr txBox="1">
              <a:spLocks/>
            </p:cNvSpPr>
            <p:nvPr/>
          </p:nvSpPr>
          <p:spPr bwMode="auto">
            <a:xfrm>
              <a:off x="827584" y="5229200"/>
              <a:ext cx="1080120"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Adsorbers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4" name="Groupe 130"/>
          <p:cNvGrpSpPr/>
          <p:nvPr/>
        </p:nvGrpSpPr>
        <p:grpSpPr>
          <a:xfrm>
            <a:off x="26069" y="2276872"/>
            <a:ext cx="1881635" cy="2088232"/>
            <a:chOff x="26069" y="2276872"/>
            <a:chExt cx="1881635" cy="2088232"/>
          </a:xfrm>
        </p:grpSpPr>
        <p:grpSp>
          <p:nvGrpSpPr>
            <p:cNvPr id="5" name="Groupe 126"/>
            <p:cNvGrpSpPr/>
            <p:nvPr/>
          </p:nvGrpSpPr>
          <p:grpSpPr>
            <a:xfrm>
              <a:off x="26069" y="2276872"/>
              <a:ext cx="1848210" cy="2037617"/>
              <a:chOff x="26069" y="2276872"/>
              <a:chExt cx="1848210" cy="2037617"/>
            </a:xfrm>
          </p:grpSpPr>
          <p:pic>
            <p:nvPicPr>
              <p:cNvPr id="14" name="Picture 6" descr="IMG_8896"/>
              <p:cNvPicPr>
                <a:picLocks noChangeAspect="1" noChangeArrowheads="1"/>
              </p:cNvPicPr>
              <p:nvPr/>
            </p:nvPicPr>
            <p:blipFill>
              <a:blip r:embed="rId5" cstate="screen"/>
              <a:srcRect/>
              <a:stretch>
                <a:fillRect/>
              </a:stretch>
            </p:blipFill>
            <p:spPr bwMode="auto">
              <a:xfrm>
                <a:off x="37707" y="3212976"/>
                <a:ext cx="1836572" cy="1101513"/>
              </a:xfrm>
              <a:prstGeom prst="rect">
                <a:avLst/>
              </a:prstGeom>
              <a:noFill/>
              <a:ln w="9525">
                <a:noFill/>
                <a:miter lim="800000"/>
                <a:headEnd/>
                <a:tailEnd/>
              </a:ln>
            </p:spPr>
          </p:pic>
          <p:pic>
            <p:nvPicPr>
              <p:cNvPr id="37" name="Picture 13"/>
              <p:cNvPicPr>
                <a:picLocks noChangeAspect="1" noChangeArrowheads="1"/>
              </p:cNvPicPr>
              <p:nvPr/>
            </p:nvPicPr>
            <p:blipFill>
              <a:blip r:embed="rId6" cstate="screen">
                <a:lum bright="10000"/>
              </a:blip>
              <a:srcRect/>
              <a:stretch>
                <a:fillRect/>
              </a:stretch>
            </p:blipFill>
            <p:spPr bwMode="auto">
              <a:xfrm>
                <a:off x="26069" y="2276872"/>
                <a:ext cx="1841728" cy="864096"/>
              </a:xfrm>
              <a:prstGeom prst="rect">
                <a:avLst/>
              </a:prstGeom>
              <a:noFill/>
              <a:ln w="9525" algn="ctr">
                <a:noFill/>
                <a:miter lim="800000"/>
                <a:headEnd/>
                <a:tailEnd/>
              </a:ln>
            </p:spPr>
          </p:pic>
        </p:grpSp>
        <p:sp>
          <p:nvSpPr>
            <p:cNvPr id="78" name="Espace réservé de la date 9"/>
            <p:cNvSpPr txBox="1">
              <a:spLocks/>
            </p:cNvSpPr>
            <p:nvPr/>
          </p:nvSpPr>
          <p:spPr bwMode="auto">
            <a:xfrm>
              <a:off x="899592" y="2276872"/>
              <a:ext cx="100811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cryovalves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2" name="Espace réservé de la date 9"/>
            <p:cNvSpPr txBox="1">
              <a:spLocks/>
            </p:cNvSpPr>
            <p:nvPr/>
          </p:nvSpPr>
          <p:spPr bwMode="auto">
            <a:xfrm>
              <a:off x="1547664" y="4077072"/>
              <a:ext cx="360040"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HX</a:t>
              </a:r>
            </a:p>
          </p:txBody>
        </p:sp>
      </p:grpSp>
      <p:grpSp>
        <p:nvGrpSpPr>
          <p:cNvPr id="6" name="Groupe 132"/>
          <p:cNvGrpSpPr/>
          <p:nvPr/>
        </p:nvGrpSpPr>
        <p:grpSpPr>
          <a:xfrm>
            <a:off x="6804248" y="5301208"/>
            <a:ext cx="2088232" cy="1008112"/>
            <a:chOff x="4355976" y="5373216"/>
            <a:chExt cx="2088232" cy="1008112"/>
          </a:xfrm>
        </p:grpSpPr>
        <p:pic>
          <p:nvPicPr>
            <p:cNvPr id="284674" name="Picture 2"/>
            <p:cNvPicPr>
              <a:picLocks noChangeAspect="1" noChangeArrowheads="1"/>
            </p:cNvPicPr>
            <p:nvPr/>
          </p:nvPicPr>
          <p:blipFill>
            <a:blip r:embed="rId7" cstate="screen"/>
            <a:srcRect/>
            <a:stretch>
              <a:fillRect/>
            </a:stretch>
          </p:blipFill>
          <p:spPr bwMode="auto">
            <a:xfrm>
              <a:off x="4355976" y="5373216"/>
              <a:ext cx="2016223" cy="936104"/>
            </a:xfrm>
            <a:prstGeom prst="rect">
              <a:avLst/>
            </a:prstGeom>
            <a:noFill/>
            <a:ln w="9525">
              <a:noFill/>
              <a:miter lim="800000"/>
              <a:headEnd/>
              <a:tailEnd/>
            </a:ln>
          </p:spPr>
        </p:pic>
        <p:sp>
          <p:nvSpPr>
            <p:cNvPr id="83" name="Espace réservé de la date 9"/>
            <p:cNvSpPr txBox="1">
              <a:spLocks/>
            </p:cNvSpPr>
            <p:nvPr/>
          </p:nvSpPr>
          <p:spPr bwMode="auto">
            <a:xfrm>
              <a:off x="5580112" y="6093296"/>
              <a:ext cx="86409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Turbines</a:t>
              </a:r>
            </a:p>
          </p:txBody>
        </p:sp>
      </p:grpSp>
      <p:grpSp>
        <p:nvGrpSpPr>
          <p:cNvPr id="7" name="Groupe 55"/>
          <p:cNvGrpSpPr/>
          <p:nvPr/>
        </p:nvGrpSpPr>
        <p:grpSpPr>
          <a:xfrm>
            <a:off x="4211960" y="3140968"/>
            <a:ext cx="2232248" cy="2088232"/>
            <a:chOff x="4211960" y="3140968"/>
            <a:chExt cx="2232248" cy="2088232"/>
          </a:xfrm>
        </p:grpSpPr>
        <p:cxnSp>
          <p:nvCxnSpPr>
            <p:cNvPr id="50" name="Connecteur en angle 49"/>
            <p:cNvCxnSpPr>
              <a:endCxn id="15" idx="1"/>
            </p:cNvCxnSpPr>
            <p:nvPr/>
          </p:nvCxnSpPr>
          <p:spPr bwMode="auto">
            <a:xfrm>
              <a:off x="4211960" y="3789040"/>
              <a:ext cx="563356" cy="370631"/>
            </a:xfrm>
            <a:prstGeom prst="bentConnector3">
              <a:avLst>
                <a:gd name="adj1" fmla="val 33769"/>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8" name="Groupe 54"/>
            <p:cNvGrpSpPr/>
            <p:nvPr/>
          </p:nvGrpSpPr>
          <p:grpSpPr>
            <a:xfrm>
              <a:off x="4211961" y="3140968"/>
              <a:ext cx="2232247" cy="2088232"/>
              <a:chOff x="4211961" y="3140968"/>
              <a:chExt cx="2232247" cy="2088232"/>
            </a:xfrm>
          </p:grpSpPr>
          <p:cxnSp>
            <p:nvCxnSpPr>
              <p:cNvPr id="52" name="Connecteur en angle 51"/>
              <p:cNvCxnSpPr/>
              <p:nvPr/>
            </p:nvCxnSpPr>
            <p:spPr bwMode="auto">
              <a:xfrm flipV="1">
                <a:off x="4211961" y="4293096"/>
                <a:ext cx="576065" cy="493465"/>
              </a:xfrm>
              <a:prstGeom prst="bentConnector3">
                <a:avLst>
                  <a:gd name="adj1" fmla="val 48236"/>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9" name="Groupe 53"/>
              <p:cNvGrpSpPr/>
              <p:nvPr/>
            </p:nvGrpSpPr>
            <p:grpSpPr>
              <a:xfrm>
                <a:off x="4775316" y="3140968"/>
                <a:ext cx="1668892" cy="2088232"/>
                <a:chOff x="4775316" y="3140968"/>
                <a:chExt cx="1668892" cy="2088232"/>
              </a:xfrm>
            </p:grpSpPr>
            <p:pic>
              <p:nvPicPr>
                <p:cNvPr id="15" name="Picture 6"/>
                <p:cNvPicPr>
                  <a:picLocks noChangeAspect="1" noChangeArrowheads="1"/>
                </p:cNvPicPr>
                <p:nvPr/>
              </p:nvPicPr>
              <p:blipFill>
                <a:blip r:embed="rId8" cstate="screen"/>
                <a:srcRect/>
                <a:stretch>
                  <a:fillRect/>
                </a:stretch>
              </p:blipFill>
              <p:spPr bwMode="auto">
                <a:xfrm>
                  <a:off x="4775316" y="3140968"/>
                  <a:ext cx="1596884" cy="2037405"/>
                </a:xfrm>
                <a:prstGeom prst="rect">
                  <a:avLst/>
                </a:prstGeom>
                <a:noFill/>
                <a:ln w="9525" algn="ctr">
                  <a:noFill/>
                  <a:miter lim="800000"/>
                  <a:headEnd/>
                  <a:tailEnd/>
                </a:ln>
              </p:spPr>
            </p:pic>
            <p:sp>
              <p:nvSpPr>
                <p:cNvPr id="84" name="Espace réservé de la date 9"/>
                <p:cNvSpPr txBox="1">
                  <a:spLocks/>
                </p:cNvSpPr>
                <p:nvPr/>
              </p:nvSpPr>
              <p:spPr bwMode="auto">
                <a:xfrm>
                  <a:off x="5076056" y="4941168"/>
                  <a:ext cx="136815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CB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integration</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grpSp>
      <p:grpSp>
        <p:nvGrpSpPr>
          <p:cNvPr id="10" name="Groupe 133"/>
          <p:cNvGrpSpPr/>
          <p:nvPr/>
        </p:nvGrpSpPr>
        <p:grpSpPr>
          <a:xfrm>
            <a:off x="2339752" y="908720"/>
            <a:ext cx="2657942" cy="2201306"/>
            <a:chOff x="2339752" y="908720"/>
            <a:chExt cx="2657942" cy="2201306"/>
          </a:xfrm>
        </p:grpSpPr>
        <p:pic>
          <p:nvPicPr>
            <p:cNvPr id="16" name="Picture 5" descr="DSC01645"/>
            <p:cNvPicPr>
              <a:picLocks noChangeAspect="1" noChangeArrowheads="1"/>
            </p:cNvPicPr>
            <p:nvPr/>
          </p:nvPicPr>
          <p:blipFill>
            <a:blip r:embed="rId9" cstate="screen">
              <a:lum bright="10000"/>
            </a:blip>
            <a:srcRect/>
            <a:stretch>
              <a:fillRect/>
            </a:stretch>
          </p:blipFill>
          <p:spPr bwMode="auto">
            <a:xfrm>
              <a:off x="2339752" y="908720"/>
              <a:ext cx="2088232" cy="1166954"/>
            </a:xfrm>
            <a:prstGeom prst="rect">
              <a:avLst/>
            </a:prstGeom>
            <a:noFill/>
            <a:ln w="9525">
              <a:noFill/>
              <a:miter lim="800000"/>
              <a:headEnd/>
              <a:tailEnd/>
            </a:ln>
          </p:spPr>
        </p:pic>
        <p:cxnSp>
          <p:nvCxnSpPr>
            <p:cNvPr id="62" name="Connecteur en angle 61"/>
            <p:cNvCxnSpPr>
              <a:stCxn id="16" idx="3"/>
            </p:cNvCxnSpPr>
            <p:nvPr/>
          </p:nvCxnSpPr>
          <p:spPr bwMode="auto">
            <a:xfrm>
              <a:off x="4427984" y="1492197"/>
              <a:ext cx="569710" cy="1617829"/>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85" name="Espace réservé de la date 9"/>
            <p:cNvSpPr txBox="1">
              <a:spLocks/>
            </p:cNvSpPr>
            <p:nvPr/>
          </p:nvSpPr>
          <p:spPr bwMode="auto">
            <a:xfrm>
              <a:off x="4067944" y="1772816"/>
              <a:ext cx="442208"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WP</a:t>
              </a:r>
            </a:p>
          </p:txBody>
        </p:sp>
      </p:grpSp>
      <p:grpSp>
        <p:nvGrpSpPr>
          <p:cNvPr id="11" name="Groupe 128"/>
          <p:cNvGrpSpPr/>
          <p:nvPr/>
        </p:nvGrpSpPr>
        <p:grpSpPr>
          <a:xfrm>
            <a:off x="2555776" y="5517232"/>
            <a:ext cx="1728192" cy="864096"/>
            <a:chOff x="2555776" y="5517232"/>
            <a:chExt cx="1728192" cy="864096"/>
          </a:xfrm>
        </p:grpSpPr>
        <p:pic>
          <p:nvPicPr>
            <p:cNvPr id="86" name="Picture 11"/>
            <p:cNvPicPr>
              <a:picLocks noChangeAspect="1" noChangeArrowheads="1"/>
            </p:cNvPicPr>
            <p:nvPr/>
          </p:nvPicPr>
          <p:blipFill>
            <a:blip r:embed="rId10" cstate="screen"/>
            <a:srcRect/>
            <a:stretch>
              <a:fillRect/>
            </a:stretch>
          </p:blipFill>
          <p:spPr bwMode="auto">
            <a:xfrm>
              <a:off x="2555776" y="5517232"/>
              <a:ext cx="1656184" cy="812292"/>
            </a:xfrm>
            <a:prstGeom prst="rect">
              <a:avLst/>
            </a:prstGeom>
            <a:noFill/>
            <a:ln w="9525" algn="ctr">
              <a:solidFill>
                <a:srgbClr val="000000"/>
              </a:solidFill>
              <a:miter lim="800000"/>
              <a:headEnd/>
              <a:tailEnd/>
            </a:ln>
          </p:spPr>
        </p:pic>
        <p:sp>
          <p:nvSpPr>
            <p:cNvPr id="88" name="Espace réservé de la date 9"/>
            <p:cNvSpPr txBox="1">
              <a:spLocks/>
            </p:cNvSpPr>
            <p:nvPr/>
          </p:nvSpPr>
          <p:spPr bwMode="auto">
            <a:xfrm>
              <a:off x="3203848" y="6093296"/>
              <a:ext cx="1080120" cy="288032"/>
            </a:xfrm>
            <a:prstGeom prst="rect">
              <a:avLst/>
            </a:prstGeom>
            <a:solidFill>
              <a:schemeClr val="accent4">
                <a:lumMod val="50000"/>
                <a:alpha val="6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Piping</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isos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12" name="Groupe 135"/>
          <p:cNvGrpSpPr/>
          <p:nvPr/>
        </p:nvGrpSpPr>
        <p:grpSpPr>
          <a:xfrm>
            <a:off x="5292080" y="908720"/>
            <a:ext cx="2736304" cy="2232248"/>
            <a:chOff x="5292080" y="908720"/>
            <a:chExt cx="2736304" cy="2232248"/>
          </a:xfrm>
        </p:grpSpPr>
        <p:grpSp>
          <p:nvGrpSpPr>
            <p:cNvPr id="13" name="Groupe 134"/>
            <p:cNvGrpSpPr/>
            <p:nvPr/>
          </p:nvGrpSpPr>
          <p:grpSpPr>
            <a:xfrm>
              <a:off x="5292080" y="908720"/>
              <a:ext cx="1368152" cy="2232248"/>
              <a:chOff x="5292080" y="908720"/>
              <a:chExt cx="1368152" cy="2232248"/>
            </a:xfrm>
          </p:grpSpPr>
          <p:cxnSp>
            <p:nvCxnSpPr>
              <p:cNvPr id="68" name="Connecteur en angle 61"/>
              <p:cNvCxnSpPr/>
              <p:nvPr/>
            </p:nvCxnSpPr>
            <p:spPr bwMode="auto">
              <a:xfrm>
                <a:off x="6012160" y="1464339"/>
                <a:ext cx="12700" cy="1676629"/>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13" name="Picture 7"/>
              <p:cNvPicPr>
                <a:picLocks noChangeAspect="1" noChangeArrowheads="1"/>
              </p:cNvPicPr>
              <p:nvPr/>
            </p:nvPicPr>
            <p:blipFill>
              <a:blip r:embed="rId11" cstate="screen">
                <a:lum bright="10000"/>
              </a:blip>
              <a:srcRect/>
              <a:stretch>
                <a:fillRect/>
              </a:stretch>
            </p:blipFill>
            <p:spPr bwMode="auto">
              <a:xfrm>
                <a:off x="5292080" y="908720"/>
                <a:ext cx="1368152" cy="1152128"/>
              </a:xfrm>
              <a:prstGeom prst="rect">
                <a:avLst/>
              </a:prstGeom>
              <a:noFill/>
              <a:ln w="9525" algn="ctr">
                <a:noFill/>
                <a:miter lim="800000"/>
                <a:headEnd/>
                <a:tailEnd/>
              </a:ln>
            </p:spPr>
          </p:pic>
        </p:grpSp>
        <p:sp>
          <p:nvSpPr>
            <p:cNvPr id="114" name="Espace réservé de la date 9"/>
            <p:cNvSpPr txBox="1">
              <a:spLocks/>
            </p:cNvSpPr>
            <p:nvPr/>
          </p:nvSpPr>
          <p:spPr bwMode="auto">
            <a:xfrm>
              <a:off x="6660232" y="1772816"/>
              <a:ext cx="136815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Vacuum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shell</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5" name="Picture 7"/>
            <p:cNvPicPr>
              <a:picLocks noChangeAspect="1" noChangeArrowheads="1"/>
            </p:cNvPicPr>
            <p:nvPr/>
          </p:nvPicPr>
          <p:blipFill>
            <a:blip r:embed="rId12" cstate="screen"/>
            <a:srcRect/>
            <a:stretch>
              <a:fillRect/>
            </a:stretch>
          </p:blipFill>
          <p:spPr bwMode="auto">
            <a:xfrm>
              <a:off x="6660232" y="908720"/>
              <a:ext cx="1296143" cy="864096"/>
            </a:xfrm>
            <a:prstGeom prst="rect">
              <a:avLst/>
            </a:prstGeom>
            <a:noFill/>
            <a:ln w="9525" algn="ctr">
              <a:noFill/>
              <a:miter lim="800000"/>
              <a:headEnd/>
              <a:tailEnd/>
            </a:ln>
          </p:spPr>
        </p:pic>
      </p:grpSp>
      <p:sp>
        <p:nvSpPr>
          <p:cNvPr id="118" name="Espace réservé de la date 3"/>
          <p:cNvSpPr txBox="1">
            <a:spLocks/>
          </p:cNvSpPr>
          <p:nvPr/>
        </p:nvSpPr>
        <p:spPr bwMode="auto">
          <a:xfrm>
            <a:off x="467544" y="6453336"/>
            <a:ext cx="1101725" cy="1666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A30EE54-338F-4146-82B5-D2ADBB707A2A}" type="datetime1">
              <a:rPr kumimoji="0" lang="fr-FR" sz="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19/03/2015</a:t>
            </a:fld>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219" name="Picture 3"/>
          <p:cNvPicPr>
            <a:picLocks noChangeAspect="1" noChangeArrowheads="1"/>
          </p:cNvPicPr>
          <p:nvPr/>
        </p:nvPicPr>
        <p:blipFill>
          <a:blip r:embed="rId13" cstate="screen"/>
          <a:srcRect/>
          <a:stretch>
            <a:fillRect/>
          </a:stretch>
        </p:blipFill>
        <p:spPr bwMode="auto">
          <a:xfrm>
            <a:off x="6516216" y="3140968"/>
            <a:ext cx="2457450" cy="1866900"/>
          </a:xfrm>
          <a:prstGeom prst="rect">
            <a:avLst/>
          </a:prstGeom>
          <a:noFill/>
          <a:ln w="9525">
            <a:noFill/>
            <a:miter lim="800000"/>
            <a:headEnd/>
            <a:tailEnd/>
          </a:ln>
        </p:spPr>
      </p:pic>
      <p:grpSp>
        <p:nvGrpSpPr>
          <p:cNvPr id="20" name="Groupe 70"/>
          <p:cNvGrpSpPr/>
          <p:nvPr/>
        </p:nvGrpSpPr>
        <p:grpSpPr>
          <a:xfrm>
            <a:off x="4644008" y="4437113"/>
            <a:ext cx="1737464" cy="1944215"/>
            <a:chOff x="4644008" y="4437113"/>
            <a:chExt cx="1737464" cy="1944215"/>
          </a:xfrm>
        </p:grpSpPr>
        <p:grpSp>
          <p:nvGrpSpPr>
            <p:cNvPr id="21" name="Groupe 52"/>
            <p:cNvGrpSpPr/>
            <p:nvPr/>
          </p:nvGrpSpPr>
          <p:grpSpPr>
            <a:xfrm>
              <a:off x="4788024" y="5229200"/>
              <a:ext cx="1593448" cy="1152128"/>
              <a:chOff x="4788024" y="5229200"/>
              <a:chExt cx="1593448" cy="1152128"/>
            </a:xfrm>
          </p:grpSpPr>
          <p:sp>
            <p:nvSpPr>
              <p:cNvPr id="51" name="Espace réservé de la date 9"/>
              <p:cNvSpPr txBox="1">
                <a:spLocks/>
              </p:cNvSpPr>
              <p:nvPr/>
            </p:nvSpPr>
            <p:spPr bwMode="auto">
              <a:xfrm>
                <a:off x="5661392" y="5805264"/>
                <a:ext cx="720080" cy="576064"/>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lang="fr-FR" sz="1600" dirty="0" smtClean="0">
                    <a:solidFill>
                      <a:schemeClr val="tx1"/>
                    </a:solidFill>
                    <a:latin typeface="+mn-lt"/>
                  </a:rPr>
                  <a:t>Co</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ld</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compr</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9218" name="Picture 2"/>
              <p:cNvPicPr>
                <a:picLocks noChangeAspect="1" noChangeArrowheads="1"/>
              </p:cNvPicPr>
              <p:nvPr/>
            </p:nvPicPr>
            <p:blipFill>
              <a:blip r:embed="rId14" cstate="screen">
                <a:lum bright="10000"/>
              </a:blip>
              <a:srcRect/>
              <a:stretch>
                <a:fillRect/>
              </a:stretch>
            </p:blipFill>
            <p:spPr bwMode="auto">
              <a:xfrm>
                <a:off x="4788024" y="5229200"/>
                <a:ext cx="866788" cy="1149673"/>
              </a:xfrm>
              <a:prstGeom prst="rect">
                <a:avLst/>
              </a:prstGeom>
              <a:noFill/>
              <a:ln w="9525">
                <a:noFill/>
                <a:miter lim="800000"/>
                <a:headEnd/>
                <a:tailEnd/>
              </a:ln>
            </p:spPr>
          </p:pic>
        </p:grpSp>
        <p:cxnSp>
          <p:nvCxnSpPr>
            <p:cNvPr id="58" name="Connecteur en angle 57"/>
            <p:cNvCxnSpPr>
              <a:stCxn id="9218" idx="1"/>
            </p:cNvCxnSpPr>
            <p:nvPr/>
          </p:nvCxnSpPr>
          <p:spPr bwMode="auto">
            <a:xfrm rot="10800000">
              <a:off x="4644008" y="4437113"/>
              <a:ext cx="144016" cy="1366925"/>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sp>
        <p:nvSpPr>
          <p:cNvPr id="57"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9219"/>
                                        </p:tgtEl>
                                        <p:attrNameLst>
                                          <p:attrName>style.visibility</p:attrName>
                                        </p:attrNameLst>
                                      </p:cBhvr>
                                      <p:to>
                                        <p:strVal val="visible"/>
                                      </p:to>
                                    </p:set>
                                    <p:animEffect transition="in" filter="box(in)">
                                      <p:cBhvr>
                                        <p:cTn id="55"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764704"/>
            <a:ext cx="9144000" cy="5400600"/>
          </a:xfrm>
          <a:prstGeom prst="rect">
            <a:avLst/>
          </a:prstGeom>
          <a:solidFill>
            <a:schemeClr val="accent1">
              <a:lumMod val="60000"/>
              <a:lumOff val="40000"/>
            </a:schemeClr>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4339" name="Rectangle 2"/>
          <p:cNvSpPr>
            <a:spLocks noGrp="1" noChangeArrowheads="1"/>
          </p:cNvSpPr>
          <p:nvPr>
            <p:ph type="title"/>
          </p:nvPr>
        </p:nvSpPr>
        <p:spPr>
          <a:xfrm>
            <a:off x="485775" y="260648"/>
            <a:ext cx="8229600" cy="585788"/>
          </a:xfrm>
        </p:spPr>
        <p:txBody>
          <a:bodyPr/>
          <a:lstStyle/>
          <a:p>
            <a:r>
              <a:rPr lang="fr-FR" dirty="0" smtClean="0"/>
              <a:t>Compression </a:t>
            </a:r>
            <a:r>
              <a:rPr lang="fr-FR" dirty="0" err="1" smtClean="0"/>
              <a:t>skids</a:t>
            </a:r>
            <a:endParaRPr lang="fr-FR" dirty="0" smtClean="0"/>
          </a:p>
        </p:txBody>
      </p:sp>
      <p:pic>
        <p:nvPicPr>
          <p:cNvPr id="8193" name="Picture 1"/>
          <p:cNvPicPr>
            <a:picLocks noChangeAspect="1" noChangeArrowheads="1"/>
          </p:cNvPicPr>
          <p:nvPr/>
        </p:nvPicPr>
        <p:blipFill>
          <a:blip r:embed="rId2" cstate="screen"/>
          <a:srcRect/>
          <a:stretch>
            <a:fillRect/>
          </a:stretch>
        </p:blipFill>
        <p:spPr bwMode="auto">
          <a:xfrm>
            <a:off x="1475656" y="810004"/>
            <a:ext cx="3041992" cy="2304572"/>
          </a:xfrm>
          <a:prstGeom prst="rect">
            <a:avLst/>
          </a:prstGeom>
          <a:noFill/>
          <a:ln w="9525">
            <a:noFill/>
            <a:miter lim="800000"/>
            <a:headEnd/>
            <a:tailEnd/>
          </a:ln>
        </p:spPr>
      </p:pic>
      <p:sp>
        <p:nvSpPr>
          <p:cNvPr id="22" name="Espace réservé de la date 9"/>
          <p:cNvSpPr txBox="1">
            <a:spLocks/>
          </p:cNvSpPr>
          <p:nvPr/>
        </p:nvSpPr>
        <p:spPr bwMode="auto">
          <a:xfrm>
            <a:off x="179512" y="836712"/>
            <a:ext cx="1296144" cy="504056"/>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VLP </a:t>
            </a:r>
            <a:r>
              <a:rPr kumimoji="0" lang="fr-FR" sz="1600" b="1" i="0" u="none" strike="noStrike" kern="1200" cap="none" spc="0" normalizeH="0" baseline="0" noProof="0" dirty="0" err="1" smtClean="0">
                <a:ln>
                  <a:noFill/>
                </a:ln>
                <a:solidFill>
                  <a:schemeClr val="tx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cstate="screen"/>
          <a:srcRect/>
          <a:stretch>
            <a:fillRect/>
          </a:stretch>
        </p:blipFill>
        <p:spPr bwMode="auto">
          <a:xfrm>
            <a:off x="4620004" y="2844316"/>
            <a:ext cx="4235963" cy="3176972"/>
          </a:xfrm>
          <a:prstGeom prst="rect">
            <a:avLst/>
          </a:prstGeom>
          <a:noFill/>
          <a:ln w="9525">
            <a:noFill/>
            <a:miter lim="800000"/>
            <a:headEnd/>
            <a:tailEnd/>
          </a:ln>
        </p:spPr>
      </p:pic>
      <p:sp>
        <p:nvSpPr>
          <p:cNvPr id="23" name="Espace réservé de la date 9"/>
          <p:cNvSpPr txBox="1">
            <a:spLocks/>
          </p:cNvSpPr>
          <p:nvPr/>
        </p:nvSpPr>
        <p:spPr bwMode="auto">
          <a:xfrm>
            <a:off x="7596336" y="2268252"/>
            <a:ext cx="1259632" cy="576064"/>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tx1"/>
                </a:solidFill>
                <a:latin typeface="+mn-lt"/>
              </a:rPr>
              <a:t>LP/MP/HP </a:t>
            </a:r>
            <a:r>
              <a:rPr kumimoji="0" lang="fr-FR" sz="1600" b="1" i="0" u="none" strike="noStrike" kern="1200" cap="none" spc="0" normalizeH="0" baseline="0" noProof="0" dirty="0" err="1" smtClean="0">
                <a:ln>
                  <a:noFill/>
                </a:ln>
                <a:solidFill>
                  <a:schemeClr val="tx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195" name="Picture 3"/>
          <p:cNvPicPr>
            <a:picLocks noChangeAspect="1" noChangeArrowheads="1"/>
          </p:cNvPicPr>
          <p:nvPr/>
        </p:nvPicPr>
        <p:blipFill>
          <a:blip r:embed="rId4" cstate="screen"/>
          <a:srcRect/>
          <a:stretch>
            <a:fillRect/>
          </a:stretch>
        </p:blipFill>
        <p:spPr bwMode="auto">
          <a:xfrm>
            <a:off x="1475656" y="3501008"/>
            <a:ext cx="3063863" cy="2529856"/>
          </a:xfrm>
          <a:prstGeom prst="rect">
            <a:avLst/>
          </a:prstGeom>
          <a:noFill/>
          <a:ln w="9525">
            <a:noFill/>
            <a:miter lim="800000"/>
            <a:headEnd/>
            <a:tailEnd/>
          </a:ln>
        </p:spPr>
      </p:pic>
      <p:sp>
        <p:nvSpPr>
          <p:cNvPr id="25" name="Espace réservé de la date 9"/>
          <p:cNvSpPr txBox="1">
            <a:spLocks/>
          </p:cNvSpPr>
          <p:nvPr/>
        </p:nvSpPr>
        <p:spPr bwMode="auto">
          <a:xfrm>
            <a:off x="611560" y="3501008"/>
            <a:ext cx="90473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tx1"/>
                </a:solidFill>
                <a:latin typeface="+mn-lt"/>
              </a:rPr>
              <a:t>ORS</a:t>
            </a:r>
            <a:endParaRPr kumimoji="0" lang="fr-FR"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Espace réservé de la date 5"/>
          <p:cNvSpPr txBox="1">
            <a:spLocks/>
          </p:cNvSpPr>
          <p:nvPr/>
        </p:nvSpPr>
        <p:spPr>
          <a:xfrm>
            <a:off x="630104" y="6423004"/>
            <a:ext cx="11017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088D6C6-4CE1-4366-97A2-A7CE8CE5FE48}" type="datetime1">
              <a:rPr kumimoji="0" lang="fr-FR" sz="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19/03/2015</a:t>
            </a:fld>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5"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2"/>
          <p:cNvSpPr>
            <a:spLocks noGrp="1"/>
          </p:cNvSpPr>
          <p:nvPr>
            <p:ph type="title"/>
          </p:nvPr>
        </p:nvSpPr>
        <p:spPr/>
        <p:txBody>
          <a:bodyPr/>
          <a:lstStyle/>
          <a:p>
            <a:r>
              <a:rPr lang="en-US" dirty="0" smtClean="0"/>
              <a:t>Less than 10 M€ product market</a:t>
            </a:r>
          </a:p>
        </p:txBody>
      </p:sp>
      <p:graphicFrame>
        <p:nvGraphicFramePr>
          <p:cNvPr id="5" name="Graphique 4"/>
          <p:cNvGraphicFramePr/>
          <p:nvPr/>
        </p:nvGraphicFramePr>
        <p:xfrm>
          <a:off x="540196" y="4042792"/>
          <a:ext cx="84963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468188" y="1196752"/>
          <a:ext cx="792088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2"/>
          <p:cNvSpPr>
            <a:spLocks noGrp="1"/>
          </p:cNvSpPr>
          <p:nvPr>
            <p:ph type="title"/>
          </p:nvPr>
        </p:nvSpPr>
        <p:spPr/>
        <p:txBody>
          <a:bodyPr/>
          <a:lstStyle/>
          <a:p>
            <a:r>
              <a:rPr lang="en-US" smtClean="0"/>
              <a:t>Linde Kryotechnik </a:t>
            </a:r>
          </a:p>
        </p:txBody>
      </p:sp>
      <p:graphicFrame>
        <p:nvGraphicFramePr>
          <p:cNvPr id="4" name="Tableau 3"/>
          <p:cNvGraphicFramePr>
            <a:graphicFrameLocks noGrp="1"/>
          </p:cNvGraphicFramePr>
          <p:nvPr/>
        </p:nvGraphicFramePr>
        <p:xfrm>
          <a:off x="1403648" y="1556791"/>
          <a:ext cx="5976640" cy="4572000"/>
        </p:xfrm>
        <a:graphic>
          <a:graphicData uri="http://schemas.openxmlformats.org/drawingml/2006/table">
            <a:tbl>
              <a:tblPr/>
              <a:tblGrid>
                <a:gridCol w="4580228"/>
                <a:gridCol w="1396412"/>
              </a:tblGrid>
              <a:tr h="295206">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bg1"/>
                          </a:solidFill>
                          <a:effectLst/>
                          <a:latin typeface="Arial" charset="0"/>
                          <a:cs typeface="Arial" charset="0"/>
                        </a:rPr>
                        <a:t>Declaration</a:t>
                      </a:r>
                      <a:r>
                        <a:rPr kumimoji="0" lang="fr-FR" sz="2000" b="1" i="0" u="none" strike="noStrike" cap="none" normalizeH="0" baseline="0" dirty="0" smtClean="0">
                          <a:ln>
                            <a:noFill/>
                          </a:ln>
                          <a:solidFill>
                            <a:schemeClr val="bg1"/>
                          </a:solidFill>
                          <a:effectLst/>
                          <a:latin typeface="Arial" charset="0"/>
                          <a:cs typeface="Arial" charset="0"/>
                        </a:rPr>
                        <a:t> Linde K 2005 (nb of people)</a:t>
                      </a:r>
                    </a:p>
                  </a:txBody>
                  <a:tcPr marL="0" marR="0" marT="0" marB="0" anchor="b" horzOverflow="overflow">
                    <a:lnL>
                      <a:noFill/>
                    </a:lnL>
                    <a:lnR>
                      <a:noFill/>
                    </a:lnR>
                    <a:lnT>
                      <a:noFill/>
                    </a:lnT>
                    <a:lnB>
                      <a:noFill/>
                    </a:lnB>
                    <a:lnTlToBr>
                      <a:noFill/>
                    </a:lnTlToBr>
                    <a:lnBlToTr>
                      <a:noFill/>
                    </a:lnBlToTr>
                    <a:solidFill>
                      <a:srgbClr val="538ED5"/>
                    </a:solidFill>
                  </a:tcPr>
                </a:tc>
                <a:tc hMerge="1">
                  <a:txBody>
                    <a:bodyPr/>
                    <a:lstStyle/>
                    <a:p>
                      <a:endParaRPr lang="fr-FR"/>
                    </a:p>
                  </a:txBody>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charset="0"/>
                          <a:cs typeface="Arial" charset="0"/>
                        </a:rPr>
                        <a:t>Administration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charset="0"/>
                          <a:cs typeface="Arial" charset="0"/>
                        </a:rPr>
                        <a:t>CERN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7</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charset="0"/>
                          <a:cs typeface="Arial" charset="0"/>
                        </a:rPr>
                        <a:t>DESY</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Customer service / Spare part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Engineering</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Innovation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Logistic/Procurement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4</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Machinery / Worshop</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9</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charset="0"/>
                          <a:cs typeface="Arial" charset="0"/>
                        </a:rPr>
                        <a:t>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3</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Process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Project 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7</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Quality 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2</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Sales &amp; Marketing</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4</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bg1"/>
                          </a:solidFill>
                          <a:effectLst/>
                          <a:latin typeface="Arial" charset="0"/>
                          <a:cs typeface="Arial" charset="0"/>
                        </a:rPr>
                        <a:t>Total nb of people at Linde K (2005)</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bg1"/>
                          </a:solidFill>
                          <a:effectLst/>
                          <a:latin typeface="Arial" charset="0"/>
                          <a:cs typeface="Arial" charset="0"/>
                        </a:rPr>
                        <a:t>78</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à coins arrondis 4"/>
          <p:cNvSpPr/>
          <p:nvPr/>
        </p:nvSpPr>
        <p:spPr>
          <a:xfrm>
            <a:off x="7524750" y="2276475"/>
            <a:ext cx="1295400" cy="6477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buNone/>
              <a:defRPr/>
            </a:pPr>
            <a:r>
              <a:rPr lang="en-US" sz="1800" dirty="0"/>
              <a:t>Service= 11 pers.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7330" t="8311" r="11994" b="25162"/>
          <a:stretch>
            <a:fillRect/>
          </a:stretch>
        </p:blipFill>
        <p:spPr bwMode="auto">
          <a:xfrm>
            <a:off x="539551" y="764704"/>
            <a:ext cx="8150773" cy="609329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54352" t="9175" r="10504" b="17714"/>
          <a:stretch>
            <a:fillRect/>
          </a:stretch>
        </p:blipFill>
        <p:spPr bwMode="auto">
          <a:xfrm>
            <a:off x="647056" y="764704"/>
            <a:ext cx="8496944" cy="609329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130398"/>
            <a:ext cx="7319963" cy="922338"/>
          </a:xfrm>
        </p:spPr>
        <p:txBody>
          <a:bodyPr/>
          <a:lstStyle/>
          <a:p>
            <a:r>
              <a:rPr lang="fr-FR" sz="3200" dirty="0" smtClean="0"/>
              <a:t>First </a:t>
            </a:r>
            <a:r>
              <a:rPr lang="fr-FR" sz="3200" dirty="0" err="1" smtClean="0"/>
              <a:t>project</a:t>
            </a:r>
            <a:r>
              <a:rPr lang="fr-FR" sz="3200" dirty="0" smtClean="0"/>
              <a:t> to </a:t>
            </a:r>
            <a:r>
              <a:rPr lang="fr-FR" sz="3200" dirty="0" err="1" smtClean="0"/>
              <a:t>win</a:t>
            </a:r>
            <a:endParaRPr lang="fr-FR" sz="2000" dirty="0" smtClean="0"/>
          </a:p>
        </p:txBody>
      </p:sp>
      <p:sp>
        <p:nvSpPr>
          <p:cNvPr id="6" name="Rectangle 7"/>
          <p:cNvSpPr txBox="1">
            <a:spLocks/>
          </p:cNvSpPr>
          <p:nvPr/>
        </p:nvSpPr>
        <p:spPr bwMode="auto">
          <a:xfrm>
            <a:off x="576064" y="908720"/>
            <a:ext cx="8316416" cy="51181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TMCP (ESS #2) : </a:t>
            </a:r>
            <a:r>
              <a:rPr lang="fr-FR" sz="2400" b="1" kern="0" dirty="0" err="1" smtClean="0">
                <a:solidFill>
                  <a:srgbClr val="000000"/>
                </a:solidFill>
                <a:latin typeface="+mn-lt"/>
              </a:rPr>
              <a:t>Bid</a:t>
            </a:r>
            <a:r>
              <a:rPr lang="fr-FR" sz="2400" b="1" kern="0" dirty="0" smtClean="0">
                <a:solidFill>
                  <a:srgbClr val="000000"/>
                </a:solidFill>
                <a:latin typeface="+mn-lt"/>
              </a:rPr>
              <a:t> 07-09 / 2015</a:t>
            </a: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b="1" kern="0" dirty="0" smtClean="0">
                <a:solidFill>
                  <a:srgbClr val="000000"/>
                </a:solidFill>
                <a:latin typeface="+mn-lt"/>
              </a:rPr>
              <a:t>Solution main </a:t>
            </a:r>
            <a:r>
              <a:rPr lang="fr-FR" b="1" kern="0" dirty="0" err="1" smtClean="0">
                <a:solidFill>
                  <a:srgbClr val="000000"/>
                </a:solidFill>
                <a:latin typeface="+mn-lt"/>
              </a:rPr>
              <a:t>features</a:t>
            </a:r>
            <a:r>
              <a:rPr lang="fr-FR" b="1" kern="0" dirty="0" smtClean="0">
                <a:solidFill>
                  <a:srgbClr val="000000"/>
                </a:solidFill>
                <a:latin typeface="+mn-lt"/>
              </a:rPr>
              <a:t>: </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indent="-271463">
              <a:lnSpc>
                <a:spcPct val="100000"/>
              </a:lnSpc>
              <a:buClr>
                <a:schemeClr val="tx2"/>
              </a:buClr>
              <a:buSzPct val="110000"/>
              <a:buNone/>
              <a:tabLst>
                <a:tab pos="174625" algn="l"/>
              </a:tabLst>
              <a:defRPr/>
            </a:pPr>
            <a:r>
              <a:rPr lang="fr-FR" b="1" kern="0" dirty="0" smtClean="0">
                <a:solidFill>
                  <a:srgbClr val="000000"/>
                </a:solidFill>
                <a:latin typeface="+mn-lt"/>
              </a:rPr>
              <a:t>Target </a:t>
            </a:r>
            <a:r>
              <a:rPr lang="fr-FR" b="1" kern="0" dirty="0" err="1" smtClean="0">
                <a:solidFill>
                  <a:srgbClr val="000000"/>
                </a:solidFill>
                <a:latin typeface="+mn-lt"/>
              </a:rPr>
              <a:t>price</a:t>
            </a:r>
            <a:r>
              <a:rPr lang="fr-FR" b="1" kern="0" dirty="0" smtClean="0">
                <a:solidFill>
                  <a:srgbClr val="000000"/>
                </a:solidFill>
                <a:latin typeface="+mn-lt"/>
              </a:rPr>
              <a:t> :</a:t>
            </a: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Timing :</a:t>
            </a:r>
          </a:p>
          <a:p>
            <a:pPr marL="1185863" lvl="2" indent="-271463" eaLnBrk="0" hangingPunct="0">
              <a:spcBef>
                <a:spcPct val="20000"/>
              </a:spcBef>
              <a:buClr>
                <a:schemeClr val="tx2"/>
              </a:buClr>
              <a:buSzPct val="110000"/>
              <a:buFont typeface="Arial" charset="0"/>
              <a:buChar char="■"/>
              <a:tabLst>
                <a:tab pos="174625" algn="l"/>
              </a:tabLst>
              <a:defRPr/>
            </a:pPr>
            <a:r>
              <a:rPr lang="fr-FR" b="1" kern="0" dirty="0" err="1" smtClean="0">
                <a:solidFill>
                  <a:srgbClr val="000000"/>
                </a:solidFill>
              </a:rPr>
              <a:t>Bid</a:t>
            </a:r>
            <a:r>
              <a:rPr lang="fr-FR" b="1" kern="0" dirty="0" smtClean="0">
                <a:solidFill>
                  <a:srgbClr val="000000"/>
                </a:solidFill>
              </a:rPr>
              <a:t> : </a:t>
            </a:r>
            <a:r>
              <a:rPr lang="fr-FR" b="1" kern="0" dirty="0" err="1" smtClean="0">
                <a:solidFill>
                  <a:srgbClr val="000000"/>
                </a:solidFill>
              </a:rPr>
              <a:t>June</a:t>
            </a:r>
            <a:r>
              <a:rPr lang="fr-FR" b="1" kern="0" dirty="0" smtClean="0">
                <a:solidFill>
                  <a:srgbClr val="000000"/>
                </a:solidFill>
              </a:rPr>
              <a:t> to </a:t>
            </a:r>
            <a:r>
              <a:rPr lang="fr-FR" b="1" kern="0" dirty="0" err="1" smtClean="0">
                <a:solidFill>
                  <a:srgbClr val="000000"/>
                </a:solidFill>
              </a:rPr>
              <a:t>September</a:t>
            </a:r>
            <a:r>
              <a:rPr lang="fr-FR" b="1" kern="0" dirty="0" smtClean="0">
                <a:solidFill>
                  <a:srgbClr val="000000"/>
                </a:solidFill>
              </a:rPr>
              <a:t> 2015</a:t>
            </a:r>
          </a:p>
          <a:p>
            <a:pPr marL="1185863" lvl="2" indent="-271463" eaLnBrk="0" hangingPunct="0">
              <a:spcBef>
                <a:spcPct val="20000"/>
              </a:spcBef>
              <a:buClr>
                <a:schemeClr val="tx2"/>
              </a:buClr>
              <a:buSzPct val="110000"/>
              <a:buFont typeface="Arial" charset="0"/>
              <a:buChar char="■"/>
              <a:tabLst>
                <a:tab pos="174625" algn="l"/>
              </a:tabLst>
              <a:defRPr/>
            </a:pPr>
            <a:r>
              <a:rPr lang="fr-FR" b="1" kern="0" dirty="0" err="1" smtClean="0">
                <a:solidFill>
                  <a:srgbClr val="000000"/>
                </a:solidFill>
              </a:rPr>
              <a:t>Award</a:t>
            </a:r>
            <a:r>
              <a:rPr lang="fr-FR" b="1" kern="0" dirty="0" smtClean="0">
                <a:solidFill>
                  <a:srgbClr val="000000"/>
                </a:solidFill>
              </a:rPr>
              <a:t> : </a:t>
            </a:r>
            <a:r>
              <a:rPr lang="fr-FR" b="1" kern="0" dirty="0" err="1" smtClean="0">
                <a:solidFill>
                  <a:srgbClr val="000000"/>
                </a:solidFill>
              </a:rPr>
              <a:t>October</a:t>
            </a:r>
            <a:r>
              <a:rPr lang="fr-FR" b="1" kern="0" dirty="0" smtClean="0">
                <a:solidFill>
                  <a:srgbClr val="000000"/>
                </a:solidFill>
              </a:rPr>
              <a:t> 2015</a:t>
            </a: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2"/>
          <p:cNvSpPr>
            <a:spLocks noGrp="1"/>
          </p:cNvSpPr>
          <p:nvPr>
            <p:ph type="title"/>
          </p:nvPr>
        </p:nvSpPr>
        <p:spPr/>
        <p:txBody>
          <a:bodyPr/>
          <a:lstStyle/>
          <a:p>
            <a:r>
              <a:rPr lang="en-US" dirty="0" smtClean="0"/>
              <a:t>Who are our customers ?</a:t>
            </a:r>
          </a:p>
        </p:txBody>
      </p:sp>
      <p:sp>
        <p:nvSpPr>
          <p:cNvPr id="27651" name="Rectangle 3"/>
          <p:cNvSpPr>
            <a:spLocks noChangeArrowheads="1"/>
          </p:cNvSpPr>
          <p:nvPr/>
        </p:nvSpPr>
        <p:spPr bwMode="auto">
          <a:xfrm>
            <a:off x="539552" y="764024"/>
            <a:ext cx="8207375" cy="5179880"/>
          </a:xfrm>
          <a:prstGeom prst="rect">
            <a:avLst/>
          </a:prstGeom>
          <a:noFill/>
          <a:ln w="9525">
            <a:noFill/>
            <a:miter lim="800000"/>
            <a:headEnd/>
            <a:tailEnd/>
          </a:ln>
        </p:spPr>
        <p:txBody>
          <a:bodyPr>
            <a:spAutoFit/>
          </a:bodyPr>
          <a:lstStyle/>
          <a:p>
            <a:pPr>
              <a:buNone/>
            </a:pPr>
            <a:r>
              <a:rPr lang="en-US" sz="2000" b="1" dirty="0" smtClean="0">
                <a:solidFill>
                  <a:schemeClr val="accent3">
                    <a:lumMod val="50000"/>
                  </a:schemeClr>
                </a:solidFill>
              </a:rPr>
              <a:t>Large </a:t>
            </a:r>
            <a:r>
              <a:rPr lang="en-US" sz="2000" b="1" dirty="0">
                <a:solidFill>
                  <a:schemeClr val="accent3">
                    <a:lumMod val="50000"/>
                  </a:schemeClr>
                </a:solidFill>
              </a:rPr>
              <a:t>Instrument for Physic Research</a:t>
            </a:r>
            <a:r>
              <a:rPr lang="en-US" sz="2000" dirty="0">
                <a:solidFill>
                  <a:schemeClr val="accent3">
                    <a:lumMod val="50000"/>
                  </a:schemeClr>
                </a:solidFill>
              </a:rPr>
              <a:t> (LI): includes colliders, light sources (synchrotrons, cyclotrons, LINAC, </a:t>
            </a:r>
            <a:r>
              <a:rPr lang="en-US" sz="2000" dirty="0" err="1">
                <a:solidFill>
                  <a:schemeClr val="accent3">
                    <a:lumMod val="50000"/>
                  </a:schemeClr>
                </a:solidFill>
              </a:rPr>
              <a:t>xfel</a:t>
            </a:r>
            <a:r>
              <a:rPr lang="en-US" sz="2000" dirty="0" smtClean="0">
                <a:solidFill>
                  <a:schemeClr val="accent3">
                    <a:lumMod val="50000"/>
                  </a:schemeClr>
                </a:solidFill>
              </a:rPr>
              <a:t>)</a:t>
            </a:r>
          </a:p>
          <a:p>
            <a:pPr>
              <a:buNone/>
            </a:pPr>
            <a:endParaRPr lang="fr-FR" sz="1100" dirty="0">
              <a:solidFill>
                <a:schemeClr val="accent3">
                  <a:lumMod val="50000"/>
                </a:schemeClr>
              </a:solidFill>
            </a:endParaRPr>
          </a:p>
          <a:p>
            <a:pPr>
              <a:buNone/>
            </a:pPr>
            <a:r>
              <a:rPr lang="en-US" sz="2000" b="1" dirty="0" smtClean="0">
                <a:solidFill>
                  <a:schemeClr val="accent3">
                    <a:lumMod val="50000"/>
                  </a:schemeClr>
                </a:solidFill>
              </a:rPr>
              <a:t>Neutron </a:t>
            </a:r>
            <a:r>
              <a:rPr lang="en-US" sz="2000" b="1" dirty="0">
                <a:solidFill>
                  <a:schemeClr val="accent3">
                    <a:lumMod val="50000"/>
                  </a:schemeClr>
                </a:solidFill>
              </a:rPr>
              <a:t>Sources and Nuclear Waste mgt</a:t>
            </a:r>
            <a:r>
              <a:rPr lang="en-US" sz="2000" dirty="0">
                <a:solidFill>
                  <a:schemeClr val="accent3">
                    <a:lumMod val="50000"/>
                  </a:schemeClr>
                </a:solidFill>
              </a:rPr>
              <a:t> (NR): Cold Neutrons Source, </a:t>
            </a:r>
            <a:r>
              <a:rPr lang="en-US" sz="2000" dirty="0" err="1">
                <a:solidFill>
                  <a:schemeClr val="accent3">
                    <a:lumMod val="50000"/>
                  </a:schemeClr>
                </a:solidFill>
              </a:rPr>
              <a:t>Spallation</a:t>
            </a:r>
            <a:r>
              <a:rPr lang="en-US" sz="2000" dirty="0">
                <a:solidFill>
                  <a:schemeClr val="accent3">
                    <a:lumMod val="50000"/>
                  </a:schemeClr>
                </a:solidFill>
              </a:rPr>
              <a:t> Neutron Source and Nuclear Waste management (TRF and ADS</a:t>
            </a:r>
            <a:r>
              <a:rPr lang="en-US" sz="2000" dirty="0" smtClean="0">
                <a:solidFill>
                  <a:schemeClr val="accent3">
                    <a:lumMod val="50000"/>
                  </a:schemeClr>
                </a:solidFill>
              </a:rPr>
              <a:t>)</a:t>
            </a:r>
          </a:p>
          <a:p>
            <a:pPr>
              <a:buNone/>
            </a:pPr>
            <a:endParaRPr lang="fr-FR" sz="1100" dirty="0">
              <a:solidFill>
                <a:schemeClr val="accent3">
                  <a:lumMod val="50000"/>
                </a:schemeClr>
              </a:solidFill>
            </a:endParaRPr>
          </a:p>
          <a:p>
            <a:pPr>
              <a:buNone/>
            </a:pPr>
            <a:r>
              <a:rPr lang="en-US" sz="2000" b="1" dirty="0" smtClean="0">
                <a:solidFill>
                  <a:schemeClr val="accent3">
                    <a:lumMod val="50000"/>
                  </a:schemeClr>
                </a:solidFill>
              </a:rPr>
              <a:t>Physic </a:t>
            </a:r>
            <a:r>
              <a:rPr lang="en-US" sz="2000" b="1" dirty="0">
                <a:solidFill>
                  <a:schemeClr val="accent3">
                    <a:lumMod val="50000"/>
                  </a:schemeClr>
                </a:solidFill>
              </a:rPr>
              <a:t>Laboratories</a:t>
            </a:r>
            <a:r>
              <a:rPr lang="en-US" sz="2000" dirty="0">
                <a:solidFill>
                  <a:schemeClr val="accent3">
                    <a:lumMod val="50000"/>
                  </a:schemeClr>
                </a:solidFill>
              </a:rPr>
              <a:t> (PL): university, institute, laboratory with multiple users on the same site using liquid helium and dispatching it to local user. Generally using helium recovery systems</a:t>
            </a:r>
            <a:r>
              <a:rPr lang="en-US" sz="2000" dirty="0" smtClean="0">
                <a:solidFill>
                  <a:schemeClr val="accent3">
                    <a:lumMod val="50000"/>
                  </a:schemeClr>
                </a:solidFill>
              </a:rPr>
              <a:t>.</a:t>
            </a:r>
          </a:p>
          <a:p>
            <a:pPr>
              <a:buNone/>
            </a:pPr>
            <a:endParaRPr lang="fr-FR" sz="1100" dirty="0">
              <a:solidFill>
                <a:schemeClr val="accent3">
                  <a:lumMod val="50000"/>
                </a:schemeClr>
              </a:solidFill>
            </a:endParaRPr>
          </a:p>
          <a:p>
            <a:pPr>
              <a:buNone/>
            </a:pPr>
            <a:r>
              <a:rPr lang="en-US" sz="2000" b="1" dirty="0" smtClean="0">
                <a:solidFill>
                  <a:schemeClr val="accent3">
                    <a:lumMod val="50000"/>
                  </a:schemeClr>
                </a:solidFill>
              </a:rPr>
              <a:t>Gas </a:t>
            </a:r>
            <a:r>
              <a:rPr lang="en-US" sz="2000" b="1" dirty="0">
                <a:solidFill>
                  <a:schemeClr val="accent3">
                    <a:lumMod val="50000"/>
                  </a:schemeClr>
                </a:solidFill>
              </a:rPr>
              <a:t>Industry</a:t>
            </a:r>
            <a:r>
              <a:rPr lang="en-US" sz="2000" dirty="0">
                <a:solidFill>
                  <a:schemeClr val="accent3">
                    <a:lumMod val="50000"/>
                  </a:schemeClr>
                </a:solidFill>
              </a:rPr>
              <a:t> (GI): Industrial gases and natural gases </a:t>
            </a:r>
            <a:r>
              <a:rPr lang="en-US" sz="2000" dirty="0" smtClean="0">
                <a:solidFill>
                  <a:schemeClr val="accent3">
                    <a:lumMod val="50000"/>
                  </a:schemeClr>
                </a:solidFill>
              </a:rPr>
              <a:t>industries</a:t>
            </a:r>
          </a:p>
          <a:p>
            <a:pPr>
              <a:buNone/>
            </a:pPr>
            <a:endParaRPr lang="fr-FR" sz="1100" dirty="0">
              <a:solidFill>
                <a:schemeClr val="accent3">
                  <a:lumMod val="50000"/>
                </a:schemeClr>
              </a:solidFill>
            </a:endParaRPr>
          </a:p>
          <a:p>
            <a:pPr>
              <a:buNone/>
            </a:pPr>
            <a:r>
              <a:rPr lang="en-US" sz="2000" b="1" dirty="0" smtClean="0">
                <a:solidFill>
                  <a:schemeClr val="accent3">
                    <a:lumMod val="50000"/>
                  </a:schemeClr>
                </a:solidFill>
              </a:rPr>
              <a:t>Medical </a:t>
            </a:r>
            <a:r>
              <a:rPr lang="en-US" sz="2000" b="1" dirty="0">
                <a:solidFill>
                  <a:schemeClr val="accent3">
                    <a:lumMod val="50000"/>
                  </a:schemeClr>
                </a:solidFill>
              </a:rPr>
              <a:t>Instrument Manufacturer</a:t>
            </a:r>
            <a:r>
              <a:rPr lang="en-US" sz="2000" dirty="0">
                <a:solidFill>
                  <a:schemeClr val="accent3">
                    <a:lumMod val="50000"/>
                  </a:schemeClr>
                </a:solidFill>
              </a:rPr>
              <a:t> (MI): manufacturer of </a:t>
            </a:r>
            <a:r>
              <a:rPr lang="en-US" sz="2000" dirty="0" smtClean="0">
                <a:solidFill>
                  <a:schemeClr val="accent3">
                    <a:lumMod val="50000"/>
                  </a:schemeClr>
                </a:solidFill>
              </a:rPr>
              <a:t>IRM</a:t>
            </a:r>
          </a:p>
          <a:p>
            <a:pPr>
              <a:buNone/>
            </a:pPr>
            <a:endParaRPr lang="fr-FR" sz="1100" dirty="0">
              <a:solidFill>
                <a:schemeClr val="accent3">
                  <a:lumMod val="50000"/>
                </a:schemeClr>
              </a:solidFill>
            </a:endParaRPr>
          </a:p>
          <a:p>
            <a:pPr>
              <a:buNone/>
            </a:pPr>
            <a:r>
              <a:rPr lang="en-US" sz="2000" b="1" dirty="0" smtClean="0">
                <a:solidFill>
                  <a:schemeClr val="accent3">
                    <a:lumMod val="50000"/>
                  </a:schemeClr>
                </a:solidFill>
              </a:rPr>
              <a:t>Space </a:t>
            </a:r>
            <a:r>
              <a:rPr lang="en-US" sz="2000" b="1" dirty="0">
                <a:solidFill>
                  <a:schemeClr val="accent3">
                    <a:lumMod val="50000"/>
                  </a:schemeClr>
                </a:solidFill>
              </a:rPr>
              <a:t>Industry</a:t>
            </a:r>
            <a:r>
              <a:rPr lang="en-US" sz="2000" dirty="0">
                <a:solidFill>
                  <a:schemeClr val="accent3">
                    <a:lumMod val="50000"/>
                  </a:schemeClr>
                </a:solidFill>
              </a:rPr>
              <a:t> (SI): includes need for ground space (LH2 for fuelling, re-liquefaction of boil-off) and test facilities (test simulation chambers</a:t>
            </a:r>
            <a:r>
              <a:rPr lang="en-US" sz="2000" dirty="0" smtClean="0">
                <a:solidFill>
                  <a:schemeClr val="accent3">
                    <a:lumMod val="50000"/>
                  </a:schemeClr>
                </a:solidFill>
              </a:rPr>
              <a:t>)</a:t>
            </a:r>
          </a:p>
          <a:p>
            <a:pPr>
              <a:buNone/>
            </a:pPr>
            <a:endParaRPr lang="fr-FR" sz="1100" dirty="0">
              <a:solidFill>
                <a:schemeClr val="accent3">
                  <a:lumMod val="50000"/>
                </a:schemeClr>
              </a:solidFill>
            </a:endParaRPr>
          </a:p>
          <a:p>
            <a:pPr>
              <a:buNone/>
            </a:pPr>
            <a:r>
              <a:rPr lang="en-US" sz="2000" b="1" dirty="0">
                <a:solidFill>
                  <a:schemeClr val="accent3">
                    <a:lumMod val="50000"/>
                  </a:schemeClr>
                </a:solidFill>
              </a:rPr>
              <a:t>Nuclear Fusion Research</a:t>
            </a:r>
            <a:r>
              <a:rPr lang="en-US" sz="2000" dirty="0">
                <a:solidFill>
                  <a:schemeClr val="accent3">
                    <a:lumMod val="50000"/>
                  </a:schemeClr>
                </a:solidFill>
              </a:rPr>
              <a:t> (NF): for fusion projects</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10"/>
          <p:cNvSpPr>
            <a:spLocks noChangeArrowheads="1"/>
          </p:cNvSpPr>
          <p:nvPr/>
        </p:nvSpPr>
        <p:spPr bwMode="auto">
          <a:xfrm>
            <a:off x="792033" y="4046509"/>
            <a:ext cx="1105474" cy="2258730"/>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buSzTx/>
              <a:buNone/>
            </a:pPr>
            <a:r>
              <a:rPr lang="en-GB" altLang="zh-HK" sz="900" b="1" dirty="0" smtClean="0">
                <a:solidFill>
                  <a:schemeClr val="bg1"/>
                </a:solidFill>
                <a:ea typeface="新細明體" pitchFamily="18" charset="-120"/>
              </a:rPr>
              <a:t>V. </a:t>
            </a:r>
            <a:r>
              <a:rPr lang="en-GB" altLang="zh-HK" sz="900" b="1" dirty="0" err="1" smtClean="0">
                <a:solidFill>
                  <a:schemeClr val="bg1"/>
                </a:solidFill>
                <a:ea typeface="新細明體" pitchFamily="18" charset="-120"/>
              </a:rPr>
              <a:t>Heloin</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A. Machefel</a:t>
            </a:r>
          </a:p>
          <a:p>
            <a:pPr marL="382588" lvl="1" indent="-381000" defTabSz="330200">
              <a:lnSpc>
                <a:spcPct val="100000"/>
              </a:lnSpc>
              <a:buSzTx/>
              <a:buNone/>
            </a:pPr>
            <a:r>
              <a:rPr lang="en-GB" altLang="zh-HK" sz="900" b="1" dirty="0" smtClean="0">
                <a:solidFill>
                  <a:schemeClr val="bg1"/>
                </a:solidFill>
                <a:ea typeface="新細明體" pitchFamily="18" charset="-120"/>
              </a:rPr>
              <a:t>JM Bernhardt</a:t>
            </a:r>
          </a:p>
          <a:p>
            <a:pPr marL="382588" lvl="1" indent="-381000" defTabSz="330200">
              <a:lnSpc>
                <a:spcPct val="100000"/>
              </a:lnSpc>
              <a:buSzTx/>
              <a:buNone/>
            </a:pPr>
            <a:r>
              <a:rPr lang="en-GB" altLang="zh-HK" sz="900" b="1" dirty="0" smtClean="0">
                <a:solidFill>
                  <a:schemeClr val="bg1"/>
                </a:solidFill>
                <a:ea typeface="新細明體" pitchFamily="18" charset="-120"/>
              </a:rPr>
              <a:t>D. Grillot</a:t>
            </a:r>
          </a:p>
          <a:p>
            <a:pPr marL="382588" lvl="1" indent="-381000" defTabSz="330200">
              <a:lnSpc>
                <a:spcPct val="100000"/>
              </a:lnSpc>
              <a:buSzTx/>
              <a:buNone/>
            </a:pPr>
            <a:r>
              <a:rPr lang="en-GB" altLang="zh-HK" sz="900" b="1" dirty="0" smtClean="0">
                <a:solidFill>
                  <a:schemeClr val="bg1"/>
                </a:solidFill>
                <a:ea typeface="新細明體" pitchFamily="18" charset="-120"/>
              </a:rPr>
              <a:t>S. Crispel</a:t>
            </a:r>
          </a:p>
          <a:p>
            <a:pPr marL="382588" lvl="1" indent="-381000" defTabSz="330200">
              <a:lnSpc>
                <a:spcPct val="100000"/>
              </a:lnSpc>
              <a:buSzTx/>
              <a:buNone/>
            </a:pPr>
            <a:r>
              <a:rPr lang="en-GB" altLang="zh-HK" sz="900" b="1" dirty="0" smtClean="0">
                <a:solidFill>
                  <a:schemeClr val="bg1"/>
                </a:solidFill>
                <a:ea typeface="新細明體" pitchFamily="18" charset="-120"/>
              </a:rPr>
              <a:t>G. </a:t>
            </a:r>
            <a:r>
              <a:rPr lang="en-GB" altLang="zh-HK" sz="900" b="1" dirty="0" err="1" smtClean="0">
                <a:solidFill>
                  <a:schemeClr val="bg1"/>
                </a:solidFill>
                <a:ea typeface="新細明體" pitchFamily="18" charset="-120"/>
              </a:rPr>
              <a:t>Zick</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Y. Fabre</a:t>
            </a:r>
          </a:p>
          <a:p>
            <a:pPr marL="382588" lvl="1" indent="-381000" defTabSz="330200">
              <a:lnSpc>
                <a:spcPct val="100000"/>
              </a:lnSpc>
              <a:buSzTx/>
              <a:buNone/>
            </a:pPr>
            <a:r>
              <a:rPr lang="en-GB" altLang="zh-HK" sz="900" b="1" dirty="0" smtClean="0">
                <a:solidFill>
                  <a:schemeClr val="bg1"/>
                </a:solidFill>
                <a:ea typeface="新細明體" pitchFamily="18" charset="-120"/>
              </a:rPr>
              <a:t>B. Rossignol</a:t>
            </a:r>
          </a:p>
          <a:p>
            <a:pPr marL="382588" lvl="1" indent="-381000" defTabSz="330200">
              <a:lnSpc>
                <a:spcPct val="100000"/>
              </a:lnSpc>
              <a:buSzTx/>
              <a:buNone/>
            </a:pPr>
            <a:r>
              <a:rPr lang="en-GB" altLang="zh-HK" sz="900" b="1" dirty="0" smtClean="0">
                <a:solidFill>
                  <a:schemeClr val="bg1"/>
                </a:solidFill>
                <a:ea typeface="新細明體" pitchFamily="18" charset="-120"/>
              </a:rPr>
              <a:t>C. Mantileri</a:t>
            </a:r>
          </a:p>
          <a:p>
            <a:pPr marL="382588" lvl="1" indent="-381000" defTabSz="330200">
              <a:lnSpc>
                <a:spcPct val="100000"/>
              </a:lnSpc>
              <a:buSzTx/>
              <a:buNone/>
            </a:pPr>
            <a:r>
              <a:rPr lang="en-GB" altLang="zh-HK" sz="900" b="1" dirty="0" smtClean="0">
                <a:solidFill>
                  <a:schemeClr val="bg1"/>
                </a:solidFill>
                <a:ea typeface="新細明體" pitchFamily="18" charset="-120"/>
              </a:rPr>
              <a:t>G. </a:t>
            </a:r>
            <a:r>
              <a:rPr lang="en-GB" altLang="zh-HK" sz="900" b="1" dirty="0" err="1" smtClean="0">
                <a:solidFill>
                  <a:schemeClr val="bg1"/>
                </a:solidFill>
                <a:ea typeface="新細明體" pitchFamily="18" charset="-120"/>
              </a:rPr>
              <a:t>Gistau</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V. </a:t>
            </a:r>
            <a:r>
              <a:rPr lang="en-GB" altLang="zh-HK" sz="900" b="1" dirty="0" err="1" smtClean="0">
                <a:solidFill>
                  <a:schemeClr val="bg1"/>
                </a:solidFill>
                <a:ea typeface="新細明體" pitchFamily="18" charset="-120"/>
              </a:rPr>
              <a:t>Grabié</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M. Santin</a:t>
            </a:r>
          </a:p>
          <a:p>
            <a:pPr marL="382588" lvl="1" indent="-381000" defTabSz="330200">
              <a:lnSpc>
                <a:spcPct val="100000"/>
              </a:lnSpc>
              <a:buSzTx/>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Lagoutte</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P. Petit ?</a:t>
            </a:r>
          </a:p>
        </p:txBody>
      </p:sp>
      <p:sp>
        <p:nvSpPr>
          <p:cNvPr id="48" name="Text10"/>
          <p:cNvSpPr>
            <a:spLocks noChangeArrowheads="1"/>
          </p:cNvSpPr>
          <p:nvPr/>
        </p:nvSpPr>
        <p:spPr bwMode="auto">
          <a:xfrm>
            <a:off x="792032" y="6313074"/>
            <a:ext cx="7297553" cy="260214"/>
          </a:xfrm>
          <a:prstGeom prst="rect">
            <a:avLst/>
          </a:prstGeom>
          <a:solidFill>
            <a:schemeClr val="tx1"/>
          </a:solid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100" b="1" dirty="0" smtClean="0">
                <a:solidFill>
                  <a:schemeClr val="bg1"/>
                </a:solidFill>
                <a:ea typeface="新細明體" pitchFamily="18" charset="-120"/>
              </a:rPr>
              <a:t>E. </a:t>
            </a:r>
            <a:r>
              <a:rPr lang="en-US" altLang="zh-HK" sz="1100" b="1" dirty="0" err="1" smtClean="0">
                <a:solidFill>
                  <a:schemeClr val="bg1"/>
                </a:solidFill>
                <a:ea typeface="新細明體" pitchFamily="18" charset="-120"/>
              </a:rPr>
              <a:t>Touze</a:t>
            </a:r>
            <a:endParaRPr lang="en-US" altLang="zh-HK" sz="1100" b="1" dirty="0">
              <a:solidFill>
                <a:schemeClr val="bg1"/>
              </a:solidFill>
              <a:ea typeface="新細明體" pitchFamily="18" charset="-120"/>
            </a:endParaRPr>
          </a:p>
          <a:p>
            <a:pPr defTabSz="330200">
              <a:lnSpc>
                <a:spcPct val="100000"/>
              </a:lnSpc>
              <a:spcBef>
                <a:spcPct val="0"/>
              </a:spcBef>
              <a:buFontTx/>
              <a:buChar char="•"/>
            </a:pPr>
            <a:endParaRPr lang="en-GB" altLang="zh-HK" sz="1100" b="1" dirty="0">
              <a:solidFill>
                <a:schemeClr val="bg1"/>
              </a:solidFill>
              <a:ea typeface="新細明體" pitchFamily="18" charset="-120"/>
            </a:endParaRPr>
          </a:p>
        </p:txBody>
      </p:sp>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DTC Work packages &amp; staffing  </a:t>
            </a:r>
            <a:endParaRPr lang="fr-FR" dirty="0" smtClean="0"/>
          </a:p>
        </p:txBody>
      </p:sp>
      <p:sp>
        <p:nvSpPr>
          <p:cNvPr id="3076" name="Text10"/>
          <p:cNvSpPr>
            <a:spLocks noChangeArrowheads="1"/>
          </p:cNvSpPr>
          <p:nvPr/>
        </p:nvSpPr>
        <p:spPr bwMode="auto">
          <a:xfrm>
            <a:off x="1920988" y="1082786"/>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#2</a:t>
            </a:r>
            <a:endParaRPr lang="en-GB" altLang="zh-HK" sz="1200" b="1" dirty="0">
              <a:solidFill>
                <a:schemeClr val="tx1"/>
              </a:solidFill>
              <a:ea typeface="新細明體" pitchFamily="18" charset="-120"/>
            </a:endParaRPr>
          </a:p>
        </p:txBody>
      </p:sp>
      <p:sp>
        <p:nvSpPr>
          <p:cNvPr id="3077" name="Text10"/>
          <p:cNvSpPr>
            <a:spLocks noChangeArrowheads="1"/>
          </p:cNvSpPr>
          <p:nvPr/>
        </p:nvSpPr>
        <p:spPr bwMode="auto">
          <a:xfrm>
            <a:off x="1934767" y="4060290"/>
            <a:ext cx="971217" cy="2244009"/>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buSzTx/>
              <a:buNone/>
            </a:pPr>
            <a:r>
              <a:rPr lang="en-GB" altLang="zh-HK" sz="900" b="1" dirty="0" smtClean="0">
                <a:solidFill>
                  <a:schemeClr val="bg1"/>
                </a:solidFill>
                <a:ea typeface="新細明體" pitchFamily="18" charset="-120"/>
              </a:rPr>
              <a:t>J. </a:t>
            </a:r>
            <a:r>
              <a:rPr lang="en-GB" altLang="zh-HK" sz="900" b="1" dirty="0" err="1" smtClean="0">
                <a:solidFill>
                  <a:schemeClr val="bg1"/>
                </a:solidFill>
                <a:ea typeface="新細明體" pitchFamily="18" charset="-120"/>
              </a:rPr>
              <a:t>Beauvisage</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S. Crispel</a:t>
            </a:r>
          </a:p>
          <a:p>
            <a:pPr marL="382588" lvl="1" indent="-381000" defTabSz="330200">
              <a:lnSpc>
                <a:spcPct val="100000"/>
              </a:lnSpc>
              <a:buSzTx/>
              <a:buNone/>
            </a:pPr>
            <a:r>
              <a:rPr lang="en-GB" altLang="zh-HK" sz="900" b="1" dirty="0" smtClean="0">
                <a:solidFill>
                  <a:schemeClr val="bg1"/>
                </a:solidFill>
                <a:ea typeface="新細明體" pitchFamily="18" charset="-120"/>
              </a:rPr>
              <a:t>P. Dauguet</a:t>
            </a:r>
          </a:p>
          <a:p>
            <a:pPr marL="382588" lvl="1" indent="-381000" defTabSz="330200">
              <a:lnSpc>
                <a:spcPct val="100000"/>
              </a:lnSpc>
              <a:buSzTx/>
              <a:buNone/>
            </a:pPr>
            <a:r>
              <a:rPr lang="en-GB" altLang="zh-HK" sz="900" b="1" dirty="0" smtClean="0">
                <a:solidFill>
                  <a:schemeClr val="bg1"/>
                </a:solidFill>
                <a:ea typeface="新細明體" pitchFamily="18" charset="-120"/>
              </a:rPr>
              <a:t>A. Praud</a:t>
            </a:r>
          </a:p>
          <a:p>
            <a:pPr marL="382588" lvl="1" indent="-381000" defTabSz="330200">
              <a:lnSpc>
                <a:spcPct val="100000"/>
              </a:lnSpc>
              <a:buSzTx/>
              <a:buNone/>
            </a:pPr>
            <a:r>
              <a:rPr lang="en-GB" altLang="zh-HK" sz="900" b="1" dirty="0" err="1" smtClean="0">
                <a:solidFill>
                  <a:schemeClr val="bg1"/>
                </a:solidFill>
                <a:ea typeface="新細明體" pitchFamily="18" charset="-120"/>
              </a:rPr>
              <a:t>JM.Bernhardt</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G. </a:t>
            </a:r>
            <a:r>
              <a:rPr lang="en-GB" altLang="zh-HK" sz="900" b="1" dirty="0" err="1" smtClean="0">
                <a:solidFill>
                  <a:schemeClr val="bg1"/>
                </a:solidFill>
                <a:ea typeface="新細明體" pitchFamily="18" charset="-120"/>
              </a:rPr>
              <a:t>Gistau</a:t>
            </a:r>
            <a:endParaRPr lang="en-GB" altLang="zh-HK" sz="900" b="1" dirty="0" smtClean="0">
              <a:solidFill>
                <a:schemeClr val="bg1"/>
              </a:solidFill>
              <a:ea typeface="新細明體" pitchFamily="18" charset="-120"/>
            </a:endParaRPr>
          </a:p>
          <a:p>
            <a:pPr marL="382588" lvl="1" indent="-381000" defTabSz="330200">
              <a:lnSpc>
                <a:spcPct val="100000"/>
              </a:lnSpc>
              <a:buSzTx/>
              <a:buNone/>
            </a:pPr>
            <a:r>
              <a:rPr lang="en-GB" altLang="zh-HK" sz="900" b="1" dirty="0" smtClean="0">
                <a:solidFill>
                  <a:schemeClr val="bg1"/>
                </a:solidFill>
                <a:ea typeface="新細明體" pitchFamily="18" charset="-120"/>
              </a:rPr>
              <a:t>Y. </a:t>
            </a:r>
            <a:r>
              <a:rPr lang="en-GB" altLang="zh-HK" sz="900" b="1" dirty="0" err="1" smtClean="0">
                <a:solidFill>
                  <a:schemeClr val="bg1"/>
                </a:solidFill>
                <a:ea typeface="新細明體" pitchFamily="18" charset="-120"/>
              </a:rPr>
              <a:t>Rançon</a:t>
            </a:r>
            <a:endParaRPr lang="en-GB" altLang="zh-HK" sz="900" b="1" dirty="0" smtClean="0">
              <a:solidFill>
                <a:schemeClr val="bg1"/>
              </a:solidFill>
              <a:ea typeface="新細明體" pitchFamily="18" charset="-120"/>
            </a:endParaRPr>
          </a:p>
        </p:txBody>
      </p:sp>
      <p:sp>
        <p:nvSpPr>
          <p:cNvPr id="3078" name="Text10"/>
          <p:cNvSpPr>
            <a:spLocks noChangeArrowheads="1"/>
          </p:cNvSpPr>
          <p:nvPr/>
        </p:nvSpPr>
        <p:spPr bwMode="auto">
          <a:xfrm>
            <a:off x="1922417" y="1416161"/>
            <a:ext cx="969789"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smtClean="0">
                <a:ea typeface="新細明體" pitchFamily="18" charset="-120"/>
              </a:rPr>
              <a:t>Product Strategy &amp; management</a:t>
            </a:r>
            <a:endParaRPr lang="en-US" altLang="zh-HK" sz="1000" b="1" dirty="0">
              <a:ea typeface="新細明體" pitchFamily="18" charset="-120"/>
            </a:endParaRPr>
          </a:p>
          <a:p>
            <a:pPr defTabSz="330200">
              <a:lnSpc>
                <a:spcPct val="100000"/>
              </a:lnSpc>
              <a:buNone/>
            </a:pPr>
            <a:endParaRPr lang="en-US" altLang="zh-HK" sz="500" b="1" dirty="0" smtClean="0">
              <a:ea typeface="新細明體" pitchFamily="18" charset="-120"/>
            </a:endParaRPr>
          </a:p>
          <a:p>
            <a:pPr defTabSz="330200">
              <a:lnSpc>
                <a:spcPct val="100000"/>
              </a:lnSpc>
              <a:buNone/>
            </a:pPr>
            <a:r>
              <a:rPr lang="en-US" altLang="zh-HK" sz="1000" b="1" dirty="0" smtClean="0">
                <a:solidFill>
                  <a:srgbClr val="000000"/>
                </a:solidFill>
                <a:ea typeface="新細明體" pitchFamily="18" charset="-120"/>
              </a:rPr>
              <a:t>- </a:t>
            </a:r>
            <a:r>
              <a:rPr lang="en-GB" altLang="zh-HK" sz="1000" b="1" dirty="0" smtClean="0">
                <a:solidFill>
                  <a:srgbClr val="000000"/>
                </a:solidFill>
                <a:ea typeface="MS Mincho" pitchFamily="49" charset="-128"/>
              </a:rPr>
              <a:t>Proposal approach,</a:t>
            </a:r>
          </a:p>
          <a:p>
            <a:pPr defTabSz="330200">
              <a:lnSpc>
                <a:spcPct val="100000"/>
              </a:lnSpc>
              <a:buNone/>
            </a:pPr>
            <a:r>
              <a:rPr lang="en-GB" altLang="zh-HK" sz="1000" b="1" dirty="0" smtClean="0">
                <a:solidFill>
                  <a:srgbClr val="000000"/>
                </a:solidFill>
                <a:ea typeface="MS Mincho" pitchFamily="49" charset="-128"/>
              </a:rPr>
              <a:t>- Cost  estimate,</a:t>
            </a:r>
          </a:p>
          <a:p>
            <a:pPr defTabSz="330200">
              <a:lnSpc>
                <a:spcPct val="100000"/>
              </a:lnSpc>
              <a:buNone/>
            </a:pPr>
            <a:r>
              <a:rPr lang="en-GB" altLang="zh-HK" sz="1000" b="1" dirty="0" smtClean="0">
                <a:solidFill>
                  <a:srgbClr val="000000"/>
                </a:solidFill>
                <a:ea typeface="MS Mincho" pitchFamily="49" charset="-128"/>
              </a:rPr>
              <a:t>- Rex,</a:t>
            </a:r>
          </a:p>
          <a:p>
            <a:pPr defTabSz="330200">
              <a:lnSpc>
                <a:spcPct val="100000"/>
              </a:lnSpc>
              <a:buNone/>
            </a:pPr>
            <a:r>
              <a:rPr lang="en-GB" altLang="zh-HK" sz="1000" b="1" dirty="0" smtClean="0">
                <a:solidFill>
                  <a:srgbClr val="000000"/>
                </a:solidFill>
                <a:ea typeface="MS Mincho" pitchFamily="49" charset="-128"/>
              </a:rPr>
              <a:t>- Value analysis (customer needs)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ea typeface="新細明體" pitchFamily="18" charset="-120"/>
            </a:endParaRPr>
          </a:p>
        </p:txBody>
      </p:sp>
      <p:sp>
        <p:nvSpPr>
          <p:cNvPr id="3079" name="Text10"/>
          <p:cNvSpPr>
            <a:spLocks noChangeArrowheads="1"/>
          </p:cNvSpPr>
          <p:nvPr/>
        </p:nvSpPr>
        <p:spPr bwMode="auto">
          <a:xfrm>
            <a:off x="2943221" y="1082786"/>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#3</a:t>
            </a:r>
            <a:endParaRPr lang="en-GB" altLang="zh-HK" sz="1200" b="1" dirty="0">
              <a:solidFill>
                <a:schemeClr val="tx1"/>
              </a:solidFill>
              <a:ea typeface="新細明體" pitchFamily="18" charset="-120"/>
            </a:endParaRPr>
          </a:p>
        </p:txBody>
      </p:sp>
      <p:sp>
        <p:nvSpPr>
          <p:cNvPr id="3080" name="Text10"/>
          <p:cNvSpPr>
            <a:spLocks noChangeArrowheads="1"/>
          </p:cNvSpPr>
          <p:nvPr/>
        </p:nvSpPr>
        <p:spPr bwMode="auto">
          <a:xfrm>
            <a:off x="2949281" y="4060290"/>
            <a:ext cx="971217" cy="2244009"/>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a:solidFill>
                  <a:schemeClr val="bg1"/>
                </a:solidFill>
                <a:ea typeface="MS Mincho" pitchFamily="49" charset="-128"/>
              </a:rPr>
              <a:t> </a:t>
            </a:r>
            <a:r>
              <a:rPr lang="en-GB" altLang="zh-HK" sz="900" b="1" dirty="0" smtClean="0">
                <a:solidFill>
                  <a:schemeClr val="bg1"/>
                </a:solidFill>
                <a:ea typeface="MS Mincho" pitchFamily="49" charset="-128"/>
              </a:rPr>
              <a:t>F. Delcayre</a:t>
            </a: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JM Bernhardt</a:t>
            </a: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G. </a:t>
            </a:r>
            <a:r>
              <a:rPr lang="en-GB" altLang="zh-HK" sz="900" b="1" dirty="0" err="1" smtClean="0">
                <a:solidFill>
                  <a:schemeClr val="bg1"/>
                </a:solidFill>
                <a:ea typeface="MS Mincho" pitchFamily="49" charset="-128"/>
              </a:rPr>
              <a:t>Flavien</a:t>
            </a:r>
            <a:endParaRPr lang="en-GB" altLang="zh-HK" sz="900" b="1" dirty="0" smtClean="0">
              <a:solidFill>
                <a:schemeClr val="bg1"/>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D. Grillot</a:t>
            </a: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P. Roux</a:t>
            </a: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S. </a:t>
            </a:r>
            <a:r>
              <a:rPr lang="en-GB" altLang="zh-HK" sz="900" b="1" dirty="0" err="1" smtClean="0">
                <a:solidFill>
                  <a:schemeClr val="bg1"/>
                </a:solidFill>
                <a:ea typeface="MS Mincho" pitchFamily="49" charset="-128"/>
              </a:rPr>
              <a:t>Crevatin</a:t>
            </a:r>
            <a:endParaRPr lang="en-GB" altLang="zh-HK" sz="900" b="1" dirty="0" smtClean="0">
              <a:solidFill>
                <a:schemeClr val="bg1"/>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chemeClr val="bg1"/>
                </a:solidFill>
                <a:ea typeface="MS Mincho" pitchFamily="49" charset="-128"/>
              </a:rPr>
              <a:t>V. </a:t>
            </a:r>
            <a:r>
              <a:rPr lang="en-GB" altLang="zh-HK" sz="900" b="1" dirty="0" err="1" smtClean="0">
                <a:solidFill>
                  <a:schemeClr val="bg1"/>
                </a:solidFill>
                <a:ea typeface="MS Mincho" pitchFamily="49" charset="-128"/>
              </a:rPr>
              <a:t>Grabié</a:t>
            </a:r>
            <a:endParaRPr lang="en-GB" altLang="zh-HK" sz="900" b="1" dirty="0" smtClean="0">
              <a:solidFill>
                <a:schemeClr val="bg1"/>
              </a:solidFill>
              <a:ea typeface="MS Mincho" pitchFamily="49" charset="-128"/>
            </a:endParaRPr>
          </a:p>
          <a:p>
            <a:pPr marL="120650" lvl="1" indent="-119063" defTabSz="330200">
              <a:lnSpc>
                <a:spcPct val="100000"/>
              </a:lnSpc>
              <a:buSzTx/>
              <a:buFont typeface="Wingdings 2" pitchFamily="18" charset="2"/>
              <a:buNone/>
            </a:pPr>
            <a:endParaRPr lang="en-GB" altLang="zh-HK" sz="900" b="1" dirty="0">
              <a:solidFill>
                <a:schemeClr val="bg1"/>
              </a:solidFill>
              <a:ea typeface="MS Mincho" pitchFamily="49" charset="-128"/>
            </a:endParaRPr>
          </a:p>
        </p:txBody>
      </p:sp>
      <p:sp>
        <p:nvSpPr>
          <p:cNvPr id="3081" name="Text10"/>
          <p:cNvSpPr>
            <a:spLocks noChangeArrowheads="1"/>
          </p:cNvSpPr>
          <p:nvPr/>
        </p:nvSpPr>
        <p:spPr bwMode="auto">
          <a:xfrm>
            <a:off x="2943221" y="1416161"/>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a:ea typeface="新細明體" pitchFamily="18" charset="-120"/>
              </a:rPr>
              <a:t>Compression &amp; </a:t>
            </a:r>
            <a:r>
              <a:rPr lang="en-US" altLang="zh-HK" sz="1000" b="1" dirty="0" smtClean="0">
                <a:ea typeface="新細明體" pitchFamily="18" charset="-120"/>
              </a:rPr>
              <a:t>ORS &amp; drier / purifier</a:t>
            </a:r>
            <a:endParaRPr lang="en-US" altLang="zh-HK" sz="1000" b="1" dirty="0">
              <a:ea typeface="新細明體" pitchFamily="18" charset="-120"/>
            </a:endParaRPr>
          </a:p>
          <a:p>
            <a:pPr algn="ctr" defTabSz="330200">
              <a:lnSpc>
                <a:spcPct val="100000"/>
              </a:lnSpc>
            </a:pPr>
            <a:endParaRPr lang="en-GB" altLang="zh-HK" sz="1000" b="1" dirty="0">
              <a:ea typeface="新細明體" pitchFamily="18" charset="-120"/>
            </a:endParaRPr>
          </a:p>
        </p:txBody>
      </p:sp>
      <p:sp>
        <p:nvSpPr>
          <p:cNvPr id="3082" name="Text10"/>
          <p:cNvSpPr>
            <a:spLocks noChangeArrowheads="1"/>
          </p:cNvSpPr>
          <p:nvPr/>
        </p:nvSpPr>
        <p:spPr bwMode="auto">
          <a:xfrm>
            <a:off x="3965874" y="1082786"/>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#4</a:t>
            </a:r>
            <a:endParaRPr lang="en-GB" altLang="zh-HK" sz="1200" b="1" dirty="0">
              <a:solidFill>
                <a:schemeClr val="tx1"/>
              </a:solidFill>
              <a:ea typeface="新細明體" pitchFamily="18" charset="-120"/>
            </a:endParaRPr>
          </a:p>
        </p:txBody>
      </p:sp>
      <p:sp>
        <p:nvSpPr>
          <p:cNvPr id="3083" name="Text10"/>
          <p:cNvSpPr>
            <a:spLocks noChangeArrowheads="1"/>
          </p:cNvSpPr>
          <p:nvPr/>
        </p:nvSpPr>
        <p:spPr bwMode="auto">
          <a:xfrm>
            <a:off x="3971934" y="4060958"/>
            <a:ext cx="971217" cy="2243589"/>
          </a:xfrm>
          <a:prstGeom prst="rect">
            <a:avLst/>
          </a:prstGeom>
          <a:noFill/>
          <a:ln w="6350" algn="ctr">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900" b="1" dirty="0" smtClean="0">
                <a:solidFill>
                  <a:schemeClr val="bg1"/>
                </a:solidFill>
                <a:ea typeface="新細明體" pitchFamily="18" charset="-120"/>
              </a:rPr>
              <a:t>E. Gauliard</a:t>
            </a:r>
          </a:p>
          <a:p>
            <a:pPr defTabSz="330200">
              <a:lnSpc>
                <a:spcPct val="100000"/>
              </a:lnSpc>
              <a:buFont typeface="Wingdings 2" pitchFamily="18" charset="2"/>
              <a:buNone/>
            </a:pPr>
            <a:r>
              <a:rPr lang="en-GB" altLang="zh-HK" sz="900" b="1" dirty="0" smtClean="0">
                <a:solidFill>
                  <a:schemeClr val="bg1"/>
                </a:solidFill>
                <a:ea typeface="新細明體" pitchFamily="18" charset="-120"/>
              </a:rPr>
              <a:t>F. Durand</a:t>
            </a:r>
          </a:p>
          <a:p>
            <a:pPr defTabSz="330200">
              <a:lnSpc>
                <a:spcPct val="100000"/>
              </a:lnSpc>
              <a:buFont typeface="Wingdings 2" pitchFamily="18" charset="2"/>
              <a:buNone/>
            </a:pPr>
            <a:r>
              <a:rPr lang="en-GB" altLang="zh-HK" sz="900" b="1" dirty="0" smtClean="0">
                <a:solidFill>
                  <a:schemeClr val="bg1"/>
                </a:solidFill>
                <a:ea typeface="新細明體" pitchFamily="18" charset="-120"/>
              </a:rPr>
              <a:t>D. </a:t>
            </a:r>
            <a:r>
              <a:rPr lang="en-GB" altLang="zh-HK" sz="900" b="1" dirty="0" err="1" smtClean="0">
                <a:solidFill>
                  <a:schemeClr val="bg1"/>
                </a:solidFill>
                <a:ea typeface="新細明體" pitchFamily="18" charset="-120"/>
              </a:rPr>
              <a:t>Guillet</a:t>
            </a:r>
            <a:endParaRPr lang="en-GB" altLang="zh-HK" sz="900" b="1" dirty="0" smtClean="0">
              <a:solidFill>
                <a:schemeClr val="bg1"/>
              </a:solidFill>
              <a:ea typeface="新細明體" pitchFamily="18" charset="-120"/>
            </a:endParaRPr>
          </a:p>
          <a:p>
            <a:pPr defTabSz="330200">
              <a:lnSpc>
                <a:spcPct val="100000"/>
              </a:lnSpc>
              <a:buFont typeface="Wingdings 2" pitchFamily="18" charset="2"/>
              <a:buNone/>
            </a:pPr>
            <a:r>
              <a:rPr lang="en-GB" altLang="zh-HK" sz="900" b="1" dirty="0" smtClean="0">
                <a:solidFill>
                  <a:schemeClr val="bg1"/>
                </a:solidFill>
                <a:ea typeface="新細明體" pitchFamily="18" charset="-120"/>
              </a:rPr>
              <a:t>C. Mantileri</a:t>
            </a:r>
          </a:p>
          <a:p>
            <a:pPr marL="0" lvl="1" defTabSz="330200">
              <a:lnSpc>
                <a:spcPct val="100000"/>
              </a:lnSpc>
              <a:buNone/>
            </a:pPr>
            <a:r>
              <a:rPr lang="en-GB" altLang="zh-HK" sz="900" b="1" dirty="0" smtClean="0">
                <a:solidFill>
                  <a:schemeClr val="bg1"/>
                </a:solidFill>
                <a:ea typeface="MS Mincho" pitchFamily="49" charset="-128"/>
              </a:rPr>
              <a:t>S. </a:t>
            </a:r>
            <a:r>
              <a:rPr lang="en-GB" altLang="zh-HK" sz="900" b="1" dirty="0" err="1" smtClean="0">
                <a:solidFill>
                  <a:schemeClr val="bg1"/>
                </a:solidFill>
                <a:ea typeface="MS Mincho" pitchFamily="49" charset="-128"/>
              </a:rPr>
              <a:t>Crevatin</a:t>
            </a:r>
            <a:endParaRPr lang="en-GB" altLang="zh-HK" sz="900" b="1" dirty="0" smtClean="0">
              <a:solidFill>
                <a:schemeClr val="bg1"/>
              </a:solidFill>
              <a:ea typeface="MS Mincho" pitchFamily="49" charset="-128"/>
            </a:endParaRPr>
          </a:p>
          <a:p>
            <a:pPr defTabSz="330200">
              <a:lnSpc>
                <a:spcPct val="100000"/>
              </a:lnSpc>
              <a:buFont typeface="Wingdings 2" pitchFamily="18" charset="2"/>
              <a:buNone/>
            </a:pPr>
            <a:endParaRPr lang="en-GB" altLang="zh-HK" sz="900" b="1" dirty="0">
              <a:solidFill>
                <a:schemeClr val="bg1"/>
              </a:solidFill>
              <a:ea typeface="新細明體" pitchFamily="18" charset="-120"/>
            </a:endParaRPr>
          </a:p>
        </p:txBody>
      </p:sp>
      <p:sp>
        <p:nvSpPr>
          <p:cNvPr id="3084" name="Text10"/>
          <p:cNvSpPr>
            <a:spLocks noChangeArrowheads="1"/>
          </p:cNvSpPr>
          <p:nvPr/>
        </p:nvSpPr>
        <p:spPr bwMode="auto">
          <a:xfrm>
            <a:off x="3965874" y="1416161"/>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err="1" smtClean="0">
                <a:ea typeface="新細明體" pitchFamily="18" charset="-120"/>
              </a:rPr>
              <a:t>Cryo</a:t>
            </a:r>
            <a:r>
              <a:rPr lang="en-GB" altLang="zh-HK" sz="1000" b="1" dirty="0" smtClean="0">
                <a:ea typeface="新細明體" pitchFamily="18" charset="-120"/>
              </a:rPr>
              <a:t> Turbo Machines</a:t>
            </a:r>
            <a:endParaRPr lang="en-GB" altLang="zh-HK" sz="1000" b="1" dirty="0">
              <a:ea typeface="新細明體" pitchFamily="18" charset="-120"/>
            </a:endParaRPr>
          </a:p>
        </p:txBody>
      </p:sp>
      <p:sp>
        <p:nvSpPr>
          <p:cNvPr id="3085" name="Text10"/>
          <p:cNvSpPr>
            <a:spLocks noChangeArrowheads="1"/>
          </p:cNvSpPr>
          <p:nvPr/>
        </p:nvSpPr>
        <p:spPr bwMode="auto">
          <a:xfrm>
            <a:off x="4986738" y="1082786"/>
            <a:ext cx="1101188"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#5</a:t>
            </a:r>
            <a:endParaRPr lang="en-GB" altLang="zh-HK" sz="1200" b="1" dirty="0">
              <a:solidFill>
                <a:schemeClr val="tx1"/>
              </a:solidFill>
              <a:ea typeface="新細明體" pitchFamily="18" charset="-120"/>
            </a:endParaRPr>
          </a:p>
        </p:txBody>
      </p:sp>
      <p:sp>
        <p:nvSpPr>
          <p:cNvPr id="3086" name="Text10"/>
          <p:cNvSpPr>
            <a:spLocks noChangeArrowheads="1"/>
          </p:cNvSpPr>
          <p:nvPr/>
        </p:nvSpPr>
        <p:spPr bwMode="auto">
          <a:xfrm>
            <a:off x="4992798" y="4055293"/>
            <a:ext cx="1101188" cy="2261285"/>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G. Gaillard</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R. Ali Said</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Bertholat</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M. Benzeghiba</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C. Mantileri</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M. Santin</a:t>
            </a:r>
          </a:p>
          <a:p>
            <a:pPr marL="120650" lvl="1" indent="-119063" defTabSz="330200">
              <a:lnSpc>
                <a:spcPct val="100000"/>
              </a:lnSpc>
              <a:buSzTx/>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Lorieau</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P. </a:t>
            </a:r>
            <a:r>
              <a:rPr lang="en-GB" altLang="zh-HK" sz="900" b="1" dirty="0" err="1" smtClean="0">
                <a:solidFill>
                  <a:schemeClr val="bg1"/>
                </a:solidFill>
                <a:ea typeface="新細明體" pitchFamily="18" charset="-120"/>
              </a:rPr>
              <a:t>Cadeau</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a:solidFill>
                <a:schemeClr val="bg1"/>
              </a:solidFill>
              <a:ea typeface="新細明體" pitchFamily="18" charset="-120"/>
            </a:endParaRPr>
          </a:p>
        </p:txBody>
      </p:sp>
      <p:sp>
        <p:nvSpPr>
          <p:cNvPr id="3087" name="Text10"/>
          <p:cNvSpPr>
            <a:spLocks noChangeArrowheads="1"/>
          </p:cNvSpPr>
          <p:nvPr/>
        </p:nvSpPr>
        <p:spPr bwMode="auto">
          <a:xfrm>
            <a:off x="4986738" y="1416161"/>
            <a:ext cx="1101188"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ea typeface="新細明體" pitchFamily="18" charset="-120"/>
              </a:rPr>
              <a:t>Manufacturing, Delivery &amp; </a:t>
            </a:r>
            <a:r>
              <a:rPr lang="en-GB" altLang="zh-HK" sz="1000" b="1" dirty="0">
                <a:ea typeface="新細明體" pitchFamily="18" charset="-120"/>
              </a:rPr>
              <a:t>Site Integration</a:t>
            </a:r>
          </a:p>
        </p:txBody>
      </p:sp>
      <p:sp>
        <p:nvSpPr>
          <p:cNvPr id="3088" name="Text10"/>
          <p:cNvSpPr>
            <a:spLocks noChangeArrowheads="1"/>
          </p:cNvSpPr>
          <p:nvPr/>
        </p:nvSpPr>
        <p:spPr bwMode="auto">
          <a:xfrm>
            <a:off x="1947363" y="3602843"/>
            <a:ext cx="971217"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R. </a:t>
            </a:r>
            <a:r>
              <a:rPr lang="en-GB" altLang="zh-HK" sz="1000" b="1" dirty="0" err="1" smtClean="0">
                <a:solidFill>
                  <a:schemeClr val="bg1"/>
                </a:solidFill>
                <a:ea typeface="新細明體" pitchFamily="18" charset="-120"/>
              </a:rPr>
              <a:t>AliSaid</a:t>
            </a:r>
            <a:endParaRPr lang="en-GB" altLang="zh-HK" sz="1000" b="1" dirty="0">
              <a:solidFill>
                <a:schemeClr val="bg1"/>
              </a:solidFill>
              <a:ea typeface="新細明體" pitchFamily="18" charset="-120"/>
            </a:endParaRPr>
          </a:p>
        </p:txBody>
      </p:sp>
      <p:sp>
        <p:nvSpPr>
          <p:cNvPr id="3089" name="Text10"/>
          <p:cNvSpPr>
            <a:spLocks noChangeArrowheads="1"/>
          </p:cNvSpPr>
          <p:nvPr/>
        </p:nvSpPr>
        <p:spPr bwMode="auto">
          <a:xfrm>
            <a:off x="2957799" y="3607035"/>
            <a:ext cx="971217" cy="392113"/>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chemeClr val="bg1"/>
                </a:solidFill>
                <a:ea typeface="MS Mincho" pitchFamily="49" charset="-128"/>
              </a:rPr>
              <a:t>V </a:t>
            </a:r>
            <a:r>
              <a:rPr lang="en-GB" altLang="zh-HK" sz="1000" b="1" dirty="0" err="1" smtClean="0">
                <a:solidFill>
                  <a:schemeClr val="bg1"/>
                </a:solidFill>
                <a:ea typeface="MS Mincho" pitchFamily="49" charset="-128"/>
              </a:rPr>
              <a:t>Héloin</a:t>
            </a:r>
            <a:endParaRPr lang="en-GB" altLang="zh-HK" sz="1000" b="1" dirty="0">
              <a:solidFill>
                <a:schemeClr val="bg1"/>
              </a:solidFill>
              <a:ea typeface="MS Mincho" pitchFamily="49" charset="-128"/>
            </a:endParaRPr>
          </a:p>
        </p:txBody>
      </p:sp>
      <p:sp>
        <p:nvSpPr>
          <p:cNvPr id="3090" name="Text10"/>
          <p:cNvSpPr>
            <a:spLocks noChangeArrowheads="1"/>
          </p:cNvSpPr>
          <p:nvPr/>
        </p:nvSpPr>
        <p:spPr bwMode="auto">
          <a:xfrm>
            <a:off x="3984247" y="3612368"/>
            <a:ext cx="971217"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F. Delcayre</a:t>
            </a:r>
            <a:endParaRPr lang="en-GB" altLang="zh-HK" sz="1000" b="1" dirty="0">
              <a:solidFill>
                <a:schemeClr val="bg1"/>
              </a:solidFill>
              <a:ea typeface="新細明體" pitchFamily="18" charset="-120"/>
            </a:endParaRPr>
          </a:p>
        </p:txBody>
      </p:sp>
      <p:sp>
        <p:nvSpPr>
          <p:cNvPr id="3091" name="Text10"/>
          <p:cNvSpPr>
            <a:spLocks noChangeArrowheads="1"/>
          </p:cNvSpPr>
          <p:nvPr/>
        </p:nvSpPr>
        <p:spPr bwMode="auto">
          <a:xfrm>
            <a:off x="5006301" y="3618718"/>
            <a:ext cx="1101188"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chemeClr val="bg1"/>
                </a:solidFill>
                <a:ea typeface="新細明體" pitchFamily="18" charset="-120"/>
              </a:rPr>
              <a:t>S. </a:t>
            </a:r>
            <a:r>
              <a:rPr lang="en-GB" altLang="zh-HK" sz="1000" b="1" dirty="0" err="1" smtClean="0">
                <a:solidFill>
                  <a:schemeClr val="bg1"/>
                </a:solidFill>
                <a:ea typeface="新細明體" pitchFamily="18" charset="-120"/>
              </a:rPr>
              <a:t>Crevatin</a:t>
            </a:r>
            <a:endParaRPr lang="en-GB" altLang="zh-HK" sz="1000" b="1" dirty="0">
              <a:solidFill>
                <a:schemeClr val="bg1"/>
              </a:solidFill>
              <a:ea typeface="新細明體" pitchFamily="18" charset="-120"/>
            </a:endParaRPr>
          </a:p>
        </p:txBody>
      </p:sp>
      <p:sp>
        <p:nvSpPr>
          <p:cNvPr id="3096" name="Text10"/>
          <p:cNvSpPr>
            <a:spLocks noChangeArrowheads="1"/>
          </p:cNvSpPr>
          <p:nvPr/>
        </p:nvSpPr>
        <p:spPr bwMode="auto">
          <a:xfrm>
            <a:off x="8133554" y="1984486"/>
            <a:ext cx="1033462" cy="4680793"/>
          </a:xfrm>
          <a:prstGeom prst="rect">
            <a:avLst/>
          </a:prstGeom>
          <a:noFill/>
          <a:ln w="19050" algn="ctr">
            <a:solidFill>
              <a:srgbClr val="FF0000"/>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endParaRPr lang="en-GB" altLang="zh-HK" sz="1100" b="1" dirty="0">
              <a:solidFill>
                <a:srgbClr val="FF9933"/>
              </a:solidFill>
              <a:ea typeface="新細明體" pitchFamily="18" charset="-120"/>
            </a:endParaRPr>
          </a:p>
          <a:p>
            <a:pPr marL="120650" lvl="1" indent="-119063" defTabSz="330200">
              <a:lnSpc>
                <a:spcPct val="100000"/>
              </a:lnSpc>
              <a:buSzTx/>
              <a:buFont typeface="Wingdings 2" pitchFamily="18" charset="2"/>
              <a:buNone/>
            </a:pPr>
            <a:endParaRPr lang="en-GB" altLang="zh-HK" sz="1100" b="1" dirty="0">
              <a:solidFill>
                <a:srgbClr val="99CC57"/>
              </a:solidFill>
              <a:ea typeface="新細明體" pitchFamily="18" charset="-120"/>
            </a:endParaRPr>
          </a:p>
          <a:p>
            <a:pPr marL="120650" lvl="1" indent="-119063" defTabSz="330200">
              <a:lnSpc>
                <a:spcPct val="100000"/>
              </a:lnSpc>
              <a:buSzTx/>
              <a:buFont typeface="Wingdings 2" pitchFamily="18" charset="2"/>
              <a:buNone/>
            </a:pPr>
            <a:endParaRPr lang="en-GB" altLang="zh-HK" sz="1000" i="1" dirty="0">
              <a:ea typeface="新細明體" pitchFamily="18" charset="-120"/>
            </a:endParaRPr>
          </a:p>
          <a:p>
            <a:pPr marL="120650" lvl="1" indent="-119063" defTabSz="330200">
              <a:lnSpc>
                <a:spcPct val="100000"/>
              </a:lnSpc>
              <a:buSzTx/>
              <a:buFont typeface="Wingdings 2" pitchFamily="18" charset="2"/>
              <a:buNone/>
            </a:pPr>
            <a:r>
              <a:rPr lang="en-GB" altLang="zh-HK" sz="1000" b="1" dirty="0" smtClean="0">
                <a:ea typeface="新細明體" pitchFamily="18" charset="-120"/>
              </a:rPr>
              <a:t>N. </a:t>
            </a:r>
            <a:r>
              <a:rPr lang="en-GB" altLang="zh-HK" sz="1000" b="1" smtClean="0">
                <a:ea typeface="新細明體" pitchFamily="18" charset="-120"/>
              </a:rPr>
              <a:t>Blanchard</a:t>
            </a:r>
          </a:p>
          <a:p>
            <a:pPr marL="120650" lvl="1" indent="-119063" defTabSz="330200">
              <a:lnSpc>
                <a:spcPct val="100000"/>
              </a:lnSpc>
              <a:buSzTx/>
              <a:buFont typeface="Wingdings 2" pitchFamily="18" charset="2"/>
              <a:buNone/>
            </a:pPr>
            <a:r>
              <a:rPr lang="en-GB" altLang="zh-HK" sz="1000" b="1" dirty="0" smtClean="0">
                <a:ea typeface="新細明體" pitchFamily="18" charset="-120"/>
              </a:rPr>
              <a:t>J. </a:t>
            </a:r>
            <a:r>
              <a:rPr lang="en-GB" altLang="zh-HK" sz="1000" b="1" dirty="0" err="1" smtClean="0">
                <a:ea typeface="新細明體" pitchFamily="18" charset="-120"/>
              </a:rPr>
              <a:t>Beauvisage</a:t>
            </a:r>
            <a:endParaRPr lang="en-GB" altLang="zh-HK" sz="1000" b="1" dirty="0" smtClean="0">
              <a:ea typeface="新細明體" pitchFamily="18" charset="-120"/>
            </a:endParaRPr>
          </a:p>
          <a:p>
            <a:pPr marL="120650" lvl="1" indent="-119063" defTabSz="330200">
              <a:lnSpc>
                <a:spcPct val="100000"/>
              </a:lnSpc>
              <a:buSzTx/>
              <a:buFont typeface="Wingdings 2" pitchFamily="18" charset="2"/>
              <a:buNone/>
            </a:pPr>
            <a:r>
              <a:rPr lang="en-GB" altLang="zh-HK" sz="1000" b="1" dirty="0" smtClean="0">
                <a:ea typeface="新細明體" pitchFamily="18" charset="-120"/>
              </a:rPr>
              <a:t>V. </a:t>
            </a:r>
            <a:r>
              <a:rPr lang="en-GB" altLang="zh-HK" sz="1000" b="1" dirty="0" err="1" smtClean="0">
                <a:ea typeface="新細明體" pitchFamily="18" charset="-120"/>
              </a:rPr>
              <a:t>Grabié</a:t>
            </a:r>
            <a:endParaRPr lang="en-GB" altLang="zh-HK" sz="1000" b="1" dirty="0" smtClean="0">
              <a:ea typeface="新細明體" pitchFamily="18" charset="-120"/>
            </a:endParaRPr>
          </a:p>
          <a:p>
            <a:pPr marL="120650" lvl="1" indent="-119063" defTabSz="330200">
              <a:lnSpc>
                <a:spcPct val="100000"/>
              </a:lnSpc>
              <a:buSzTx/>
              <a:buFont typeface="Wingdings 2" pitchFamily="18" charset="2"/>
              <a:buNone/>
            </a:pPr>
            <a:r>
              <a:rPr lang="en-GB" altLang="zh-HK" sz="1000" b="1" dirty="0" smtClean="0">
                <a:ea typeface="新細明體" pitchFamily="18" charset="-120"/>
              </a:rPr>
              <a:t>J.M. Bernhardt</a:t>
            </a:r>
          </a:p>
          <a:p>
            <a:pPr marL="120650" lvl="1" indent="-119063" defTabSz="330200">
              <a:lnSpc>
                <a:spcPct val="100000"/>
              </a:lnSpc>
              <a:buSzTx/>
              <a:buFont typeface="Wingdings 2" pitchFamily="18" charset="2"/>
              <a:buNone/>
            </a:pPr>
            <a:r>
              <a:rPr lang="en-GB" altLang="zh-HK" sz="1000" b="1" dirty="0" smtClean="0">
                <a:ea typeface="新細明體" pitchFamily="18" charset="-120"/>
              </a:rPr>
              <a:t>M. Santin</a:t>
            </a:r>
          </a:p>
          <a:p>
            <a:pPr marL="120650" lvl="1" indent="-119063" defTabSz="330200">
              <a:lnSpc>
                <a:spcPct val="100000"/>
              </a:lnSpc>
              <a:buSzTx/>
              <a:buFont typeface="Wingdings 2" pitchFamily="18" charset="2"/>
              <a:buNone/>
            </a:pPr>
            <a:r>
              <a:rPr lang="en-GB" altLang="zh-HK" sz="1000" b="1" dirty="0" smtClean="0">
                <a:ea typeface="新細明體" pitchFamily="18" charset="-120"/>
              </a:rPr>
              <a:t>B. </a:t>
            </a:r>
            <a:r>
              <a:rPr lang="en-GB" altLang="zh-HK" sz="1000" b="1" dirty="0" err="1" smtClean="0">
                <a:ea typeface="新細明體" pitchFamily="18" charset="-120"/>
              </a:rPr>
              <a:t>Rossignol</a:t>
            </a:r>
            <a:endParaRPr lang="en-GB" altLang="zh-HK" sz="1000" b="1" dirty="0" smtClean="0">
              <a:ea typeface="新細明體" pitchFamily="18" charset="-120"/>
            </a:endParaRPr>
          </a:p>
          <a:p>
            <a:pPr marL="120650" lvl="1" indent="-119063" defTabSz="330200">
              <a:lnSpc>
                <a:spcPct val="100000"/>
              </a:lnSpc>
              <a:buSzTx/>
              <a:buFont typeface="Wingdings 2" pitchFamily="18" charset="2"/>
              <a:buNone/>
            </a:pPr>
            <a:r>
              <a:rPr lang="en-GB" altLang="zh-HK" sz="1000" b="1" dirty="0" smtClean="0">
                <a:ea typeface="新細明體" pitchFamily="18" charset="-120"/>
              </a:rPr>
              <a:t>V. </a:t>
            </a:r>
            <a:r>
              <a:rPr lang="en-GB" altLang="zh-HK" sz="1000" b="1" dirty="0" err="1" smtClean="0">
                <a:ea typeface="新細明體" pitchFamily="18" charset="-120"/>
              </a:rPr>
              <a:t>Vonin</a:t>
            </a:r>
            <a:endParaRPr lang="en-GB" altLang="zh-HK" sz="1000" b="1" dirty="0" smtClean="0">
              <a:ea typeface="新細明體" pitchFamily="18" charset="-120"/>
            </a:endParaRPr>
          </a:p>
          <a:p>
            <a:pPr marL="120650" lvl="1" indent="-119063" defTabSz="330200">
              <a:lnSpc>
                <a:spcPct val="100000"/>
              </a:lnSpc>
              <a:buSzTx/>
              <a:buFont typeface="Wingdings 2" pitchFamily="18" charset="2"/>
              <a:buNone/>
            </a:pPr>
            <a:endParaRPr lang="en-GB" altLang="zh-HK" sz="1000" b="1" dirty="0">
              <a:ea typeface="新細明體" pitchFamily="18" charset="-120"/>
            </a:endParaRPr>
          </a:p>
        </p:txBody>
      </p:sp>
      <p:sp>
        <p:nvSpPr>
          <p:cNvPr id="3097" name="Text10"/>
          <p:cNvSpPr>
            <a:spLocks noChangeArrowheads="1"/>
          </p:cNvSpPr>
          <p:nvPr/>
        </p:nvSpPr>
        <p:spPr bwMode="auto">
          <a:xfrm>
            <a:off x="6121654" y="1416161"/>
            <a:ext cx="973739"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ea typeface="新細明體" pitchFamily="18" charset="-120"/>
              </a:rPr>
              <a:t>Cold box &amp; </a:t>
            </a:r>
            <a:r>
              <a:rPr lang="en-GB" altLang="zh-HK" sz="1000" b="1" dirty="0" err="1" smtClean="0">
                <a:ea typeface="新細明體" pitchFamily="18" charset="-120"/>
              </a:rPr>
              <a:t>periphericals</a:t>
            </a:r>
            <a:endParaRPr lang="en-GB" altLang="zh-HK" sz="1000" b="1" dirty="0">
              <a:ea typeface="新細明體" pitchFamily="18" charset="-120"/>
            </a:endParaRPr>
          </a:p>
          <a:p>
            <a:pPr algn="ctr" defTabSz="330200">
              <a:lnSpc>
                <a:spcPct val="100000"/>
              </a:lnSpc>
            </a:pPr>
            <a:endParaRPr lang="en-GB" altLang="zh-HK" sz="900" b="1" dirty="0">
              <a:ea typeface="新細明體" pitchFamily="18" charset="-120"/>
            </a:endParaRPr>
          </a:p>
        </p:txBody>
      </p:sp>
      <p:sp>
        <p:nvSpPr>
          <p:cNvPr id="3098" name="Text10"/>
          <p:cNvSpPr>
            <a:spLocks noChangeArrowheads="1"/>
          </p:cNvSpPr>
          <p:nvPr/>
        </p:nvSpPr>
        <p:spPr bwMode="auto">
          <a:xfrm>
            <a:off x="6124175" y="1082786"/>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#6</a:t>
            </a:r>
            <a:endParaRPr lang="en-GB" altLang="zh-HK" sz="1200" b="1" dirty="0">
              <a:solidFill>
                <a:schemeClr val="tx1"/>
              </a:solidFill>
              <a:ea typeface="新細明體" pitchFamily="18" charset="-120"/>
            </a:endParaRPr>
          </a:p>
        </p:txBody>
      </p:sp>
      <p:sp>
        <p:nvSpPr>
          <p:cNvPr id="3099" name="Text10"/>
          <p:cNvSpPr>
            <a:spLocks noChangeArrowheads="1"/>
          </p:cNvSpPr>
          <p:nvPr/>
        </p:nvSpPr>
        <p:spPr bwMode="auto">
          <a:xfrm>
            <a:off x="8108471" y="1094150"/>
            <a:ext cx="1066800" cy="842963"/>
          </a:xfrm>
          <a:prstGeom prst="rect">
            <a:avLst/>
          </a:prstGeom>
          <a:solidFill>
            <a:srgbClr val="B2D2DE"/>
          </a:solidFill>
          <a:ln w="190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Validation</a:t>
            </a:r>
          </a:p>
          <a:p>
            <a:pPr algn="ctr" defTabSz="330200">
              <a:lnSpc>
                <a:spcPct val="100000"/>
              </a:lnSpc>
              <a:spcBef>
                <a:spcPct val="0"/>
              </a:spcBef>
              <a:buFontTx/>
              <a:buNone/>
            </a:pPr>
            <a:r>
              <a:rPr lang="en-GB" altLang="zh-HK" sz="1200" b="1" dirty="0">
                <a:solidFill>
                  <a:schemeClr val="tx1"/>
                </a:solidFill>
                <a:ea typeface="新細明體" pitchFamily="18" charset="-120"/>
              </a:rPr>
              <a:t>Committee</a:t>
            </a:r>
          </a:p>
        </p:txBody>
      </p:sp>
      <p:sp>
        <p:nvSpPr>
          <p:cNvPr id="3100" name="Text10"/>
          <p:cNvSpPr>
            <a:spLocks noChangeArrowheads="1"/>
          </p:cNvSpPr>
          <p:nvPr/>
        </p:nvSpPr>
        <p:spPr bwMode="auto">
          <a:xfrm>
            <a:off x="6143960" y="3618718"/>
            <a:ext cx="948320"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chemeClr val="bg1"/>
                </a:solidFill>
                <a:ea typeface="新細明體" pitchFamily="18" charset="-120"/>
              </a:rPr>
              <a:t>V. </a:t>
            </a:r>
            <a:r>
              <a:rPr lang="en-GB" altLang="zh-HK" sz="1000" b="1" dirty="0" err="1" smtClean="0">
                <a:solidFill>
                  <a:schemeClr val="bg1"/>
                </a:solidFill>
                <a:ea typeface="新細明體" pitchFamily="18" charset="-120"/>
              </a:rPr>
              <a:t>Héloin</a:t>
            </a:r>
            <a:endParaRPr lang="en-GB" altLang="zh-HK" sz="1000" b="1" dirty="0">
              <a:solidFill>
                <a:schemeClr val="bg1"/>
              </a:solidFill>
              <a:ea typeface="新細明體" pitchFamily="18" charset="-120"/>
            </a:endParaRPr>
          </a:p>
        </p:txBody>
      </p:sp>
      <p:sp>
        <p:nvSpPr>
          <p:cNvPr id="3101" name="Text10"/>
          <p:cNvSpPr>
            <a:spLocks noChangeArrowheads="1"/>
          </p:cNvSpPr>
          <p:nvPr/>
        </p:nvSpPr>
        <p:spPr bwMode="auto">
          <a:xfrm>
            <a:off x="6143225" y="4047343"/>
            <a:ext cx="971217" cy="2259424"/>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JL </a:t>
            </a:r>
            <a:r>
              <a:rPr lang="en-GB" altLang="zh-HK" sz="900" b="1" dirty="0" err="1" smtClean="0">
                <a:solidFill>
                  <a:schemeClr val="bg1"/>
                </a:solidFill>
                <a:ea typeface="新細明體" pitchFamily="18" charset="-120"/>
              </a:rPr>
              <a:t>Toia</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Bertholat</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D. Grillot</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F. Delcayre</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G. </a:t>
            </a:r>
            <a:r>
              <a:rPr lang="en-GB" altLang="zh-HK" sz="900" b="1" dirty="0" err="1" smtClean="0">
                <a:solidFill>
                  <a:schemeClr val="bg1"/>
                </a:solidFill>
                <a:ea typeface="新細明體" pitchFamily="18" charset="-120"/>
              </a:rPr>
              <a:t>Boye</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T. Novet</a:t>
            </a: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R. </a:t>
            </a:r>
            <a:r>
              <a:rPr lang="en-GB" altLang="zh-HK" sz="900" b="1" dirty="0" err="1" smtClean="0">
                <a:solidFill>
                  <a:schemeClr val="bg1"/>
                </a:solidFill>
                <a:ea typeface="新細明體" pitchFamily="18" charset="-120"/>
              </a:rPr>
              <a:t>Besson</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Lorieau</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B. </a:t>
            </a:r>
            <a:r>
              <a:rPr lang="en-GB" altLang="zh-HK" sz="900" b="1" dirty="0" err="1" smtClean="0">
                <a:solidFill>
                  <a:schemeClr val="bg1"/>
                </a:solidFill>
                <a:ea typeface="新細明體" pitchFamily="18" charset="-120"/>
              </a:rPr>
              <a:t>Rossignol</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JM Bernhardt</a:t>
            </a:r>
          </a:p>
          <a:p>
            <a:pPr marL="120650" lvl="1" indent="-119063" defTabSz="330200">
              <a:lnSpc>
                <a:spcPct val="100000"/>
              </a:lnSpc>
              <a:buSzTx/>
              <a:buFont typeface="Wingdings 2" pitchFamily="18" charset="2"/>
              <a:buNone/>
            </a:pPr>
            <a:endParaRPr lang="en-GB" altLang="zh-HK" sz="900" b="1" dirty="0">
              <a:solidFill>
                <a:schemeClr val="bg1"/>
              </a:solidFill>
              <a:ea typeface="新細明體" pitchFamily="18" charset="-120"/>
            </a:endParaRPr>
          </a:p>
        </p:txBody>
      </p:sp>
      <p:sp>
        <p:nvSpPr>
          <p:cNvPr id="3104" name="Text10"/>
          <p:cNvSpPr>
            <a:spLocks noChangeArrowheads="1"/>
          </p:cNvSpPr>
          <p:nvPr/>
        </p:nvSpPr>
        <p:spPr bwMode="auto">
          <a:xfrm>
            <a:off x="-1" y="3621825"/>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05" name="Text10"/>
          <p:cNvSpPr>
            <a:spLocks noChangeArrowheads="1"/>
          </p:cNvSpPr>
          <p:nvPr/>
        </p:nvSpPr>
        <p:spPr bwMode="auto">
          <a:xfrm>
            <a:off x="-56" y="4548993"/>
            <a:ext cx="755576"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Members</a:t>
            </a:r>
            <a:endParaRPr lang="en-GB" altLang="zh-HK" sz="900" dirty="0">
              <a:ea typeface="新細明體" pitchFamily="18" charset="-120"/>
            </a:endParaRPr>
          </a:p>
        </p:txBody>
      </p:sp>
      <p:sp>
        <p:nvSpPr>
          <p:cNvPr id="3106" name="Text10"/>
          <p:cNvSpPr>
            <a:spLocks noChangeArrowheads="1"/>
          </p:cNvSpPr>
          <p:nvPr/>
        </p:nvSpPr>
        <p:spPr bwMode="auto">
          <a:xfrm>
            <a:off x="-36512" y="6298567"/>
            <a:ext cx="864096" cy="366712"/>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Procurement</a:t>
            </a:r>
            <a:endParaRPr lang="en-GB" altLang="zh-HK" sz="900" dirty="0">
              <a:ea typeface="新細明體" pitchFamily="18" charset="-120"/>
            </a:endParaRPr>
          </a:p>
        </p:txBody>
      </p:sp>
      <p:sp>
        <p:nvSpPr>
          <p:cNvPr id="3107" name="Text10"/>
          <p:cNvSpPr>
            <a:spLocks noChangeArrowheads="1"/>
          </p:cNvSpPr>
          <p:nvPr/>
        </p:nvSpPr>
        <p:spPr bwMode="auto">
          <a:xfrm>
            <a:off x="7126110" y="1416161"/>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a:ea typeface="新細明體" pitchFamily="18" charset="-120"/>
              </a:rPr>
              <a:t>Project Strategy &amp; management </a:t>
            </a:r>
          </a:p>
          <a:p>
            <a:pPr algn="ctr" defTabSz="330200">
              <a:lnSpc>
                <a:spcPct val="100000"/>
              </a:lnSpc>
            </a:pPr>
            <a:endParaRPr lang="en-GB" altLang="zh-HK" sz="900" b="1" dirty="0">
              <a:ea typeface="新細明體" pitchFamily="18" charset="-120"/>
            </a:endParaRPr>
          </a:p>
        </p:txBody>
      </p:sp>
      <p:sp>
        <p:nvSpPr>
          <p:cNvPr id="3108" name="Text10"/>
          <p:cNvSpPr>
            <a:spLocks noChangeArrowheads="1"/>
          </p:cNvSpPr>
          <p:nvPr/>
        </p:nvSpPr>
        <p:spPr bwMode="auto">
          <a:xfrm>
            <a:off x="7126110" y="1094818"/>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#7</a:t>
            </a:r>
            <a:endParaRPr lang="en-GB" altLang="zh-HK" sz="1200" b="1" dirty="0">
              <a:solidFill>
                <a:schemeClr val="tx1"/>
              </a:solidFill>
              <a:ea typeface="新細明體" pitchFamily="18" charset="-120"/>
            </a:endParaRPr>
          </a:p>
        </p:txBody>
      </p:sp>
      <p:sp>
        <p:nvSpPr>
          <p:cNvPr id="3109" name="Text10"/>
          <p:cNvSpPr>
            <a:spLocks noChangeArrowheads="1"/>
          </p:cNvSpPr>
          <p:nvPr/>
        </p:nvSpPr>
        <p:spPr bwMode="auto">
          <a:xfrm>
            <a:off x="7134726" y="3618718"/>
            <a:ext cx="965666"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a:solidFill>
                  <a:schemeClr val="bg1"/>
                </a:solidFill>
                <a:ea typeface="新細明體" pitchFamily="18" charset="-120"/>
              </a:rPr>
              <a:t>P. Roux</a:t>
            </a:r>
          </a:p>
        </p:txBody>
      </p:sp>
      <p:sp>
        <p:nvSpPr>
          <p:cNvPr id="3110" name="Text10"/>
          <p:cNvSpPr>
            <a:spLocks noChangeArrowheads="1"/>
          </p:cNvSpPr>
          <p:nvPr/>
        </p:nvSpPr>
        <p:spPr bwMode="auto">
          <a:xfrm>
            <a:off x="7127711" y="4042593"/>
            <a:ext cx="971217" cy="2249924"/>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B. </a:t>
            </a:r>
            <a:r>
              <a:rPr lang="en-GB" altLang="zh-HK" sz="900" b="1" dirty="0" err="1" smtClean="0">
                <a:solidFill>
                  <a:schemeClr val="bg1"/>
                </a:solidFill>
                <a:ea typeface="新細明體" pitchFamily="18" charset="-120"/>
              </a:rPr>
              <a:t>Rossignol</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A. </a:t>
            </a:r>
            <a:r>
              <a:rPr lang="en-GB" altLang="zh-HK" sz="900" b="1" dirty="0" err="1" smtClean="0">
                <a:solidFill>
                  <a:schemeClr val="bg1"/>
                </a:solidFill>
                <a:ea typeface="新細明體" pitchFamily="18" charset="-120"/>
              </a:rPr>
              <a:t>Machefel</a:t>
            </a:r>
            <a:endParaRPr lang="en-GB" altLang="zh-HK" sz="900" b="1" dirty="0" smtClean="0">
              <a:solidFill>
                <a:schemeClr val="bg1"/>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chemeClr val="bg1"/>
                </a:solidFill>
                <a:ea typeface="新細明體" pitchFamily="18" charset="-120"/>
              </a:rPr>
              <a:t>F. </a:t>
            </a:r>
            <a:r>
              <a:rPr lang="en-GB" altLang="zh-HK" sz="900" b="1" dirty="0" err="1" smtClean="0">
                <a:solidFill>
                  <a:schemeClr val="bg1"/>
                </a:solidFill>
                <a:ea typeface="新細明體" pitchFamily="18" charset="-120"/>
              </a:rPr>
              <a:t>Bertholat</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C. Mantileri</a:t>
            </a:r>
          </a:p>
          <a:p>
            <a:pPr marL="120650" lvl="1" indent="-119063" defTabSz="330200">
              <a:lnSpc>
                <a:spcPct val="100000"/>
              </a:lnSpc>
              <a:buSzTx/>
              <a:buNone/>
            </a:pPr>
            <a:r>
              <a:rPr lang="en-GB" altLang="zh-HK" sz="900" b="1" dirty="0" smtClean="0">
                <a:solidFill>
                  <a:schemeClr val="bg1"/>
                </a:solidFill>
                <a:ea typeface="新細明體" pitchFamily="18" charset="-120"/>
              </a:rPr>
              <a:t>V. </a:t>
            </a:r>
            <a:r>
              <a:rPr lang="en-GB" altLang="zh-HK" sz="900" b="1" dirty="0" err="1" smtClean="0">
                <a:solidFill>
                  <a:schemeClr val="bg1"/>
                </a:solidFill>
                <a:ea typeface="新細明體" pitchFamily="18" charset="-120"/>
              </a:rPr>
              <a:t>Billot</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V. </a:t>
            </a:r>
            <a:r>
              <a:rPr lang="en-GB" altLang="zh-HK" sz="900" b="1" dirty="0" err="1" smtClean="0">
                <a:solidFill>
                  <a:schemeClr val="bg1"/>
                </a:solidFill>
                <a:ea typeface="新細明體" pitchFamily="18" charset="-120"/>
              </a:rPr>
              <a:t>Vonin</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E. </a:t>
            </a:r>
            <a:r>
              <a:rPr lang="en-GB" altLang="zh-HK" sz="900" b="1" dirty="0" err="1" smtClean="0">
                <a:solidFill>
                  <a:schemeClr val="bg1"/>
                </a:solidFill>
                <a:ea typeface="新細明體" pitchFamily="18" charset="-120"/>
              </a:rPr>
              <a:t>Dupasquier</a:t>
            </a:r>
            <a:endParaRPr lang="en-GB" altLang="zh-HK" sz="900" b="1" dirty="0" smtClean="0">
              <a:solidFill>
                <a:schemeClr val="bg1"/>
              </a:solidFill>
              <a:ea typeface="新細明體" pitchFamily="18" charset="-120"/>
            </a:endParaRPr>
          </a:p>
          <a:p>
            <a:pPr marL="120650" lvl="1" indent="-119063" defTabSz="330200">
              <a:lnSpc>
                <a:spcPct val="100000"/>
              </a:lnSpc>
              <a:buSzTx/>
              <a:buNone/>
            </a:pPr>
            <a:r>
              <a:rPr lang="en-GB" altLang="zh-HK" sz="900" b="1" dirty="0" smtClean="0">
                <a:solidFill>
                  <a:schemeClr val="bg1"/>
                </a:solidFill>
                <a:ea typeface="新細明體" pitchFamily="18" charset="-120"/>
              </a:rPr>
              <a:t>M. Santin</a:t>
            </a:r>
          </a:p>
          <a:p>
            <a:pPr marL="120650" lvl="1" indent="-119063" defTabSz="330200">
              <a:lnSpc>
                <a:spcPct val="100000"/>
              </a:lnSpc>
              <a:buSzTx/>
              <a:buNone/>
            </a:pPr>
            <a:r>
              <a:rPr lang="en-GB" altLang="zh-HK" sz="900" b="1" dirty="0" smtClean="0">
                <a:solidFill>
                  <a:schemeClr val="bg1"/>
                </a:solidFill>
                <a:ea typeface="新細明體" pitchFamily="18" charset="-120"/>
              </a:rPr>
              <a:t>A. Romano</a:t>
            </a:r>
            <a:endParaRPr lang="en-GB" altLang="zh-HK" sz="900" b="1" dirty="0">
              <a:solidFill>
                <a:schemeClr val="bg1"/>
              </a:solidFill>
              <a:ea typeface="新細明體" pitchFamily="18" charset="-120"/>
            </a:endParaRPr>
          </a:p>
        </p:txBody>
      </p:sp>
      <p:sp>
        <p:nvSpPr>
          <p:cNvPr id="3112" name="Text10"/>
          <p:cNvSpPr>
            <a:spLocks noChangeArrowheads="1"/>
          </p:cNvSpPr>
          <p:nvPr/>
        </p:nvSpPr>
        <p:spPr bwMode="auto">
          <a:xfrm>
            <a:off x="1924163" y="2009885"/>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endParaRPr lang="en-GB" altLang="zh-HK" sz="1000" b="1">
              <a:ea typeface="新細明體" pitchFamily="18" charset="-120"/>
            </a:endParaRPr>
          </a:p>
        </p:txBody>
      </p:sp>
      <p:sp>
        <p:nvSpPr>
          <p:cNvPr id="3113" name="Text10"/>
          <p:cNvSpPr>
            <a:spLocks noChangeArrowheads="1"/>
          </p:cNvSpPr>
          <p:nvPr/>
        </p:nvSpPr>
        <p:spPr bwMode="auto">
          <a:xfrm>
            <a:off x="0" y="2411524"/>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4" name="Text10"/>
          <p:cNvSpPr>
            <a:spLocks noChangeArrowheads="1"/>
          </p:cNvSpPr>
          <p:nvPr/>
        </p:nvSpPr>
        <p:spPr bwMode="auto">
          <a:xfrm>
            <a:off x="2941634" y="2009885"/>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Tx/>
              <a:buChar char="-"/>
            </a:pPr>
            <a:r>
              <a:rPr lang="fr-FR" altLang="ja-JP" sz="1000" b="1" dirty="0" smtClean="0">
                <a:solidFill>
                  <a:srgbClr val="000000"/>
                </a:solidFill>
                <a:ea typeface="MS Mincho" pitchFamily="49" charset="-128"/>
              </a:rPr>
              <a:t>- Warm </a:t>
            </a:r>
            <a:r>
              <a:rPr lang="fr-FR" altLang="ja-JP" sz="1000" b="1" dirty="0" err="1" smtClean="0">
                <a:solidFill>
                  <a:srgbClr val="000000"/>
                </a:solidFill>
                <a:ea typeface="MS Mincho" pitchFamily="49" charset="-128"/>
              </a:rPr>
              <a:t>Compressors</a:t>
            </a:r>
            <a:r>
              <a:rPr lang="fr-FR" altLang="ja-JP" sz="1000" b="1" dirty="0" smtClean="0">
                <a:solidFill>
                  <a:srgbClr val="000000"/>
                </a:solidFill>
                <a:ea typeface="MS Mincho" pitchFamily="49" charset="-128"/>
              </a:rPr>
              <a:t> &amp; ORS,</a:t>
            </a:r>
          </a:p>
          <a:p>
            <a:pPr defTabSz="330200">
              <a:lnSpc>
                <a:spcPct val="100000"/>
              </a:lnSpc>
              <a:buFontTx/>
              <a:buChar char="-"/>
            </a:pP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Drier</a:t>
            </a:r>
            <a:r>
              <a:rPr lang="fr-FR" altLang="ja-JP" sz="1000" b="1" dirty="0" smtClean="0">
                <a:solidFill>
                  <a:srgbClr val="000000"/>
                </a:solidFill>
                <a:ea typeface="MS Mincho" pitchFamily="49" charset="-128"/>
              </a:rPr>
              <a:t> &amp; Purifier,</a:t>
            </a:r>
          </a:p>
          <a:p>
            <a:pPr defTabSz="330200">
              <a:lnSpc>
                <a:spcPct val="100000"/>
              </a:lnSpc>
              <a:buFont typeface="Wingdings 2" pitchFamily="18" charset="2"/>
              <a:buNone/>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Electricals</a:t>
            </a:r>
            <a:endParaRPr lang="en-US" altLang="zh-HK" sz="1000" b="1" dirty="0">
              <a:ea typeface="新細明體" pitchFamily="18" charset="-120"/>
            </a:endParaRPr>
          </a:p>
          <a:p>
            <a:pPr defTabSz="330200">
              <a:lnSpc>
                <a:spcPct val="100000"/>
              </a:lnSpc>
              <a:spcBef>
                <a:spcPct val="0"/>
              </a:spcBef>
              <a:buFontTx/>
              <a:buChar char="•"/>
            </a:pPr>
            <a:endParaRPr lang="en-GB" altLang="zh-HK" sz="1000" b="1" dirty="0">
              <a:ea typeface="新細明體" pitchFamily="18" charset="-120"/>
            </a:endParaRPr>
          </a:p>
        </p:txBody>
      </p:sp>
      <p:sp>
        <p:nvSpPr>
          <p:cNvPr id="3115" name="Text10"/>
          <p:cNvSpPr>
            <a:spLocks noChangeArrowheads="1"/>
          </p:cNvSpPr>
          <p:nvPr/>
        </p:nvSpPr>
        <p:spPr bwMode="auto">
          <a:xfrm>
            <a:off x="3967462" y="2009885"/>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fr-FR" altLang="ja-JP" sz="1000" b="1" dirty="0" smtClean="0">
                <a:solidFill>
                  <a:srgbClr val="000000"/>
                </a:solidFill>
                <a:ea typeface="MS Mincho" pitchFamily="49" charset="-128"/>
              </a:rPr>
              <a:t>- Turbines  </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Cryo</a:t>
            </a:r>
            <a:r>
              <a:rPr lang="fr-FR" altLang="zh-HK" sz="1000" b="1" dirty="0" smtClean="0">
                <a:solidFill>
                  <a:srgbClr val="000000"/>
                </a:solidFill>
                <a:ea typeface="MS Mincho" pitchFamily="49" charset="-128"/>
              </a:rPr>
              <a:t>-</a:t>
            </a:r>
            <a:r>
              <a:rPr lang="fr-FR" altLang="zh-HK" sz="1000" b="1" dirty="0" err="1" smtClean="0">
                <a:solidFill>
                  <a:srgbClr val="000000"/>
                </a:solidFill>
                <a:ea typeface="MS Mincho" pitchFamily="49" charset="-128"/>
              </a:rPr>
              <a:t>compressors</a:t>
            </a: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en-US" altLang="zh-HK" sz="1000" b="1" dirty="0" smtClean="0">
              <a:ea typeface="新細明體" pitchFamily="18" charset="-120"/>
            </a:endParaRPr>
          </a:p>
          <a:p>
            <a:pPr defTabSz="330200">
              <a:lnSpc>
                <a:spcPct val="100000"/>
              </a:lnSpc>
              <a:spcBef>
                <a:spcPct val="0"/>
              </a:spcBef>
              <a:buFontTx/>
              <a:buChar char="•"/>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endParaRPr lang="en-GB" altLang="zh-HK" sz="1000" b="1" dirty="0">
              <a:ea typeface="新細明體" pitchFamily="18" charset="-120"/>
            </a:endParaRPr>
          </a:p>
        </p:txBody>
      </p:sp>
      <p:sp>
        <p:nvSpPr>
          <p:cNvPr id="3116" name="Text10"/>
          <p:cNvSpPr>
            <a:spLocks noChangeArrowheads="1"/>
          </p:cNvSpPr>
          <p:nvPr/>
        </p:nvSpPr>
        <p:spPr bwMode="auto">
          <a:xfrm>
            <a:off x="4986738" y="1997185"/>
            <a:ext cx="1101188"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ja-JP" sz="1000" b="1" dirty="0" smtClean="0">
                <a:solidFill>
                  <a:srgbClr val="000000"/>
                </a:solidFill>
                <a:ea typeface="MS Mincho" pitchFamily="49" charset="-128"/>
              </a:rPr>
              <a:t>- Manufacturing hours,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Methods,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Packing &amp; transport,</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Installation,</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Start-up</a:t>
            </a:r>
            <a:endParaRPr lang="en-GB" altLang="ja-JP" sz="1000" b="1" dirty="0">
              <a:solidFill>
                <a:srgbClr val="000000"/>
              </a:solidFill>
              <a:ea typeface="MS Mincho" pitchFamily="49" charset="-128"/>
            </a:endParaRPr>
          </a:p>
        </p:txBody>
      </p:sp>
      <p:sp>
        <p:nvSpPr>
          <p:cNvPr id="3117" name="Text10"/>
          <p:cNvSpPr>
            <a:spLocks noChangeArrowheads="1"/>
          </p:cNvSpPr>
          <p:nvPr/>
        </p:nvSpPr>
        <p:spPr bwMode="auto">
          <a:xfrm>
            <a:off x="6124161" y="2006711"/>
            <a:ext cx="971217" cy="1562224"/>
          </a:xfrm>
          <a:prstGeom prst="rect">
            <a:avLst/>
          </a:prstGeom>
          <a:noFill/>
          <a:ln w="6350">
            <a:solidFill>
              <a:srgbClr val="256886"/>
            </a:solidFill>
            <a:miter lim="800000"/>
            <a:headEnd/>
            <a:tailEnd/>
          </a:ln>
        </p:spPr>
        <p:txBody>
          <a:bodyPr lIns="72000" tIns="72000" rIns="72000" bIns="72000"/>
          <a:lstStyle/>
          <a:p>
            <a:pPr defTabSz="330200">
              <a:lnSpc>
                <a:spcPct val="100000"/>
              </a:lnSpc>
              <a:spcBef>
                <a:spcPct val="0"/>
              </a:spcBef>
              <a:buNone/>
            </a:pPr>
            <a:r>
              <a:rPr lang="en-GB" altLang="ja-JP" sz="1000" b="1" dirty="0" smtClean="0">
                <a:solidFill>
                  <a:srgbClr val="000000"/>
                </a:solidFill>
                <a:ea typeface="MS Mincho" pitchFamily="49" charset="-128"/>
              </a:rPr>
              <a:t>CB Design &amp; CB equip,.</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en-GB" altLang="ja-JP" sz="1000" b="1" dirty="0" smtClean="0">
                <a:solidFill>
                  <a:srgbClr val="000000"/>
                </a:solidFill>
                <a:ea typeface="MS Mincho" pitchFamily="49" charset="-128"/>
              </a:rPr>
              <a:t>Instrument </a:t>
            </a:r>
            <a:r>
              <a:rPr lang="en-GB" altLang="ja-JP" sz="1000" b="1" dirty="0">
                <a:solidFill>
                  <a:srgbClr val="000000"/>
                </a:solidFill>
                <a:ea typeface="MS Mincho" pitchFamily="49" charset="-128"/>
              </a:rPr>
              <a:t>&amp; </a:t>
            </a:r>
            <a:r>
              <a:rPr lang="en-GB" altLang="ja-JP" sz="1000" b="1" dirty="0" smtClean="0">
                <a:solidFill>
                  <a:srgbClr val="000000"/>
                </a:solidFill>
                <a:ea typeface="MS Mincho" pitchFamily="49" charset="-128"/>
              </a:rPr>
              <a:t>control</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fr-FR" altLang="ja-JP" sz="1000" b="1" dirty="0" smtClean="0">
                <a:solidFill>
                  <a:srgbClr val="000000"/>
                </a:solidFill>
                <a:ea typeface="MS Mincho" pitchFamily="49" charset="-128"/>
              </a:rPr>
              <a:t>Dewar, VTL, </a:t>
            </a:r>
            <a:r>
              <a:rPr lang="fr-FR" altLang="ja-JP" sz="1000" b="1" dirty="0" err="1" smtClean="0">
                <a:solidFill>
                  <a:srgbClr val="000000"/>
                </a:solidFill>
                <a:ea typeface="MS Mincho" pitchFamily="49" charset="-128"/>
              </a:rPr>
              <a:t>gas</a:t>
            </a:r>
            <a:r>
              <a:rPr lang="fr-FR" altLang="ja-JP" sz="1000" b="1" dirty="0" smtClean="0">
                <a:solidFill>
                  <a:srgbClr val="000000"/>
                </a:solidFill>
                <a:ea typeface="MS Mincho" pitchFamily="49" charset="-128"/>
              </a:rPr>
              <a:t> bag, …</a:t>
            </a:r>
            <a:endParaRPr lang="fr-FR" altLang="ja-JP" sz="1000" b="1" dirty="0">
              <a:solidFill>
                <a:srgbClr val="000000"/>
              </a:solidFill>
              <a:ea typeface="MS Mincho" pitchFamily="49" charset="-128"/>
            </a:endParaRPr>
          </a:p>
          <a:p>
            <a:pPr defTabSz="330200">
              <a:lnSpc>
                <a:spcPct val="100000"/>
              </a:lnSpc>
              <a:spcBef>
                <a:spcPct val="0"/>
              </a:spcBef>
              <a:buFontTx/>
              <a:buChar char="•"/>
            </a:pPr>
            <a:endParaRPr lang="en-GB" altLang="zh-HK" sz="1000" b="1" dirty="0">
              <a:ea typeface="新細明體" pitchFamily="18" charset="-120"/>
            </a:endParaRPr>
          </a:p>
        </p:txBody>
      </p:sp>
      <p:sp>
        <p:nvSpPr>
          <p:cNvPr id="3118" name="Text10"/>
          <p:cNvSpPr>
            <a:spLocks noChangeArrowheads="1"/>
          </p:cNvSpPr>
          <p:nvPr/>
        </p:nvSpPr>
        <p:spPr bwMode="auto">
          <a:xfrm>
            <a:off x="7126110" y="1997185"/>
            <a:ext cx="971217"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1000" b="1" dirty="0">
                <a:solidFill>
                  <a:srgbClr val="000000"/>
                </a:solidFill>
                <a:ea typeface="MS Mincho" pitchFamily="49" charset="-128"/>
              </a:rPr>
              <a:t>Engineering </a:t>
            </a:r>
            <a:r>
              <a:rPr lang="en-GB" altLang="zh-HK" sz="1000" b="1" dirty="0" smtClean="0">
                <a:solidFill>
                  <a:srgbClr val="000000"/>
                </a:solidFill>
                <a:ea typeface="MS Mincho" pitchFamily="49" charset="-128"/>
              </a:rPr>
              <a:t>hours,</a:t>
            </a:r>
            <a:endParaRPr lang="en-GB" altLang="zh-HK" sz="1000" b="1" dirty="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Industrial approach, FOREX</a:t>
            </a:r>
          </a:p>
          <a:p>
            <a:pPr defTabSz="330200">
              <a:lnSpc>
                <a:spcPct val="100000"/>
              </a:lnSpc>
              <a:buFont typeface="Wingdings 2" pitchFamily="18" charset="2"/>
              <a:buNone/>
            </a:pPr>
            <a:endParaRPr lang="en-GB" altLang="zh-HK" sz="1000" b="1" dirty="0" smtClean="0">
              <a:solidFill>
                <a:srgbClr val="000000"/>
              </a:solidFill>
              <a:ea typeface="MS Mincho" pitchFamily="49" charset="-128"/>
            </a:endParaRPr>
          </a:p>
          <a:p>
            <a:pPr defTabSz="330200">
              <a:lnSpc>
                <a:spcPct val="100000"/>
              </a:lnSpc>
              <a:buFont typeface="Wingdings 2" pitchFamily="18" charset="2"/>
              <a:buNone/>
            </a:pPr>
            <a:r>
              <a:rPr lang="en-GB" altLang="zh-HK" sz="1000" b="1" dirty="0" smtClean="0">
                <a:solidFill>
                  <a:srgbClr val="000000"/>
                </a:solidFill>
                <a:ea typeface="MS Mincho" pitchFamily="49" charset="-128"/>
              </a:rPr>
              <a:t>Contract management</a:t>
            </a:r>
          </a:p>
        </p:txBody>
      </p:sp>
      <p:sp>
        <p:nvSpPr>
          <p:cNvPr id="52" name="Text10"/>
          <p:cNvSpPr>
            <a:spLocks noChangeArrowheads="1"/>
          </p:cNvSpPr>
          <p:nvPr/>
        </p:nvSpPr>
        <p:spPr bwMode="auto">
          <a:xfrm>
            <a:off x="4987184" y="688615"/>
            <a:ext cx="1101188"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50" b="1" i="1" dirty="0" smtClean="0">
                <a:solidFill>
                  <a:schemeClr val="bg1"/>
                </a:solidFill>
                <a:ea typeface="MS Mincho" pitchFamily="49" charset="-128"/>
              </a:rPr>
              <a:t>3,7M€ (19%)</a:t>
            </a:r>
            <a:endParaRPr lang="en-GB" altLang="zh-HK" sz="1050" b="1" i="1" dirty="0">
              <a:solidFill>
                <a:schemeClr val="bg1"/>
              </a:solidFill>
              <a:ea typeface="MS Mincho" pitchFamily="49" charset="-128"/>
            </a:endParaRPr>
          </a:p>
        </p:txBody>
      </p:sp>
      <p:sp>
        <p:nvSpPr>
          <p:cNvPr id="53" name="Text10"/>
          <p:cNvSpPr>
            <a:spLocks noChangeArrowheads="1"/>
          </p:cNvSpPr>
          <p:nvPr/>
        </p:nvSpPr>
        <p:spPr bwMode="auto">
          <a:xfrm>
            <a:off x="2932394" y="688615"/>
            <a:ext cx="97177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50" b="1" i="1" dirty="0" smtClean="0">
                <a:solidFill>
                  <a:schemeClr val="bg1"/>
                </a:solidFill>
                <a:ea typeface="MS Mincho" pitchFamily="49" charset="-128"/>
              </a:rPr>
              <a:t>7,1 M€ (36%)</a:t>
            </a:r>
            <a:endParaRPr lang="en-GB" altLang="zh-HK" sz="1050" b="1" i="1" dirty="0">
              <a:solidFill>
                <a:schemeClr val="bg1"/>
              </a:solidFill>
              <a:ea typeface="MS Mincho" pitchFamily="49" charset="-128"/>
            </a:endParaRPr>
          </a:p>
        </p:txBody>
      </p:sp>
      <p:sp>
        <p:nvSpPr>
          <p:cNvPr id="54" name="Text10"/>
          <p:cNvSpPr>
            <a:spLocks noChangeArrowheads="1"/>
          </p:cNvSpPr>
          <p:nvPr/>
        </p:nvSpPr>
        <p:spPr bwMode="auto">
          <a:xfrm>
            <a:off x="3957744" y="688615"/>
            <a:ext cx="97177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50" b="1" i="1" dirty="0" smtClean="0">
                <a:solidFill>
                  <a:schemeClr val="bg1"/>
                </a:solidFill>
                <a:ea typeface="MS Mincho" pitchFamily="49" charset="-128"/>
              </a:rPr>
              <a:t>1,7 M€ (9%)</a:t>
            </a:r>
            <a:endParaRPr lang="en-GB" altLang="zh-HK" sz="1050" b="1" i="1" dirty="0">
              <a:solidFill>
                <a:schemeClr val="bg1"/>
              </a:solidFill>
              <a:ea typeface="MS Mincho" pitchFamily="49" charset="-128"/>
            </a:endParaRPr>
          </a:p>
        </p:txBody>
      </p:sp>
      <p:sp>
        <p:nvSpPr>
          <p:cNvPr id="55" name="Text10"/>
          <p:cNvSpPr>
            <a:spLocks noChangeArrowheads="1"/>
          </p:cNvSpPr>
          <p:nvPr/>
        </p:nvSpPr>
        <p:spPr bwMode="auto">
          <a:xfrm>
            <a:off x="6120624" y="688615"/>
            <a:ext cx="97177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50" b="1" i="1" smtClean="0">
                <a:solidFill>
                  <a:schemeClr val="bg1"/>
                </a:solidFill>
                <a:ea typeface="MS Mincho" pitchFamily="49" charset="-128"/>
              </a:rPr>
              <a:t>2,7M</a:t>
            </a:r>
            <a:r>
              <a:rPr lang="en-GB" altLang="zh-HK" sz="1050" b="1" i="1" dirty="0" smtClean="0">
                <a:solidFill>
                  <a:schemeClr val="bg1"/>
                </a:solidFill>
                <a:ea typeface="MS Mincho" pitchFamily="49" charset="-128"/>
              </a:rPr>
              <a:t>€ (14%)</a:t>
            </a:r>
            <a:endParaRPr lang="en-GB" altLang="zh-HK" sz="1050" b="1" i="1" dirty="0">
              <a:solidFill>
                <a:schemeClr val="bg1"/>
              </a:solidFill>
              <a:ea typeface="MS Mincho" pitchFamily="49" charset="-128"/>
            </a:endParaRPr>
          </a:p>
        </p:txBody>
      </p:sp>
      <p:sp>
        <p:nvSpPr>
          <p:cNvPr id="56" name="Text10"/>
          <p:cNvSpPr>
            <a:spLocks noChangeArrowheads="1"/>
          </p:cNvSpPr>
          <p:nvPr/>
        </p:nvSpPr>
        <p:spPr bwMode="auto">
          <a:xfrm>
            <a:off x="7126925" y="680664"/>
            <a:ext cx="97177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50" b="1" i="1" dirty="0" smtClean="0">
                <a:solidFill>
                  <a:schemeClr val="bg1"/>
                </a:solidFill>
                <a:ea typeface="MS Mincho" pitchFamily="49" charset="-128"/>
              </a:rPr>
              <a:t>4 M€ (20%)</a:t>
            </a:r>
            <a:endParaRPr lang="en-GB" altLang="zh-HK" sz="1050" b="1" i="1" dirty="0">
              <a:solidFill>
                <a:schemeClr val="bg1"/>
              </a:solidFill>
              <a:ea typeface="MS Mincho" pitchFamily="49" charset="-128"/>
            </a:endParaRPr>
          </a:p>
        </p:txBody>
      </p:sp>
      <p:sp>
        <p:nvSpPr>
          <p:cNvPr id="57" name="Text10"/>
          <p:cNvSpPr>
            <a:spLocks noChangeArrowheads="1"/>
          </p:cNvSpPr>
          <p:nvPr/>
        </p:nvSpPr>
        <p:spPr bwMode="auto">
          <a:xfrm>
            <a:off x="1916562" y="688615"/>
            <a:ext cx="97177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50" b="1" i="1" dirty="0" smtClean="0">
                <a:solidFill>
                  <a:schemeClr val="bg1"/>
                </a:solidFill>
                <a:ea typeface="MS Mincho" pitchFamily="49" charset="-128"/>
              </a:rPr>
              <a:t>0,4 M€ (2%)</a:t>
            </a:r>
            <a:endParaRPr lang="en-GB" altLang="zh-HK" sz="1050" b="1" i="1" dirty="0">
              <a:solidFill>
                <a:schemeClr val="bg1"/>
              </a:solidFill>
              <a:ea typeface="MS Mincho" pitchFamily="49" charset="-128"/>
            </a:endParaRPr>
          </a:p>
        </p:txBody>
      </p:sp>
      <p:sp>
        <p:nvSpPr>
          <p:cNvPr id="58" name="Rectangle 13"/>
          <p:cNvSpPr txBox="1">
            <a:spLocks noChangeArrowheads="1"/>
          </p:cNvSpPr>
          <p:nvPr/>
        </p:nvSpPr>
        <p:spPr bwMode="auto">
          <a:xfrm>
            <a:off x="971601" y="0"/>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chemeClr val="bg2"/>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chemeClr val="bg2"/>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chemeClr val="bg2"/>
              </a:solidFill>
              <a:effectLst/>
              <a:uLnTx/>
              <a:uFillTx/>
              <a:latin typeface="+mj-lt"/>
              <a:ea typeface="+mj-ea"/>
              <a:cs typeface="+mj-cs"/>
            </a:endParaRPr>
          </a:p>
        </p:txBody>
      </p:sp>
      <p:sp>
        <p:nvSpPr>
          <p:cNvPr id="60" name="Text10"/>
          <p:cNvSpPr>
            <a:spLocks noChangeArrowheads="1"/>
          </p:cNvSpPr>
          <p:nvPr/>
        </p:nvSpPr>
        <p:spPr bwMode="auto">
          <a:xfrm>
            <a:off x="792032" y="1082786"/>
            <a:ext cx="108740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#1</a:t>
            </a:r>
            <a:endParaRPr lang="en-GB" altLang="zh-HK" sz="1200" b="1" dirty="0">
              <a:solidFill>
                <a:schemeClr val="tx1"/>
              </a:solidFill>
              <a:ea typeface="新細明體" pitchFamily="18" charset="-120"/>
            </a:endParaRPr>
          </a:p>
        </p:txBody>
      </p:sp>
      <p:sp>
        <p:nvSpPr>
          <p:cNvPr id="63" name="Text10"/>
          <p:cNvSpPr>
            <a:spLocks noChangeArrowheads="1"/>
          </p:cNvSpPr>
          <p:nvPr/>
        </p:nvSpPr>
        <p:spPr bwMode="auto">
          <a:xfrm>
            <a:off x="811149" y="3602843"/>
            <a:ext cx="109466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V. </a:t>
            </a:r>
            <a:r>
              <a:rPr lang="en-GB" altLang="zh-HK" sz="1000" b="1" dirty="0" err="1" smtClean="0">
                <a:solidFill>
                  <a:schemeClr val="bg1"/>
                </a:solidFill>
                <a:ea typeface="新細明體" pitchFamily="18" charset="-120"/>
              </a:rPr>
              <a:t>Héloin</a:t>
            </a:r>
            <a:endParaRPr lang="en-GB" altLang="zh-HK" sz="1000" b="1" dirty="0">
              <a:solidFill>
                <a:schemeClr val="bg1"/>
              </a:solidFill>
              <a:ea typeface="新細明體" pitchFamily="18" charset="-120"/>
            </a:endParaRPr>
          </a:p>
        </p:txBody>
      </p:sp>
      <p:sp>
        <p:nvSpPr>
          <p:cNvPr id="65" name="Text10"/>
          <p:cNvSpPr>
            <a:spLocks noChangeArrowheads="1"/>
          </p:cNvSpPr>
          <p:nvPr/>
        </p:nvSpPr>
        <p:spPr bwMode="auto">
          <a:xfrm>
            <a:off x="792032" y="2009885"/>
            <a:ext cx="1090583"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GB" altLang="zh-HK" sz="1000" b="1" dirty="0" smtClean="0">
                <a:solidFill>
                  <a:srgbClr val="000000"/>
                </a:solidFill>
                <a:ea typeface="MS Mincho" pitchFamily="49" charset="-128"/>
              </a:rPr>
              <a:t>- Functional analysis,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900" b="1" dirty="0" smtClean="0">
                <a:solidFill>
                  <a:srgbClr val="000000"/>
                </a:solidFill>
                <a:ea typeface="MS Mincho" pitchFamily="49" charset="-128"/>
              </a:rPr>
              <a:t>-</a:t>
            </a:r>
            <a:r>
              <a:rPr lang="en-GB" altLang="zh-HK" sz="1000" b="1" dirty="0" smtClean="0">
                <a:solidFill>
                  <a:srgbClr val="000000"/>
                </a:solidFill>
                <a:ea typeface="MS Mincho" pitchFamily="49" charset="-128"/>
              </a:rPr>
              <a:t>Modularisation</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 Standards</a:t>
            </a:r>
          </a:p>
        </p:txBody>
      </p:sp>
      <p:sp>
        <p:nvSpPr>
          <p:cNvPr id="67" name="Text10"/>
          <p:cNvSpPr>
            <a:spLocks noChangeArrowheads="1"/>
          </p:cNvSpPr>
          <p:nvPr/>
        </p:nvSpPr>
        <p:spPr bwMode="auto">
          <a:xfrm>
            <a:off x="792033" y="1408695"/>
            <a:ext cx="1105474"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smtClean="0">
                <a:ea typeface="新細明體" pitchFamily="18" charset="-120"/>
              </a:rPr>
              <a:t>Product Strategy &amp; management</a:t>
            </a:r>
            <a:endParaRPr lang="en-GB" altLang="zh-HK" sz="1000" b="1" dirty="0">
              <a:ea typeface="新細明體" pitchFamily="18" charset="-120"/>
            </a:endParaRPr>
          </a:p>
        </p:txBody>
      </p:sp>
      <p:grpSp>
        <p:nvGrpSpPr>
          <p:cNvPr id="2" name="Groupe 70"/>
          <p:cNvGrpSpPr/>
          <p:nvPr/>
        </p:nvGrpSpPr>
        <p:grpSpPr>
          <a:xfrm>
            <a:off x="791672" y="6593271"/>
            <a:ext cx="7308720" cy="392113"/>
            <a:chOff x="791672" y="6593271"/>
            <a:chExt cx="7308720" cy="392113"/>
          </a:xfrm>
        </p:grpSpPr>
        <p:sp>
          <p:nvSpPr>
            <p:cNvPr id="61" name="Text10"/>
            <p:cNvSpPr>
              <a:spLocks noChangeArrowheads="1"/>
            </p:cNvSpPr>
            <p:nvPr/>
          </p:nvSpPr>
          <p:spPr bwMode="auto">
            <a:xfrm>
              <a:off x="791672" y="6593271"/>
              <a:ext cx="1094665"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23 &amp; 24/03</a:t>
              </a:r>
              <a:endParaRPr lang="en-GB" altLang="zh-HK" sz="1000" b="1" dirty="0">
                <a:solidFill>
                  <a:schemeClr val="bg1"/>
                </a:solidFill>
                <a:ea typeface="新細明體" pitchFamily="18" charset="-120"/>
              </a:endParaRPr>
            </a:p>
          </p:txBody>
        </p:sp>
        <p:sp>
          <p:nvSpPr>
            <p:cNvPr id="62" name="Text10"/>
            <p:cNvSpPr>
              <a:spLocks noChangeArrowheads="1"/>
            </p:cNvSpPr>
            <p:nvPr/>
          </p:nvSpPr>
          <p:spPr bwMode="auto">
            <a:xfrm>
              <a:off x="1907705" y="6593271"/>
              <a:ext cx="1008112"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24/03</a:t>
              </a:r>
              <a:endParaRPr lang="en-GB" altLang="zh-HK" sz="1000" b="1" dirty="0">
                <a:solidFill>
                  <a:schemeClr val="bg1"/>
                </a:solidFill>
                <a:ea typeface="新細明體" pitchFamily="18" charset="-120"/>
              </a:endParaRPr>
            </a:p>
          </p:txBody>
        </p:sp>
        <p:sp>
          <p:nvSpPr>
            <p:cNvPr id="64" name="Text10"/>
            <p:cNvSpPr>
              <a:spLocks noChangeArrowheads="1"/>
            </p:cNvSpPr>
            <p:nvPr/>
          </p:nvSpPr>
          <p:spPr bwMode="auto">
            <a:xfrm>
              <a:off x="2939880" y="6593271"/>
              <a:ext cx="1008112"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26/03</a:t>
              </a:r>
              <a:endParaRPr lang="en-GB" altLang="zh-HK" sz="1000" b="1" dirty="0">
                <a:solidFill>
                  <a:schemeClr val="bg1"/>
                </a:solidFill>
                <a:ea typeface="新細明體" pitchFamily="18" charset="-120"/>
              </a:endParaRPr>
            </a:p>
          </p:txBody>
        </p:sp>
        <p:sp>
          <p:nvSpPr>
            <p:cNvPr id="66" name="Text10"/>
            <p:cNvSpPr>
              <a:spLocks noChangeArrowheads="1"/>
            </p:cNvSpPr>
            <p:nvPr/>
          </p:nvSpPr>
          <p:spPr bwMode="auto">
            <a:xfrm>
              <a:off x="3972056" y="6593271"/>
              <a:ext cx="1008112"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01/04</a:t>
              </a:r>
              <a:endParaRPr lang="en-GB" altLang="zh-HK" sz="1000" b="1" dirty="0">
                <a:solidFill>
                  <a:schemeClr val="bg1"/>
                </a:solidFill>
                <a:ea typeface="新細明體" pitchFamily="18" charset="-120"/>
              </a:endParaRPr>
            </a:p>
          </p:txBody>
        </p:sp>
        <p:sp>
          <p:nvSpPr>
            <p:cNvPr id="68" name="Text10"/>
            <p:cNvSpPr>
              <a:spLocks noChangeArrowheads="1"/>
            </p:cNvSpPr>
            <p:nvPr/>
          </p:nvSpPr>
          <p:spPr bwMode="auto">
            <a:xfrm>
              <a:off x="5004048" y="6593271"/>
              <a:ext cx="1080120"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31/03</a:t>
              </a:r>
              <a:endParaRPr lang="en-GB" altLang="zh-HK" sz="1000" b="1" dirty="0">
                <a:solidFill>
                  <a:schemeClr val="bg1"/>
                </a:solidFill>
                <a:ea typeface="新細明體" pitchFamily="18" charset="-120"/>
              </a:endParaRPr>
            </a:p>
          </p:txBody>
        </p:sp>
        <p:sp>
          <p:nvSpPr>
            <p:cNvPr id="69" name="Text10"/>
            <p:cNvSpPr>
              <a:spLocks noChangeArrowheads="1"/>
            </p:cNvSpPr>
            <p:nvPr/>
          </p:nvSpPr>
          <p:spPr bwMode="auto">
            <a:xfrm>
              <a:off x="6108048" y="6593271"/>
              <a:ext cx="1008112"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25/03</a:t>
              </a:r>
              <a:endParaRPr lang="en-GB" altLang="zh-HK" sz="1000" b="1" dirty="0">
                <a:solidFill>
                  <a:schemeClr val="bg1"/>
                </a:solidFill>
                <a:ea typeface="新細明體" pitchFamily="18" charset="-120"/>
              </a:endParaRPr>
            </a:p>
          </p:txBody>
        </p:sp>
        <p:sp>
          <p:nvSpPr>
            <p:cNvPr id="70" name="Text10"/>
            <p:cNvSpPr>
              <a:spLocks noChangeArrowheads="1"/>
            </p:cNvSpPr>
            <p:nvPr/>
          </p:nvSpPr>
          <p:spPr bwMode="auto">
            <a:xfrm>
              <a:off x="7140408" y="6593271"/>
              <a:ext cx="959984" cy="392113"/>
            </a:xfrm>
            <a:prstGeom prst="rect">
              <a:avLst/>
            </a:prstGeom>
            <a:solidFill>
              <a:schemeClr val="bg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chemeClr val="bg1"/>
                  </a:solidFill>
                  <a:ea typeface="新細明體" pitchFamily="18" charset="-120"/>
                </a:rPr>
                <a:t>30/03</a:t>
              </a:r>
              <a:endParaRPr lang="en-GB" altLang="zh-HK" sz="1000" b="1" dirty="0">
                <a:solidFill>
                  <a:schemeClr val="bg1"/>
                </a:solidFill>
                <a:ea typeface="新細明體" pitchFamily="18" charset="-120"/>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57200" y="188640"/>
            <a:ext cx="8229600" cy="561975"/>
          </a:xfrm>
        </p:spPr>
        <p:txBody>
          <a:bodyPr/>
          <a:lstStyle/>
          <a:p>
            <a:pPr eaLnBrk="1" hangingPunct="1"/>
            <a:r>
              <a:rPr lang="fr-FR" dirty="0" err="1" smtClean="0">
                <a:latin typeface="Arial" charset="0"/>
                <a:cs typeface="Arial" charset="0"/>
              </a:rPr>
              <a:t>Market</a:t>
            </a:r>
            <a:r>
              <a:rPr lang="fr-FR" dirty="0" smtClean="0">
                <a:latin typeface="Arial" charset="0"/>
                <a:cs typeface="Arial" charset="0"/>
              </a:rPr>
              <a:t> Size  [2000-2014]</a:t>
            </a:r>
          </a:p>
        </p:txBody>
      </p:sp>
      <p:graphicFrame>
        <p:nvGraphicFramePr>
          <p:cNvPr id="4" name="Tableau 3"/>
          <p:cNvGraphicFramePr>
            <a:graphicFrameLocks noGrp="1"/>
          </p:cNvGraphicFramePr>
          <p:nvPr/>
        </p:nvGraphicFramePr>
        <p:xfrm>
          <a:off x="683517" y="1484784"/>
          <a:ext cx="8208963" cy="1645920"/>
        </p:xfrm>
        <a:graphic>
          <a:graphicData uri="http://schemas.openxmlformats.org/drawingml/2006/table">
            <a:tbl>
              <a:tblPr/>
              <a:tblGrid>
                <a:gridCol w="2963863"/>
                <a:gridCol w="1444625"/>
                <a:gridCol w="3800475"/>
              </a:tblGrid>
              <a:tr h="5048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accent3">
                            <a:lumMod val="50000"/>
                          </a:schemeClr>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chemeClr val="accent3">
                              <a:lumMod val="50000"/>
                            </a:schemeClr>
                          </a:solidFill>
                          <a:effectLst/>
                          <a:latin typeface="Calibri" pitchFamily="34" charset="0"/>
                          <a:cs typeface="Arial" charset="0"/>
                        </a:rPr>
                        <a:t>Number</a:t>
                      </a:r>
                      <a:r>
                        <a:rPr kumimoji="0" lang="fr-FR" sz="1800" b="1" i="0" u="none" strike="noStrike" cap="none" normalizeH="0" baseline="0" dirty="0" smtClean="0">
                          <a:ln>
                            <a:noFill/>
                          </a:ln>
                          <a:solidFill>
                            <a:schemeClr val="accent3">
                              <a:lumMod val="50000"/>
                            </a:schemeClr>
                          </a:solidFill>
                          <a:effectLst/>
                          <a:latin typeface="Calibri" pitchFamily="34" charset="0"/>
                          <a:cs typeface="Arial" charset="0"/>
                        </a:rPr>
                        <a:t> of </a:t>
                      </a:r>
                      <a:r>
                        <a:rPr kumimoji="0" lang="fr-FR" sz="1800" b="1" i="0" u="none" strike="noStrike" cap="none" normalizeH="0" baseline="0" dirty="0" err="1" smtClean="0">
                          <a:ln>
                            <a:noFill/>
                          </a:ln>
                          <a:solidFill>
                            <a:schemeClr val="accent3">
                              <a:lumMod val="50000"/>
                            </a:schemeClr>
                          </a:solidFill>
                          <a:effectLst/>
                          <a:latin typeface="Calibri" pitchFamily="34" charset="0"/>
                          <a:cs typeface="Arial" charset="0"/>
                        </a:rPr>
                        <a:t>equipment</a:t>
                      </a:r>
                      <a:r>
                        <a:rPr kumimoji="0" lang="fr-FR" sz="1800" b="1" i="0" u="none" strike="noStrike" cap="none" normalizeH="0" baseline="0" dirty="0" smtClean="0">
                          <a:ln>
                            <a:noFill/>
                          </a:ln>
                          <a:solidFill>
                            <a:schemeClr val="accent3">
                              <a:lumMod val="50000"/>
                            </a:schemeClr>
                          </a:solidFill>
                          <a:effectLst/>
                          <a:latin typeface="Calibri" pitchFamily="34" charset="0"/>
                          <a:cs typeface="Arial" charset="0"/>
                        </a:rPr>
                        <a:t> </a:t>
                      </a:r>
                      <a:r>
                        <a:rPr kumimoji="0" lang="fr-FR" sz="1800" b="1" i="0" u="none" strike="noStrike" cap="none" normalizeH="0" baseline="0" dirty="0" err="1" smtClean="0">
                          <a:ln>
                            <a:noFill/>
                          </a:ln>
                          <a:solidFill>
                            <a:schemeClr val="accent3">
                              <a:lumMod val="50000"/>
                            </a:schemeClr>
                          </a:solidFill>
                          <a:effectLst/>
                          <a:latin typeface="Calibri" pitchFamily="34" charset="0"/>
                          <a:cs typeface="Arial" charset="0"/>
                        </a:rPr>
                        <a:t>sold</a:t>
                      </a:r>
                      <a:r>
                        <a:rPr kumimoji="0" lang="fr-FR" sz="1800" b="1" i="0" u="none" strike="noStrike" cap="none" normalizeH="0" baseline="0" dirty="0" smtClean="0">
                          <a:ln>
                            <a:noFill/>
                          </a:ln>
                          <a:solidFill>
                            <a:schemeClr val="accent3">
                              <a:lumMod val="50000"/>
                            </a:schemeClr>
                          </a:solidFill>
                          <a:effectLst/>
                          <a:latin typeface="Calibri" pitchFamily="34" charset="0"/>
                          <a:cs typeface="Arial" charset="0"/>
                        </a:rPr>
                        <a:t>  </a:t>
                      </a:r>
                      <a:r>
                        <a:rPr kumimoji="0" lang="fr-FR" sz="1800" b="0" i="0" u="none" strike="noStrike" cap="none" normalizeH="0" baseline="0" dirty="0" smtClean="0">
                          <a:ln>
                            <a:noFill/>
                          </a:ln>
                          <a:solidFill>
                            <a:schemeClr val="accent3">
                              <a:lumMod val="50000"/>
                            </a:schemeClr>
                          </a:solidFill>
                          <a:effectLst/>
                          <a:latin typeface="Calibri" pitchFamily="34" charset="0"/>
                          <a:cs typeface="Arial" charset="0"/>
                        </a:rPr>
                        <a:t>(2000 -2014)</a:t>
                      </a:r>
                      <a:endParaRPr kumimoji="0" lang="fr-FR" sz="1800" b="1" i="0" u="none" strike="noStrike" cap="none" normalizeH="0" baseline="0" dirty="0" smtClean="0">
                        <a:ln>
                          <a:noFill/>
                        </a:ln>
                        <a:solidFill>
                          <a:schemeClr val="accent3">
                            <a:lumMod val="50000"/>
                          </a:schemeClr>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accent3">
                            <a:lumMod val="50000"/>
                          </a:schemeClr>
                        </a:solidFill>
                        <a:effectLst/>
                        <a:latin typeface="Calibri" pitchFamily="34"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accent3">
                            <a:lumMod val="50000"/>
                          </a:schemeClr>
                        </a:solidFill>
                        <a:effectLst/>
                        <a:latin typeface="Calibri" pitchFamily="34"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3">
                              <a:lumMod val="50000"/>
                            </a:schemeClr>
                          </a:solidFill>
                          <a:effectLst/>
                          <a:latin typeface="Calibri" pitchFamily="34" charset="0"/>
                          <a:cs typeface="Arial" charset="0"/>
                        </a:rPr>
                        <a:t>218</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accent3">
                            <a:lumMod val="50000"/>
                          </a:schemeClr>
                        </a:solidFill>
                        <a:effectLst/>
                        <a:latin typeface="Arial"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3">
                            <a:lumMod val="50000"/>
                          </a:schemeClr>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lumMod val="50000"/>
                            </a:schemeClr>
                          </a:solidFill>
                          <a:effectLst/>
                          <a:latin typeface="Calibri" pitchFamily="34" charset="0"/>
                          <a:cs typeface="Arial" charset="0"/>
                        </a:rPr>
                        <a:t> From ~400 k€ up to 85M€ (ITER)</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accent3">
                            <a:lumMod val="50000"/>
                          </a:schemeClr>
                        </a:solidFill>
                        <a:effectLst/>
                        <a:latin typeface="Arial"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r>
              <a:tr h="336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chemeClr val="accent3">
                              <a:lumMod val="50000"/>
                            </a:schemeClr>
                          </a:solidFill>
                          <a:effectLst/>
                          <a:latin typeface="Calibri" pitchFamily="34" charset="0"/>
                          <a:cs typeface="Arial" charset="0"/>
                        </a:rPr>
                        <a:t>Order</a:t>
                      </a:r>
                      <a:r>
                        <a:rPr kumimoji="0" lang="fr-FR" sz="1800" b="1" i="0" u="none" strike="noStrike" cap="none" normalizeH="0" baseline="0" dirty="0" smtClean="0">
                          <a:ln>
                            <a:noFill/>
                          </a:ln>
                          <a:solidFill>
                            <a:schemeClr val="accent3">
                              <a:lumMod val="50000"/>
                            </a:schemeClr>
                          </a:solidFill>
                          <a:effectLst/>
                          <a:latin typeface="Calibri" pitchFamily="34" charset="0"/>
                          <a:cs typeface="Arial" charset="0"/>
                        </a:rPr>
                        <a:t> </a:t>
                      </a:r>
                      <a:r>
                        <a:rPr kumimoji="0" lang="fr-FR" sz="1800" b="1" i="0" u="none" strike="noStrike" cap="none" normalizeH="0" baseline="0" dirty="0" err="1" smtClean="0">
                          <a:ln>
                            <a:noFill/>
                          </a:ln>
                          <a:solidFill>
                            <a:schemeClr val="accent3">
                              <a:lumMod val="50000"/>
                            </a:schemeClr>
                          </a:solidFill>
                          <a:effectLst/>
                          <a:latin typeface="Calibri" pitchFamily="34" charset="0"/>
                          <a:cs typeface="Arial" charset="0"/>
                        </a:rPr>
                        <a:t>intake</a:t>
                      </a:r>
                      <a:r>
                        <a:rPr kumimoji="0" lang="fr-FR" sz="1800" b="1" i="0" u="none" strike="noStrike" cap="none" normalizeH="0" baseline="0" dirty="0" smtClean="0">
                          <a:ln>
                            <a:noFill/>
                          </a:ln>
                          <a:solidFill>
                            <a:schemeClr val="accent3">
                              <a:lumMod val="50000"/>
                            </a:schemeClr>
                          </a:solidFill>
                          <a:effectLst/>
                          <a:latin typeface="Calibri" pitchFamily="34" charset="0"/>
                          <a:cs typeface="Arial" charset="0"/>
                        </a:rPr>
                        <a:t> </a:t>
                      </a:r>
                      <a:r>
                        <a:rPr kumimoji="0" lang="fr-FR" sz="1800" b="0" i="0" u="none" strike="noStrike" cap="none" normalizeH="0" baseline="0" dirty="0" smtClean="0">
                          <a:ln>
                            <a:noFill/>
                          </a:ln>
                          <a:solidFill>
                            <a:schemeClr val="accent3">
                              <a:lumMod val="50000"/>
                            </a:schemeClr>
                          </a:solidFill>
                          <a:effectLst/>
                          <a:latin typeface="Calibri" pitchFamily="34" charset="0"/>
                          <a:cs typeface="Arial" charset="0"/>
                        </a:rPr>
                        <a:t>(2000 -2014)</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accent3">
                            <a:lumMod val="50000"/>
                          </a:schemeClr>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accent3">
                              <a:lumMod val="50000"/>
                            </a:schemeClr>
                          </a:solidFill>
                          <a:effectLst/>
                          <a:latin typeface="Calibri" pitchFamily="34" charset="0"/>
                          <a:cs typeface="Arial" charset="0"/>
                        </a:rPr>
                        <a:t>~ 650 M€</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accent3">
                            <a:lumMod val="50000"/>
                          </a:schemeClr>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lumMod val="50000"/>
                            </a:schemeClr>
                          </a:solidFill>
                          <a:effectLst/>
                          <a:latin typeface="Calibri" pitchFamily="34" charset="0"/>
                          <a:cs typeface="Arial" charset="0"/>
                        </a:rPr>
                        <a:t> Not including CERN but including ITER</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accent3">
                            <a:lumMod val="50000"/>
                          </a:schemeClr>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7" name="Graphique 6"/>
          <p:cNvGraphicFramePr>
            <a:graphicFrameLocks/>
          </p:cNvGraphicFramePr>
          <p:nvPr/>
        </p:nvGraphicFramePr>
        <p:xfrm>
          <a:off x="323528" y="3429000"/>
          <a:ext cx="3438525"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nvGraphicFramePr>
        <p:xfrm>
          <a:off x="4572000" y="3356992"/>
          <a:ext cx="401955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necteur droit 7"/>
          <p:cNvCxnSpPr>
            <a:stCxn id="10" idx="1"/>
          </p:cNvCxnSpPr>
          <p:nvPr/>
        </p:nvCxnSpPr>
        <p:spPr bwMode="auto">
          <a:xfrm flipH="1" flipV="1">
            <a:off x="6732240" y="5301208"/>
            <a:ext cx="1080120" cy="458848"/>
          </a:xfrm>
          <a:prstGeom prst="line">
            <a:avLst/>
          </a:prstGeom>
          <a:noFill/>
          <a:ln w="28575" cap="flat" cmpd="sng" algn="ctr">
            <a:solidFill>
              <a:srgbClr val="000000"/>
            </a:solidFill>
            <a:prstDash val="solid"/>
            <a:round/>
            <a:headEnd type="none" w="med" len="med"/>
            <a:tailEnd type="none" w="med" len="med"/>
          </a:ln>
          <a:effectLst/>
        </p:spPr>
      </p:cxnSp>
      <p:sp>
        <p:nvSpPr>
          <p:cNvPr id="10" name="ZoneTexte 9"/>
          <p:cNvSpPr txBox="1"/>
          <p:nvPr/>
        </p:nvSpPr>
        <p:spPr>
          <a:xfrm>
            <a:off x="7812360" y="5589240"/>
            <a:ext cx="864096" cy="341632"/>
          </a:xfrm>
          <a:prstGeom prst="rect">
            <a:avLst/>
          </a:prstGeom>
          <a:noFill/>
        </p:spPr>
        <p:txBody>
          <a:bodyPr wrap="square" rtlCol="0">
            <a:spAutoFit/>
          </a:bodyPr>
          <a:lstStyle/>
          <a:p>
            <a:pPr>
              <a:buNone/>
            </a:pPr>
            <a:r>
              <a:rPr lang="fr-FR" sz="1800" dirty="0" smtClean="0"/>
              <a:t>40%</a:t>
            </a:r>
            <a:endParaRPr lang="fr-FR" sz="1800" dirty="0"/>
          </a:p>
        </p:txBody>
      </p:sp>
      <p:cxnSp>
        <p:nvCxnSpPr>
          <p:cNvPr id="12" name="Connecteur droit 11"/>
          <p:cNvCxnSpPr>
            <a:stCxn id="14" idx="0"/>
          </p:cNvCxnSpPr>
          <p:nvPr/>
        </p:nvCxnSpPr>
        <p:spPr bwMode="auto">
          <a:xfrm flipV="1">
            <a:off x="1331640" y="5517232"/>
            <a:ext cx="216024" cy="504056"/>
          </a:xfrm>
          <a:prstGeom prst="line">
            <a:avLst/>
          </a:prstGeom>
          <a:noFill/>
          <a:ln w="28575" cap="flat" cmpd="sng" algn="ctr">
            <a:solidFill>
              <a:srgbClr val="000000"/>
            </a:solidFill>
            <a:prstDash val="solid"/>
            <a:round/>
            <a:headEnd type="none" w="med" len="med"/>
            <a:tailEnd type="none" w="med" len="med"/>
          </a:ln>
          <a:effectLst/>
        </p:spPr>
      </p:cxnSp>
      <p:sp>
        <p:nvSpPr>
          <p:cNvPr id="14" name="ZoneTexte 13"/>
          <p:cNvSpPr txBox="1"/>
          <p:nvPr/>
        </p:nvSpPr>
        <p:spPr>
          <a:xfrm>
            <a:off x="899592" y="6021288"/>
            <a:ext cx="864096" cy="341632"/>
          </a:xfrm>
          <a:prstGeom prst="rect">
            <a:avLst/>
          </a:prstGeom>
          <a:noFill/>
        </p:spPr>
        <p:txBody>
          <a:bodyPr wrap="square" rtlCol="0">
            <a:spAutoFit/>
          </a:bodyPr>
          <a:lstStyle/>
          <a:p>
            <a:pPr>
              <a:buNone/>
            </a:pPr>
            <a:r>
              <a:rPr lang="fr-FR" sz="1800" dirty="0" smtClean="0"/>
              <a:t>25%</a:t>
            </a:r>
            <a:endParaRPr lang="fr-FR" sz="1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a:graphicFrameLocks/>
          </p:cNvGraphicFramePr>
          <p:nvPr/>
        </p:nvGraphicFramePr>
        <p:xfrm>
          <a:off x="755576" y="908720"/>
          <a:ext cx="9193018" cy="537826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bwMode="auto">
          <a:xfrm>
            <a:off x="5364087" y="2743790"/>
            <a:ext cx="3600516" cy="21602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 </a:t>
            </a:r>
            <a:r>
              <a:rPr lang="fr-FR" dirty="0" err="1" smtClean="0"/>
              <a:t>Liq</a:t>
            </a:r>
            <a:r>
              <a:rPr lang="fr-FR" dirty="0" smtClean="0"/>
              <a:t>.</a:t>
            </a:r>
            <a:endParaRPr lang="fr-FR" dirty="0"/>
          </a:p>
        </p:txBody>
      </p:sp>
      <p:sp>
        <p:nvSpPr>
          <p:cNvPr id="9" name="Rectangle 8"/>
          <p:cNvSpPr/>
          <p:nvPr/>
        </p:nvSpPr>
        <p:spPr bwMode="auto">
          <a:xfrm>
            <a:off x="5364088" y="3135324"/>
            <a:ext cx="3600400" cy="190266"/>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 </a:t>
            </a:r>
            <a:r>
              <a:rPr lang="fr-FR" dirty="0" err="1" smtClean="0"/>
              <a:t>Ref</a:t>
            </a:r>
            <a:r>
              <a:rPr lang="fr-FR" dirty="0" smtClean="0"/>
              <a:t>.</a:t>
            </a:r>
            <a:endParaRPr lang="fr-FR" dirty="0"/>
          </a:p>
        </p:txBody>
      </p:sp>
      <p:sp>
        <p:nvSpPr>
          <p:cNvPr id="10" name="Rectangle 9"/>
          <p:cNvSpPr/>
          <p:nvPr/>
        </p:nvSpPr>
        <p:spPr bwMode="auto">
          <a:xfrm>
            <a:off x="5364088" y="2276872"/>
            <a:ext cx="3600400" cy="43204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 </a:t>
            </a:r>
            <a:r>
              <a:rPr lang="fr-FR" dirty="0" err="1" smtClean="0"/>
              <a:t>Ref</a:t>
            </a:r>
            <a:r>
              <a:rPr lang="fr-FR" dirty="0" smtClean="0"/>
              <a:t>.</a:t>
            </a:r>
            <a:endParaRPr lang="fr-FR" dirty="0"/>
          </a:p>
        </p:txBody>
      </p:sp>
      <p:sp>
        <p:nvSpPr>
          <p:cNvPr id="11" name="Rectangle 10"/>
          <p:cNvSpPr/>
          <p:nvPr/>
        </p:nvSpPr>
        <p:spPr bwMode="auto">
          <a:xfrm>
            <a:off x="1876926" y="1052736"/>
            <a:ext cx="1192212" cy="525658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a:t>
            </a:r>
          </a:p>
          <a:p>
            <a:pPr>
              <a:buNone/>
            </a:pPr>
            <a:r>
              <a:rPr lang="fr-FR" dirty="0" err="1" smtClean="0"/>
              <a:t>Ref</a:t>
            </a:r>
            <a:r>
              <a:rPr lang="fr-FR" dirty="0" smtClean="0"/>
              <a:t>.</a:t>
            </a:r>
            <a:endParaRPr lang="fr-FR" dirty="0"/>
          </a:p>
        </p:txBody>
      </p:sp>
      <p:sp>
        <p:nvSpPr>
          <p:cNvPr id="12" name="Rectangle 11"/>
          <p:cNvSpPr/>
          <p:nvPr/>
        </p:nvSpPr>
        <p:spPr bwMode="auto">
          <a:xfrm>
            <a:off x="4235840" y="1052736"/>
            <a:ext cx="552184" cy="525658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 </a:t>
            </a:r>
            <a:r>
              <a:rPr lang="fr-FR" dirty="0" err="1" smtClean="0"/>
              <a:t>Ref</a:t>
            </a:r>
            <a:r>
              <a:rPr lang="fr-FR" dirty="0" smtClean="0"/>
              <a:t>.</a:t>
            </a:r>
            <a:endParaRPr lang="fr-FR" dirty="0"/>
          </a:p>
        </p:txBody>
      </p:sp>
      <p:sp>
        <p:nvSpPr>
          <p:cNvPr id="13" name="Rectangle 12"/>
          <p:cNvSpPr/>
          <p:nvPr/>
        </p:nvSpPr>
        <p:spPr bwMode="auto">
          <a:xfrm>
            <a:off x="3059832" y="1052736"/>
            <a:ext cx="576064" cy="52565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 </a:t>
            </a:r>
            <a:r>
              <a:rPr lang="fr-FR" dirty="0" err="1" smtClean="0"/>
              <a:t>Liq</a:t>
            </a:r>
            <a:r>
              <a:rPr lang="fr-FR" dirty="0" smtClean="0"/>
              <a:t>.</a:t>
            </a:r>
            <a:endParaRPr lang="fr-FR" dirty="0"/>
          </a:p>
        </p:txBody>
      </p:sp>
      <p:sp>
        <p:nvSpPr>
          <p:cNvPr id="14" name="Titre 1"/>
          <p:cNvSpPr txBox="1">
            <a:spLocks/>
          </p:cNvSpPr>
          <p:nvPr/>
        </p:nvSpPr>
        <p:spPr bwMode="auto">
          <a:xfrm>
            <a:off x="455512" y="238641"/>
            <a:ext cx="7356848" cy="56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lnSpc>
                <a:spcPct val="110000"/>
              </a:lnSpc>
              <a:spcBef>
                <a:spcPct val="0"/>
              </a:spcBef>
              <a:buClrTx/>
              <a:buSzTx/>
              <a:buNone/>
            </a:pPr>
            <a:r>
              <a:rPr lang="fr-FR" sz="2800" kern="0" dirty="0" err="1" smtClean="0">
                <a:ea typeface="+mj-ea"/>
                <a:cs typeface="Arial" charset="0"/>
              </a:rPr>
              <a:t>Market</a:t>
            </a:r>
            <a:r>
              <a:rPr lang="fr-FR" sz="2800" kern="0" dirty="0" smtClean="0">
                <a:ea typeface="+mj-ea"/>
                <a:cs typeface="Arial" charset="0"/>
              </a:rPr>
              <a:t> by </a:t>
            </a:r>
            <a:r>
              <a:rPr lang="fr-FR" sz="2800" kern="0" dirty="0" err="1" smtClean="0">
                <a:ea typeface="+mj-ea"/>
                <a:cs typeface="Arial" charset="0"/>
              </a:rPr>
              <a:t>customer</a:t>
            </a:r>
            <a:r>
              <a:rPr lang="fr-FR" sz="2800" kern="0" dirty="0" smtClean="0">
                <a:ea typeface="+mj-ea"/>
                <a:cs typeface="Arial" charset="0"/>
              </a:rPr>
              <a:t> applications [2000-2014]</a:t>
            </a:r>
          </a:p>
        </p:txBody>
      </p:sp>
      <p:sp>
        <p:nvSpPr>
          <p:cNvPr id="15" name="ZoneTexte 14"/>
          <p:cNvSpPr txBox="1"/>
          <p:nvPr/>
        </p:nvSpPr>
        <p:spPr>
          <a:xfrm>
            <a:off x="7092280" y="2708920"/>
            <a:ext cx="936104" cy="258532"/>
          </a:xfrm>
          <a:prstGeom prst="rect">
            <a:avLst/>
          </a:prstGeom>
          <a:noFill/>
        </p:spPr>
        <p:txBody>
          <a:bodyPr wrap="square" rtlCol="0">
            <a:spAutoFit/>
          </a:bodyPr>
          <a:lstStyle/>
          <a:p>
            <a:pPr>
              <a:buNone/>
            </a:pPr>
            <a:r>
              <a:rPr lang="fr-FR" sz="1200" dirty="0" smtClean="0">
                <a:solidFill>
                  <a:schemeClr val="tx2">
                    <a:lumMod val="50000"/>
                  </a:schemeClr>
                </a:solidFill>
              </a:rPr>
              <a:t>Incl. LH2</a:t>
            </a:r>
            <a:endParaRPr lang="fr-FR" sz="1200" dirty="0">
              <a:solidFill>
                <a:schemeClr val="tx2">
                  <a:lumMod val="50000"/>
                </a:schemeClr>
              </a:solidFill>
            </a:endParaRP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Z3axhNL98kyn75Lua8Y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UgD1NCe80UGjw7qkuoY_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UK1rCH2N40CxgiN1EaNIO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NGqs0CMEnkug3wfuC9jP1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dh8bluOgk.DhscSPt0hy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mqz36wLs0Kk67Q6HXKk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KcqRjq._gEeferiNpPC5u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b2ZtiooNmkGPjLnoxsLAB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0LlKaQRzeEe1v_12gj4Nm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a2mAmEvUX06FuyessZZnm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CDgvraUfOE66QvOOT..k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FRD5YyfRE6XLBzfdlglQ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mirmvA1GUS3ZofR6yAZ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Uj6MYoBCnkOn13t5Rlae6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DVCdFLHwvEO2byW6YoSAI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Pj0ff6PvrEOP8zn8suyGR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or1sW8fLEiMRndHEB.Ms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LAmFQlvjz0KHrnemqJTr3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LhTsNg9eaUanjjEp7I4Qu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6mFxJaXwNEC2vOQf3GPUp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xIqIl5TbvEG0VXLEMjVq7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X9PYGsKgGECOB.Qtx3N0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9YemWsYWUO0WRP10yi3F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9AdEppkT0CY34w7IuvuF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uz10SfmJkGVeQ13zbEd.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IumbH9OwEi9uw6AB7Oxf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SBDE206mkCrm26MACbM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Bjc6w6pJOkCAK61ilrV08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qYgA7D7aWU.zysM2NNvf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OiyaLZZpU6aJsAEOV9e3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42GojmD5Uua2gp9KWAy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HZPvp6n3U6AD_9.IUKh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SQJHlBvH0m1SFc8BZ1Ng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dSqngRoxEaDBBqIaBir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zH6e0qLAUiBZsw4y8UI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5tRPtMhnaUai5llUIjxth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0OHNJJJwk2v14U7zM0f1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8dytdGr.U6MOhrcGuLq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LMJFKfcY0yU14QEDN_d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tp90.OTJUekL89mtR1C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sOCovwb0Ey.1JuV0HCQs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sOCovwb0Ey.1JuV0HCQ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4TEneXuORkqeEWPR6LcFv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fsoekD5X0aUlpJgtzGzV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hseF0j8w_kejc6It308O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UgD1NCe80UGjw7qkuoY_v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pDaXUudPEGDnjH0XzLx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DNJqeDMwESXO_WBJ3F4k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UK1rCH2N40CxgiN1EaNIO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NGqs0CMEnkug3wfuC9jP1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mruQgV6dA0S.fB.exYVd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mruQgV6dA0S.fB.exYVdr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_bNeM9.EoUaHTDOPAFEg5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4TEneXuORkqeEWPR6LcFvw"/>
</p:tagLst>
</file>

<file path=ppt/theme/theme1.xml><?xml version="1.0" encoding="utf-8"?>
<a:theme xmlns:a="http://schemas.openxmlformats.org/drawingml/2006/main" name="analystes financiers new chart 2003">
  <a:themeElements>
    <a:clrScheme name="">
      <a:dk1>
        <a:srgbClr val="000066"/>
      </a:dk1>
      <a:lt1>
        <a:srgbClr val="FFFFFF"/>
      </a:lt1>
      <a:dk2>
        <a:srgbClr val="0033CC"/>
      </a:dk2>
      <a:lt2>
        <a:srgbClr val="B7CFFF"/>
      </a:lt2>
      <a:accent1>
        <a:srgbClr val="DE5930"/>
      </a:accent1>
      <a:accent2>
        <a:srgbClr val="FFCC00"/>
      </a:accent2>
      <a:accent3>
        <a:srgbClr val="AAADE2"/>
      </a:accent3>
      <a:accent4>
        <a:srgbClr val="DADADA"/>
      </a:accent4>
      <a:accent5>
        <a:srgbClr val="ECB5AD"/>
      </a:accent5>
      <a:accent6>
        <a:srgbClr val="E7B900"/>
      </a:accent6>
      <a:hlink>
        <a:srgbClr val="00CC99"/>
      </a:hlink>
      <a:folHlink>
        <a:srgbClr val="BFBEA9"/>
      </a:folHlink>
    </a:clrScheme>
    <a:fontScheme name="analystes financiers new chart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defRPr kumimoji="0" lang="en-US" sz="2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defRPr kumimoji="0" lang="en-US" sz="2400" b="0" i="0" u="none" strike="noStrike" cap="none" normalizeH="0" baseline="0" smtClean="0">
            <a:ln>
              <a:noFill/>
            </a:ln>
            <a:solidFill>
              <a:schemeClr val="bg2"/>
            </a:solidFill>
            <a:effectLst/>
            <a:latin typeface="Arial" charset="0"/>
          </a:defRPr>
        </a:defPPr>
      </a:lstStyle>
    </a:lnDef>
  </a:objectDefaults>
  <a:extraClrSchemeLst>
    <a:extraClrScheme>
      <a:clrScheme name="analystes financiers new chart 20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ystes financiers new chart 20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ystes financiers new chart 20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ystes financiers new chart 20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ystes financiers new chart 20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ystes financiers new chart 20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ystes financiers new chart 20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Designs\Angles droits.pot</Template>
  <TotalTime>27739</TotalTime>
  <Words>5084</Words>
  <Application>Microsoft Office PowerPoint</Application>
  <PresentationFormat>On-screen Show (4:3)</PresentationFormat>
  <Paragraphs>1252</Paragraphs>
  <Slides>70</Slides>
  <Notes>31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analystes financiers new chart 2003</vt:lpstr>
      <vt:lpstr>Slide 1</vt:lpstr>
      <vt:lpstr>Slide 2</vt:lpstr>
      <vt:lpstr>Slide 3</vt:lpstr>
      <vt:lpstr>What is at stakes ?</vt:lpstr>
      <vt:lpstr>Main issues to be adressed</vt:lpstr>
      <vt:lpstr>Slide 6</vt:lpstr>
      <vt:lpstr>Who are our customers ?</vt:lpstr>
      <vt:lpstr>Market Size  [2000-2014]</vt:lpstr>
      <vt:lpstr>Slide 9</vt:lpstr>
      <vt:lpstr>Market by Products [2000-2014]</vt:lpstr>
      <vt:lpstr>Order intake in time [2000-2014]</vt:lpstr>
      <vt:lpstr>Competition LK / AL [2000 – 2014]</vt:lpstr>
      <vt:lpstr>Win / Lost &amp; Not seen / NoGo [2007 – 2014]</vt:lpstr>
      <vt:lpstr>Large Helium plant (ref + liq) competition</vt:lpstr>
      <vt:lpstr>ALAT BP for the coming period 2014-2018</vt:lpstr>
      <vt:lpstr>150 M€ Large projects to win (excl. ITER CL)</vt:lpstr>
      <vt:lpstr>Slide 17</vt:lpstr>
      <vt:lpstr>Product segmentation</vt:lpstr>
      <vt:lpstr>Slide 19</vt:lpstr>
      <vt:lpstr>Customer needs in 2025</vt:lpstr>
      <vt:lpstr>Competition survey</vt:lpstr>
      <vt:lpstr>What do we have in our roadmap ?</vt:lpstr>
      <vt:lpstr>Slide 23</vt:lpstr>
      <vt:lpstr>OVERALL FUNCTIONAL ANALYSIS</vt:lpstr>
      <vt:lpstr>FUNCTIONAL ANALYSIS</vt:lpstr>
      <vt:lpstr>COMPRESS HELIUM</vt:lpstr>
      <vt:lpstr>Oil Removal System (incl pressure control valves)</vt:lpstr>
      <vt:lpstr>RCB Example – JT60SA</vt:lpstr>
      <vt:lpstr>Slide 29</vt:lpstr>
      <vt:lpstr>Cold Box (Ø~3m, L~12m)</vt:lpstr>
      <vt:lpstr>Cold Box + Distribution box</vt:lpstr>
      <vt:lpstr>ALAT Manufacturing (Ø~3m, L~12m)</vt:lpstr>
      <vt:lpstr>Projects to win : main features</vt:lpstr>
      <vt:lpstr>Base Line</vt:lpstr>
      <vt:lpstr>Possible Process to be challenged.</vt:lpstr>
      <vt:lpstr>Slide 36</vt:lpstr>
      <vt:lpstr>Customer selection criteria : ESS Rex</vt:lpstr>
      <vt:lpstr>Baseline scope</vt:lpstr>
      <vt:lpstr>Baseline Cost breakdown</vt:lpstr>
      <vt:lpstr>Baseline Cost breakdown and Target</vt:lpstr>
      <vt:lpstr>Baseline Cost breakdown and Target</vt:lpstr>
      <vt:lpstr>Organization &amp; Governance</vt:lpstr>
      <vt:lpstr>DTC Work packages &amp; staffing  </vt:lpstr>
      <vt:lpstr>Role of the validation committee</vt:lpstr>
      <vt:lpstr>Roles of the various members</vt:lpstr>
      <vt:lpstr>DTC execution planning : 3 main phases</vt:lpstr>
      <vt:lpstr>Slide 47</vt:lpstr>
      <vt:lpstr>Design To Cost at Air Liquide</vt:lpstr>
      <vt:lpstr>DTC Initiation: 3 critical elements</vt:lpstr>
      <vt:lpstr>DTC Planning Summary</vt:lpstr>
      <vt:lpstr>DTC - 7 key Principles</vt:lpstr>
      <vt:lpstr>Rules for a brainstorming cession</vt:lpstr>
      <vt:lpstr>DTC Methodology</vt:lpstr>
      <vt:lpstr>DTC Methodology</vt:lpstr>
      <vt:lpstr>DTC Methodology</vt:lpstr>
      <vt:lpstr>DTC Methodology</vt:lpstr>
      <vt:lpstr>DTC Methodology</vt:lpstr>
      <vt:lpstr>Previous DTC Projects &amp; Ambition</vt:lpstr>
      <vt:lpstr>Slide 59</vt:lpstr>
      <vt:lpstr>Baseline : ESS project</vt:lpstr>
      <vt:lpstr>40 points qualitative details</vt:lpstr>
      <vt:lpstr>Cost cutting target</vt:lpstr>
      <vt:lpstr>Cold Box</vt:lpstr>
      <vt:lpstr>Compression skids</vt:lpstr>
      <vt:lpstr>Less than 10 M€ product market</vt:lpstr>
      <vt:lpstr>Linde Kryotechnik </vt:lpstr>
      <vt:lpstr>Slide 67</vt:lpstr>
      <vt:lpstr>Slide 68</vt:lpstr>
      <vt:lpstr>First project to win</vt:lpstr>
      <vt:lpstr>DTC Work packages &amp; staffing  </vt:lpstr>
    </vt:vector>
  </TitlesOfParts>
  <Company>Air Liquide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Gabriel Constantin</dc:creator>
  <cp:lastModifiedBy>Vincent Heloin</cp:lastModifiedBy>
  <cp:revision>600</cp:revision>
  <dcterms:created xsi:type="dcterms:W3CDTF">2004-09-22T12:54:51Z</dcterms:created>
  <dcterms:modified xsi:type="dcterms:W3CDTF">2015-03-19T10:13:33Z</dcterms:modified>
</cp:coreProperties>
</file>