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29"/>
  </p:notesMasterIdLst>
  <p:handoutMasterIdLst>
    <p:handoutMasterId r:id="rId30"/>
  </p:handoutMasterIdLst>
  <p:sldIdLst>
    <p:sldId id="286" r:id="rId3"/>
    <p:sldId id="381" r:id="rId4"/>
    <p:sldId id="488" r:id="rId5"/>
    <p:sldId id="491" r:id="rId6"/>
    <p:sldId id="493" r:id="rId7"/>
    <p:sldId id="432" r:id="rId8"/>
    <p:sldId id="489" r:id="rId9"/>
    <p:sldId id="522" r:id="rId10"/>
    <p:sldId id="511" r:id="rId11"/>
    <p:sldId id="383" r:id="rId12"/>
    <p:sldId id="517" r:id="rId13"/>
    <p:sldId id="518" r:id="rId14"/>
    <p:sldId id="497" r:id="rId15"/>
    <p:sldId id="503" r:id="rId16"/>
    <p:sldId id="504" r:id="rId17"/>
    <p:sldId id="523" r:id="rId18"/>
    <p:sldId id="519" r:id="rId19"/>
    <p:sldId id="524" r:id="rId20"/>
    <p:sldId id="528" r:id="rId21"/>
    <p:sldId id="464" r:id="rId22"/>
    <p:sldId id="527" r:id="rId23"/>
    <p:sldId id="525" r:id="rId24"/>
    <p:sldId id="506" r:id="rId25"/>
    <p:sldId id="501" r:id="rId26"/>
    <p:sldId id="529" r:id="rId27"/>
    <p:sldId id="433" r:id="rId2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E100"/>
    <a:srgbClr val="FF7D00"/>
    <a:srgbClr val="0094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 autoAdjust="0"/>
    <p:restoredTop sz="99518" autoAdjust="0"/>
  </p:normalViewPr>
  <p:slideViewPr>
    <p:cSldViewPr snapToGrid="0" snapToObjects="1">
      <p:cViewPr varScale="1">
        <p:scale>
          <a:sx n="53" d="100"/>
          <a:sy n="53" d="100"/>
        </p:scale>
        <p:origin x="-1217" y="-75"/>
      </p:cViewPr>
      <p:guideLst>
        <p:guide orient="horz" pos="1232"/>
        <p:guide orient="horz" pos="908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pPr/>
              <a:t>2015-06-05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pPr/>
              <a:t>2015-06-05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26C1E2E-722B-7149-AA8C-95C641ACC8A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26C1E2E-722B-7149-AA8C-95C641ACC8AD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26C1E2E-722B-7149-AA8C-95C641ACC8AD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26C1E2E-722B-7149-AA8C-95C641ACC8AD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Contract</a:t>
            </a:r>
            <a:r>
              <a:rPr lang="en-US" baseline="0" dirty="0" smtClean="0"/>
              <a:t> signature pending (expected March 2015), contract value &lt; 20 million EUR (excluding installation, </a:t>
            </a:r>
            <a:r>
              <a:rPr lang="en-US" baseline="0" dirty="0" err="1" smtClean="0"/>
              <a:t>LHe</a:t>
            </a:r>
            <a:r>
              <a:rPr lang="en-US" baseline="0" dirty="0" smtClean="0"/>
              <a:t> Dewar, warm gas storage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19882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26C1E2E-722B-7149-AA8C-95C641ACC8AD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Cryodistribution</a:t>
            </a:r>
            <a:r>
              <a:rPr lang="en-US" dirty="0" smtClean="0"/>
              <a:t> System is the farthest along.</a:t>
            </a:r>
            <a:r>
              <a:rPr lang="en-US" baseline="0" dirty="0" smtClean="0"/>
              <a:t> I</a:t>
            </a:r>
          </a:p>
          <a:p>
            <a:r>
              <a:rPr lang="en-US" baseline="0" dirty="0" smtClean="0"/>
              <a:t>IPNO: CDS for spoke section</a:t>
            </a:r>
          </a:p>
          <a:p>
            <a:r>
              <a:rPr lang="en-US" baseline="0" dirty="0" err="1" smtClean="0"/>
              <a:t>WrUT</a:t>
            </a:r>
            <a:r>
              <a:rPr lang="en-US" baseline="0" dirty="0" smtClean="0"/>
              <a:t>: CDS for elliptical section + CDS for Lund CM test stand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198821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99671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26C1E2E-722B-7149-AA8C-95C641ACC8AD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292478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29247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‹N°›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‹N°›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4925" y="6492875"/>
            <a:ext cx="46907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51115BC-487E-4422-894C-CB7CD3E792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028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68709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10480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78933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96108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926338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982865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93061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170050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33934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552661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824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2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‹N°›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‹N°›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‹N°›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‹N°›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‹N°›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‹N°›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7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pPr/>
              <a:t>‹N°›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14160" y="408940"/>
            <a:ext cx="2082800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-31277" y="31454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FF"/>
                </a:solidFill>
              </a:rPr>
              <a:t>The ESS Cryogenics System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8" name="textruta 3"/>
          <p:cNvSpPr txBox="1"/>
          <p:nvPr/>
        </p:nvSpPr>
        <p:spPr>
          <a:xfrm>
            <a:off x="0" y="44498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J. G. Weisend II, P. Arnold, J </a:t>
            </a:r>
            <a:r>
              <a:rPr lang="en-GB" sz="2400" dirty="0" err="1" smtClean="0">
                <a:solidFill>
                  <a:srgbClr val="FFFFFF"/>
                </a:solidFill>
              </a:rPr>
              <a:t>Fydrych</a:t>
            </a:r>
            <a:r>
              <a:rPr lang="en-GB" sz="2400" dirty="0" smtClean="0">
                <a:solidFill>
                  <a:srgbClr val="FFFFFF"/>
                </a:solidFill>
              </a:rPr>
              <a:t>, 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W. </a:t>
            </a:r>
            <a:r>
              <a:rPr lang="en-GB" sz="2400" dirty="0" err="1" smtClean="0">
                <a:solidFill>
                  <a:srgbClr val="FFFFFF"/>
                </a:solidFill>
              </a:rPr>
              <a:t>Hees</a:t>
            </a:r>
            <a:r>
              <a:rPr lang="en-GB" sz="2400" dirty="0" smtClean="0">
                <a:solidFill>
                  <a:srgbClr val="FFFFFF"/>
                </a:solidFill>
              </a:rPr>
              <a:t>, J. </a:t>
            </a:r>
            <a:r>
              <a:rPr lang="en-GB" sz="2400" dirty="0" err="1" smtClean="0">
                <a:solidFill>
                  <a:srgbClr val="FFFFFF"/>
                </a:solidFill>
              </a:rPr>
              <a:t>Jurns</a:t>
            </a:r>
            <a:r>
              <a:rPr lang="en-GB" sz="2400" dirty="0" smtClean="0">
                <a:solidFill>
                  <a:srgbClr val="FFFFFF"/>
                </a:solidFill>
              </a:rPr>
              <a:t>, A. </a:t>
            </a:r>
            <a:r>
              <a:rPr lang="en-GB" sz="2400" dirty="0" err="1" smtClean="0">
                <a:solidFill>
                  <a:srgbClr val="FFFFFF"/>
                </a:solidFill>
              </a:rPr>
              <a:t>Lundmark</a:t>
            </a:r>
            <a:r>
              <a:rPr lang="en-GB" sz="2400" dirty="0" smtClean="0">
                <a:solidFill>
                  <a:srgbClr val="FFFFFF"/>
                </a:solidFill>
              </a:rPr>
              <a:t>,  X. T. Su, X.L. Wang</a:t>
            </a:r>
          </a:p>
          <a:p>
            <a:pPr algn="ctr"/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June 2015</a:t>
            </a:r>
          </a:p>
        </p:txBody>
      </p:sp>
    </p:spTree>
    <p:extLst>
      <p:ext uri="{BB962C8B-B14F-4D97-AF65-F5344CB8AC3E}">
        <p14:creationId xmlns:p14="http://schemas.microsoft.com/office/powerpoint/2010/main" xmlns="" val="44194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337767"/>
            <a:ext cx="5704997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ESS Accelerator </a:t>
            </a:r>
            <a:r>
              <a:rPr lang="en-US" sz="3200" dirty="0" err="1" smtClean="0">
                <a:solidFill>
                  <a:srgbClr val="FFFFFF"/>
                </a:solidFill>
                <a:latin typeface="+mj-lt"/>
              </a:rPr>
              <a:t>Cryoplant</a:t>
            </a: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 (ACCP)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01" y="1480945"/>
            <a:ext cx="8913639" cy="4525963"/>
          </a:xfrm>
        </p:spPr>
        <p:txBody>
          <a:bodyPr/>
          <a:lstStyle/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Provides cryogenic cooling to </a:t>
            </a:r>
            <a:r>
              <a:rPr lang="en-US" sz="2800" dirty="0" err="1" smtClean="0"/>
              <a:t>Cryomodules</a:t>
            </a:r>
            <a:endParaRPr lang="en-US" sz="2800" dirty="0" smtClean="0"/>
          </a:p>
          <a:p>
            <a:pPr marL="1371600" lvl="2" indent="-457200">
              <a:buFont typeface="Arial"/>
              <a:buChar char="•"/>
            </a:pPr>
            <a:r>
              <a:rPr lang="en-US" sz="2400" dirty="0" smtClean="0"/>
              <a:t>13 Spoke and 30 Elliptical (Stage 1)</a:t>
            </a:r>
          </a:p>
          <a:p>
            <a:pPr marL="1371600" lvl="2" indent="-457200">
              <a:buFont typeface="Arial"/>
              <a:buChar char="•"/>
            </a:pPr>
            <a:r>
              <a:rPr lang="en-US" sz="2400" dirty="0" smtClean="0"/>
              <a:t>Sized to allow an additional 14 Elliptical </a:t>
            </a:r>
            <a:r>
              <a:rPr lang="en-US" sz="2400" dirty="0" err="1" smtClean="0"/>
              <a:t>Cryomodules</a:t>
            </a:r>
            <a:r>
              <a:rPr lang="en-US" sz="2400" dirty="0" smtClean="0"/>
              <a:t> for design contingency (Stage 2)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Allows for number of operating modes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Connected to the </a:t>
            </a:r>
            <a:r>
              <a:rPr lang="en-US" sz="2800" dirty="0" err="1" smtClean="0"/>
              <a:t>cryomodules</a:t>
            </a:r>
            <a:r>
              <a:rPr lang="en-US" sz="2800" dirty="0" smtClean="0"/>
              <a:t> via a cryogenic distribution system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High availability and turn down capability are important features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Compressor heat is absorbed by Lund District Heating System (unique ESS feature)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7090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3413" y="375300"/>
            <a:ext cx="6834513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Accelerator </a:t>
            </a:r>
            <a:r>
              <a:rPr lang="en-US" sz="3200" dirty="0" err="1" smtClean="0">
                <a:solidFill>
                  <a:srgbClr val="FFFFFF"/>
                </a:solidFill>
                <a:latin typeface="+mj-lt"/>
              </a:rPr>
              <a:t>Cryoplant</a:t>
            </a: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 (ACCP) Capacities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11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439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223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512" y="60604"/>
            <a:ext cx="7139136" cy="1143000"/>
          </a:xfrm>
        </p:spPr>
        <p:txBody>
          <a:bodyPr/>
          <a:lstStyle/>
          <a:p>
            <a:r>
              <a:rPr lang="en-US" dirty="0" smtClean="0"/>
              <a:t>ACCP – Contract Award to </a:t>
            </a:r>
            <a:r>
              <a:rPr lang="en-US" dirty="0" err="1" smtClean="0"/>
              <a:t>Linde</a:t>
            </a:r>
            <a:r>
              <a:rPr lang="en-US" dirty="0" smtClean="0"/>
              <a:t> </a:t>
            </a:r>
            <a:r>
              <a:rPr lang="en-US" dirty="0" err="1" smtClean="0"/>
              <a:t>Kryotechnik</a:t>
            </a:r>
            <a:r>
              <a:rPr lang="en-US" dirty="0" smtClean="0"/>
              <a:t> AG in December 2014</a:t>
            </a:r>
            <a:endParaRPr lang="en-US" dirty="0"/>
          </a:p>
        </p:txBody>
      </p:sp>
      <p:pic>
        <p:nvPicPr>
          <p:cNvPr id="3" name="Picture 2" descr="Screen Shot 2015-03-04 at 16.07.47 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19872" y="1484784"/>
            <a:ext cx="5543600" cy="3219439"/>
          </a:xfrm>
          <a:prstGeom prst="rect">
            <a:avLst/>
          </a:prstGeom>
        </p:spPr>
      </p:pic>
      <p:pic>
        <p:nvPicPr>
          <p:cNvPr id="2" name="Picture 1" descr="Screen Shot 2015-03-04 at 16.08.04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622" y="3573016"/>
            <a:ext cx="4240368" cy="3284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500713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Compressor System: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Three identical machines for SP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MP, LPMP and MPHP compression, hot standby compressor is under discussion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7984" y="522920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One Coldbox comprising 6 expansion turbines, 3 cold compressors, in-built acceptance test equipment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05" y="302572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System uses 3 cold compressors + 1 warm sub-atmospheric compressor for 2 K cooling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6553200" y="148478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Kick Off Meeting was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held on May 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4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1330" y="91183"/>
            <a:ext cx="5311059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FFFF"/>
                </a:solidFill>
              </a:rPr>
              <a:t>Cryogenic Distribution System</a:t>
            </a:r>
            <a:endParaRPr lang="en-US" sz="3200" dirty="0">
              <a:solidFill>
                <a:srgbClr val="FFFFFF"/>
              </a:solidFill>
            </a:endParaRPr>
          </a:p>
          <a:p>
            <a:pPr algn="ctr" eaLnBrk="1" hangingPunct="1"/>
            <a:endParaRPr lang="en-US" dirty="0" smtClean="0">
              <a:solidFill>
                <a:srgbClr val="008000"/>
              </a:solidFill>
              <a:latin typeface="TitilliumText22L 1 wt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1330" y="1462622"/>
            <a:ext cx="8778088" cy="4801433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Allows warm up and cool down of one or more </a:t>
            </a:r>
            <a:r>
              <a:rPr lang="en-US" dirty="0" err="1" smtClean="0"/>
              <a:t>cryomodules</a:t>
            </a:r>
            <a:r>
              <a:rPr lang="en-US" dirty="0" smtClean="0"/>
              <a:t> w/o affecting remaining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Connection between distribution line &amp; </a:t>
            </a:r>
            <a:r>
              <a:rPr lang="en-US" dirty="0" err="1" smtClean="0"/>
              <a:t>cryomodule</a:t>
            </a:r>
            <a:r>
              <a:rPr lang="en-US" dirty="0" smtClean="0"/>
              <a:t> is done via fixed connections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Separate isolation vacuums in the distribution lines and </a:t>
            </a:r>
            <a:r>
              <a:rPr lang="en-US" dirty="0" err="1"/>
              <a:t>cryomodules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Operating modes defined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Conceptual design complete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Provided as an In Kind Contribution by IPN </a:t>
            </a:r>
            <a:r>
              <a:rPr lang="en-US" dirty="0" err="1" smtClean="0"/>
              <a:t>Orsay</a:t>
            </a:r>
            <a:r>
              <a:rPr lang="en-US" dirty="0" smtClean="0"/>
              <a:t> (France) and </a:t>
            </a:r>
            <a:r>
              <a:rPr lang="en-US" dirty="0" err="1" smtClean="0"/>
              <a:t>WrUT</a:t>
            </a:r>
            <a:r>
              <a:rPr lang="en-US" dirty="0" smtClean="0"/>
              <a:t> (Poland)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Cryogenic Distribution System must be complete and installed by December of 2017</a:t>
            </a:r>
          </a:p>
        </p:txBody>
      </p:sp>
    </p:spTree>
    <p:extLst>
      <p:ext uri="{BB962C8B-B14F-4D97-AF65-F5344CB8AC3E}">
        <p14:creationId xmlns:p14="http://schemas.microsoft.com/office/powerpoint/2010/main" xmlns="" val="42730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32" y="2348880"/>
            <a:ext cx="8895727" cy="1387316"/>
            <a:chOff x="930852" y="4050691"/>
            <a:chExt cx="8895727" cy="1387316"/>
          </a:xfrm>
        </p:grpSpPr>
        <p:sp>
          <p:nvSpPr>
            <p:cNvPr id="196" name="Rectangle 195"/>
            <p:cNvSpPr/>
            <p:nvPr/>
          </p:nvSpPr>
          <p:spPr>
            <a:xfrm>
              <a:off x="3486628" y="4050691"/>
              <a:ext cx="36789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Cryogenic Distribution </a:t>
              </a:r>
              <a:r>
                <a:rPr lang="en-US" sz="1400" dirty="0"/>
                <a:t>Line  (</a:t>
              </a:r>
              <a:r>
                <a:rPr lang="en-US" sz="1400" dirty="0" smtClean="0"/>
                <a:t>310 </a:t>
              </a:r>
              <a:r>
                <a:rPr lang="en-US" sz="1400" dirty="0"/>
                <a:t>m) </a:t>
              </a:r>
            </a:p>
            <a:p>
              <a:pPr algn="ctr"/>
              <a:r>
                <a:rPr lang="en-US" sz="1400" dirty="0" smtClean="0"/>
                <a:t>comprising 43 valve boxes </a:t>
              </a: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9031244" y="4770771"/>
              <a:ext cx="7953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 smtClean="0"/>
                <a:t>Endbox</a:t>
              </a:r>
              <a:endParaRPr lang="en-US" sz="1400" dirty="0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2190484" y="4927883"/>
              <a:ext cx="6910175" cy="269844"/>
              <a:chOff x="1298961" y="3596688"/>
              <a:chExt cx="7398032" cy="292728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1298961" y="3632544"/>
                <a:ext cx="7323977" cy="7251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1416858" y="3612567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9" name="Straight Connector 208"/>
              <p:cNvCxnSpPr>
                <a:stCxn id="208" idx="4"/>
              </p:cNvCxnSpPr>
              <p:nvPr/>
            </p:nvCxnSpPr>
            <p:spPr>
              <a:xfrm flipH="1">
                <a:off x="1453628" y="3746974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Oval 209"/>
              <p:cNvSpPr/>
              <p:nvPr/>
            </p:nvSpPr>
            <p:spPr>
              <a:xfrm>
                <a:off x="1606028" y="3612567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1" name="Straight Connector 210"/>
              <p:cNvCxnSpPr>
                <a:stCxn id="210" idx="4"/>
              </p:cNvCxnSpPr>
              <p:nvPr/>
            </p:nvCxnSpPr>
            <p:spPr>
              <a:xfrm flipH="1">
                <a:off x="1642798" y="3746974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Oval 211"/>
              <p:cNvSpPr/>
              <p:nvPr/>
            </p:nvSpPr>
            <p:spPr>
              <a:xfrm>
                <a:off x="1796810" y="3612567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3" name="Straight Connector 212"/>
              <p:cNvCxnSpPr>
                <a:stCxn id="212" idx="4"/>
              </p:cNvCxnSpPr>
              <p:nvPr/>
            </p:nvCxnSpPr>
            <p:spPr>
              <a:xfrm flipH="1">
                <a:off x="1833580" y="3746974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Oval 213"/>
              <p:cNvSpPr/>
              <p:nvPr/>
            </p:nvSpPr>
            <p:spPr>
              <a:xfrm>
                <a:off x="1974610" y="3609408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5" name="Straight Connector 214"/>
              <p:cNvCxnSpPr>
                <a:stCxn id="214" idx="4"/>
              </p:cNvCxnSpPr>
              <p:nvPr/>
            </p:nvCxnSpPr>
            <p:spPr>
              <a:xfrm flipH="1">
                <a:off x="2011380" y="3743815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Oval 215"/>
              <p:cNvSpPr/>
              <p:nvPr/>
            </p:nvSpPr>
            <p:spPr>
              <a:xfrm>
                <a:off x="2171743" y="3608351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7" name="Straight Connector 216"/>
              <p:cNvCxnSpPr>
                <a:stCxn id="216" idx="4"/>
              </p:cNvCxnSpPr>
              <p:nvPr/>
            </p:nvCxnSpPr>
            <p:spPr>
              <a:xfrm flipH="1">
                <a:off x="2208513" y="3742758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Oval 217"/>
              <p:cNvSpPr/>
              <p:nvPr/>
            </p:nvSpPr>
            <p:spPr>
              <a:xfrm>
                <a:off x="2359178" y="3607274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9" name="Straight Connector 218"/>
              <p:cNvCxnSpPr>
                <a:stCxn id="218" idx="4"/>
              </p:cNvCxnSpPr>
              <p:nvPr/>
            </p:nvCxnSpPr>
            <p:spPr>
              <a:xfrm flipH="1">
                <a:off x="2395948" y="3741681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Oval 219"/>
              <p:cNvSpPr/>
              <p:nvPr/>
            </p:nvSpPr>
            <p:spPr>
              <a:xfrm>
                <a:off x="2549960" y="3607274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1" name="Straight Connector 220"/>
              <p:cNvCxnSpPr>
                <a:stCxn id="220" idx="4"/>
              </p:cNvCxnSpPr>
              <p:nvPr/>
            </p:nvCxnSpPr>
            <p:spPr>
              <a:xfrm flipH="1">
                <a:off x="2586730" y="3741681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Oval 221"/>
              <p:cNvSpPr/>
              <p:nvPr/>
            </p:nvSpPr>
            <p:spPr>
              <a:xfrm>
                <a:off x="2739130" y="3607274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3" name="Straight Connector 222"/>
              <p:cNvCxnSpPr>
                <a:stCxn id="222" idx="4"/>
              </p:cNvCxnSpPr>
              <p:nvPr/>
            </p:nvCxnSpPr>
            <p:spPr>
              <a:xfrm flipH="1">
                <a:off x="2775900" y="3741681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Oval 223"/>
              <p:cNvSpPr/>
              <p:nvPr/>
            </p:nvSpPr>
            <p:spPr>
              <a:xfrm>
                <a:off x="2929912" y="3607274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5" name="Straight Connector 224"/>
              <p:cNvCxnSpPr>
                <a:stCxn id="224" idx="4"/>
              </p:cNvCxnSpPr>
              <p:nvPr/>
            </p:nvCxnSpPr>
            <p:spPr>
              <a:xfrm flipH="1">
                <a:off x="2966682" y="3741681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Oval 225"/>
              <p:cNvSpPr/>
              <p:nvPr/>
            </p:nvSpPr>
            <p:spPr>
              <a:xfrm>
                <a:off x="3107712" y="3604115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7" name="Straight Connector 226"/>
              <p:cNvCxnSpPr>
                <a:stCxn id="226" idx="4"/>
              </p:cNvCxnSpPr>
              <p:nvPr/>
            </p:nvCxnSpPr>
            <p:spPr>
              <a:xfrm flipH="1">
                <a:off x="3144482" y="3738522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Oval 227"/>
              <p:cNvSpPr/>
              <p:nvPr/>
            </p:nvSpPr>
            <p:spPr>
              <a:xfrm>
                <a:off x="3304845" y="3603058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9" name="Straight Connector 228"/>
              <p:cNvCxnSpPr>
                <a:stCxn id="228" idx="4"/>
              </p:cNvCxnSpPr>
              <p:nvPr/>
            </p:nvCxnSpPr>
            <p:spPr>
              <a:xfrm flipH="1">
                <a:off x="3341615" y="3737465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Oval 229"/>
              <p:cNvSpPr/>
              <p:nvPr/>
            </p:nvSpPr>
            <p:spPr>
              <a:xfrm>
                <a:off x="3495082" y="3601981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1" name="Straight Connector 230"/>
              <p:cNvCxnSpPr>
                <a:stCxn id="230" idx="4"/>
              </p:cNvCxnSpPr>
              <p:nvPr/>
            </p:nvCxnSpPr>
            <p:spPr>
              <a:xfrm flipH="1">
                <a:off x="3531852" y="3736388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Oval 231"/>
              <p:cNvSpPr/>
              <p:nvPr/>
            </p:nvSpPr>
            <p:spPr>
              <a:xfrm>
                <a:off x="3685864" y="3601981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3" name="Straight Connector 232"/>
              <p:cNvCxnSpPr>
                <a:stCxn id="232" idx="4"/>
              </p:cNvCxnSpPr>
              <p:nvPr/>
            </p:nvCxnSpPr>
            <p:spPr>
              <a:xfrm flipH="1">
                <a:off x="3722634" y="3736388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Oval 233"/>
              <p:cNvSpPr/>
              <p:nvPr/>
            </p:nvSpPr>
            <p:spPr>
              <a:xfrm>
                <a:off x="3875034" y="3601981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5" name="Straight Connector 234"/>
              <p:cNvCxnSpPr>
                <a:stCxn id="234" idx="4"/>
              </p:cNvCxnSpPr>
              <p:nvPr/>
            </p:nvCxnSpPr>
            <p:spPr>
              <a:xfrm flipH="1">
                <a:off x="3911804" y="3736388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Oval 235"/>
              <p:cNvSpPr/>
              <p:nvPr/>
            </p:nvSpPr>
            <p:spPr>
              <a:xfrm>
                <a:off x="4065816" y="3601981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Straight Connector 236"/>
              <p:cNvCxnSpPr>
                <a:stCxn id="236" idx="4"/>
              </p:cNvCxnSpPr>
              <p:nvPr/>
            </p:nvCxnSpPr>
            <p:spPr>
              <a:xfrm flipH="1">
                <a:off x="4102586" y="3736388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Oval 237"/>
              <p:cNvSpPr/>
              <p:nvPr/>
            </p:nvSpPr>
            <p:spPr>
              <a:xfrm>
                <a:off x="4243616" y="3598822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9" name="Straight Connector 238"/>
              <p:cNvCxnSpPr>
                <a:stCxn id="238" idx="4"/>
              </p:cNvCxnSpPr>
              <p:nvPr/>
            </p:nvCxnSpPr>
            <p:spPr>
              <a:xfrm flipH="1">
                <a:off x="4280386" y="3733229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Oval 239"/>
              <p:cNvSpPr/>
              <p:nvPr/>
            </p:nvSpPr>
            <p:spPr>
              <a:xfrm>
                <a:off x="4440749" y="3597765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1" name="Straight Connector 240"/>
              <p:cNvCxnSpPr>
                <a:stCxn id="240" idx="4"/>
              </p:cNvCxnSpPr>
              <p:nvPr/>
            </p:nvCxnSpPr>
            <p:spPr>
              <a:xfrm flipH="1">
                <a:off x="4477519" y="3732172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Oval 241"/>
              <p:cNvSpPr/>
              <p:nvPr/>
            </p:nvSpPr>
            <p:spPr>
              <a:xfrm>
                <a:off x="4634977" y="3596688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3" name="Straight Connector 242"/>
              <p:cNvCxnSpPr>
                <a:stCxn id="242" idx="4"/>
              </p:cNvCxnSpPr>
              <p:nvPr/>
            </p:nvCxnSpPr>
            <p:spPr>
              <a:xfrm flipH="1">
                <a:off x="4671747" y="3731095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Oval 243"/>
              <p:cNvSpPr/>
              <p:nvPr/>
            </p:nvSpPr>
            <p:spPr>
              <a:xfrm>
                <a:off x="4825759" y="3596688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5" name="Straight Connector 244"/>
              <p:cNvCxnSpPr>
                <a:stCxn id="244" idx="4"/>
              </p:cNvCxnSpPr>
              <p:nvPr/>
            </p:nvCxnSpPr>
            <p:spPr>
              <a:xfrm flipH="1">
                <a:off x="4862529" y="3731095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Oval 245"/>
              <p:cNvSpPr/>
              <p:nvPr/>
            </p:nvSpPr>
            <p:spPr>
              <a:xfrm>
                <a:off x="5014929" y="3596688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7" name="Straight Connector 246"/>
              <p:cNvCxnSpPr>
                <a:stCxn id="246" idx="4"/>
              </p:cNvCxnSpPr>
              <p:nvPr/>
            </p:nvCxnSpPr>
            <p:spPr>
              <a:xfrm flipH="1">
                <a:off x="5051699" y="3731095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Oval 247"/>
              <p:cNvSpPr/>
              <p:nvPr/>
            </p:nvSpPr>
            <p:spPr>
              <a:xfrm>
                <a:off x="5205711" y="3596688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9" name="Straight Connector 248"/>
              <p:cNvCxnSpPr>
                <a:stCxn id="248" idx="4"/>
              </p:cNvCxnSpPr>
              <p:nvPr/>
            </p:nvCxnSpPr>
            <p:spPr>
              <a:xfrm flipH="1">
                <a:off x="5242481" y="3731095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Oval 249"/>
              <p:cNvSpPr/>
              <p:nvPr/>
            </p:nvSpPr>
            <p:spPr>
              <a:xfrm>
                <a:off x="5593344" y="3605172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1" name="Straight Connector 250"/>
              <p:cNvCxnSpPr>
                <a:stCxn id="250" idx="4"/>
              </p:cNvCxnSpPr>
              <p:nvPr/>
            </p:nvCxnSpPr>
            <p:spPr>
              <a:xfrm flipH="1">
                <a:off x="5630114" y="3739579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Oval 251"/>
              <p:cNvSpPr/>
              <p:nvPr/>
            </p:nvSpPr>
            <p:spPr>
              <a:xfrm>
                <a:off x="5783077" y="3608351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3" name="Straight Connector 252"/>
              <p:cNvCxnSpPr>
                <a:stCxn id="252" idx="4"/>
              </p:cNvCxnSpPr>
              <p:nvPr/>
            </p:nvCxnSpPr>
            <p:spPr>
              <a:xfrm flipH="1">
                <a:off x="5819847" y="3742758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Oval 253"/>
              <p:cNvSpPr/>
              <p:nvPr/>
            </p:nvSpPr>
            <p:spPr>
              <a:xfrm>
                <a:off x="5960877" y="3605192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5" name="Straight Connector 254"/>
              <p:cNvCxnSpPr>
                <a:stCxn id="254" idx="4"/>
              </p:cNvCxnSpPr>
              <p:nvPr/>
            </p:nvCxnSpPr>
            <p:spPr>
              <a:xfrm flipH="1">
                <a:off x="5997647" y="3739599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Oval 255"/>
              <p:cNvSpPr/>
              <p:nvPr/>
            </p:nvSpPr>
            <p:spPr>
              <a:xfrm>
                <a:off x="6158010" y="3604135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7" name="Straight Connector 256"/>
              <p:cNvCxnSpPr>
                <a:stCxn id="256" idx="4"/>
              </p:cNvCxnSpPr>
              <p:nvPr/>
            </p:nvCxnSpPr>
            <p:spPr>
              <a:xfrm flipH="1">
                <a:off x="6194780" y="3738542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Oval 257"/>
              <p:cNvSpPr/>
              <p:nvPr/>
            </p:nvSpPr>
            <p:spPr>
              <a:xfrm>
                <a:off x="6352238" y="3603058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9" name="Straight Connector 258"/>
              <p:cNvCxnSpPr>
                <a:stCxn id="258" idx="4"/>
              </p:cNvCxnSpPr>
              <p:nvPr/>
            </p:nvCxnSpPr>
            <p:spPr>
              <a:xfrm flipH="1">
                <a:off x="6389008" y="3737465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0" name="Oval 259"/>
              <p:cNvSpPr/>
              <p:nvPr/>
            </p:nvSpPr>
            <p:spPr>
              <a:xfrm>
                <a:off x="6543020" y="3603058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1" name="Straight Connector 260"/>
              <p:cNvCxnSpPr>
                <a:stCxn id="260" idx="4"/>
              </p:cNvCxnSpPr>
              <p:nvPr/>
            </p:nvCxnSpPr>
            <p:spPr>
              <a:xfrm flipH="1">
                <a:off x="6579790" y="3737465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Oval 261"/>
              <p:cNvSpPr/>
              <p:nvPr/>
            </p:nvSpPr>
            <p:spPr>
              <a:xfrm>
                <a:off x="6732190" y="3603058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3" name="Straight Connector 262"/>
              <p:cNvCxnSpPr>
                <a:stCxn id="262" idx="4"/>
              </p:cNvCxnSpPr>
              <p:nvPr/>
            </p:nvCxnSpPr>
            <p:spPr>
              <a:xfrm flipH="1">
                <a:off x="6768960" y="3737465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Oval 263"/>
              <p:cNvSpPr/>
              <p:nvPr/>
            </p:nvSpPr>
            <p:spPr>
              <a:xfrm>
                <a:off x="6922972" y="3603058"/>
                <a:ext cx="76765" cy="13440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5" name="Straight Connector 264"/>
              <p:cNvCxnSpPr>
                <a:stCxn id="264" idx="4"/>
              </p:cNvCxnSpPr>
              <p:nvPr/>
            </p:nvCxnSpPr>
            <p:spPr>
              <a:xfrm flipH="1">
                <a:off x="6959742" y="3737465"/>
                <a:ext cx="1613" cy="1424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" name="Group 265"/>
              <p:cNvGrpSpPr/>
              <p:nvPr/>
            </p:nvGrpSpPr>
            <p:grpSpPr>
              <a:xfrm>
                <a:off x="7094969" y="3596708"/>
                <a:ext cx="1438382" cy="287435"/>
                <a:chOff x="5656112" y="1909156"/>
                <a:chExt cx="2352564" cy="287435"/>
              </a:xfrm>
            </p:grpSpPr>
            <p:sp>
              <p:nvSpPr>
                <p:cNvPr id="268" name="Oval 267"/>
                <p:cNvSpPr/>
                <p:nvPr/>
              </p:nvSpPr>
              <p:spPr>
                <a:xfrm>
                  <a:off x="5656112" y="1919742"/>
                  <a:ext cx="76765" cy="13440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stCxn id="268" idx="4"/>
                </p:cNvCxnSpPr>
                <p:nvPr/>
              </p:nvCxnSpPr>
              <p:spPr>
                <a:xfrm flipH="1">
                  <a:off x="5692882" y="2054149"/>
                  <a:ext cx="1613" cy="1424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0" name="Oval 269"/>
                <p:cNvSpPr/>
                <p:nvPr/>
              </p:nvSpPr>
              <p:spPr>
                <a:xfrm>
                  <a:off x="5833912" y="1916583"/>
                  <a:ext cx="76765" cy="13440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1" name="Straight Connector 270"/>
                <p:cNvCxnSpPr>
                  <a:stCxn id="270" idx="4"/>
                </p:cNvCxnSpPr>
                <p:nvPr/>
              </p:nvCxnSpPr>
              <p:spPr>
                <a:xfrm flipH="1">
                  <a:off x="5870682" y="2050990"/>
                  <a:ext cx="1613" cy="1424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2" name="Oval 271"/>
                <p:cNvSpPr/>
                <p:nvPr/>
              </p:nvSpPr>
              <p:spPr>
                <a:xfrm>
                  <a:off x="6031045" y="1915526"/>
                  <a:ext cx="76765" cy="13440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3" name="Straight Connector 272"/>
                <p:cNvCxnSpPr>
                  <a:stCxn id="272" idx="4"/>
                </p:cNvCxnSpPr>
                <p:nvPr/>
              </p:nvCxnSpPr>
              <p:spPr>
                <a:xfrm flipH="1">
                  <a:off x="6067815" y="2049933"/>
                  <a:ext cx="1613" cy="1424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4" name="Oval 273"/>
                <p:cNvSpPr/>
                <p:nvPr/>
              </p:nvSpPr>
              <p:spPr>
                <a:xfrm>
                  <a:off x="6221282" y="1914449"/>
                  <a:ext cx="76765" cy="13440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5" name="Straight Connector 274"/>
                <p:cNvCxnSpPr>
                  <a:stCxn id="274" idx="4"/>
                </p:cNvCxnSpPr>
                <p:nvPr/>
              </p:nvCxnSpPr>
              <p:spPr>
                <a:xfrm flipH="1">
                  <a:off x="6258052" y="2048856"/>
                  <a:ext cx="1613" cy="1424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6" name="Oval 275"/>
                <p:cNvSpPr/>
                <p:nvPr/>
              </p:nvSpPr>
              <p:spPr>
                <a:xfrm>
                  <a:off x="6412064" y="1914449"/>
                  <a:ext cx="76765" cy="13440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7" name="Straight Connector 276"/>
                <p:cNvCxnSpPr>
                  <a:stCxn id="276" idx="4"/>
                </p:cNvCxnSpPr>
                <p:nvPr/>
              </p:nvCxnSpPr>
              <p:spPr>
                <a:xfrm flipH="1">
                  <a:off x="6448834" y="2048856"/>
                  <a:ext cx="1613" cy="1424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8" name="Oval 277"/>
                <p:cNvSpPr/>
                <p:nvPr/>
              </p:nvSpPr>
              <p:spPr>
                <a:xfrm>
                  <a:off x="6601234" y="1914449"/>
                  <a:ext cx="76765" cy="13440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9" name="Straight Connector 278"/>
                <p:cNvCxnSpPr>
                  <a:stCxn id="278" idx="4"/>
                </p:cNvCxnSpPr>
                <p:nvPr/>
              </p:nvCxnSpPr>
              <p:spPr>
                <a:xfrm flipH="1">
                  <a:off x="6638004" y="2048856"/>
                  <a:ext cx="1613" cy="1424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0" name="Oval 279"/>
                <p:cNvSpPr/>
                <p:nvPr/>
              </p:nvSpPr>
              <p:spPr>
                <a:xfrm>
                  <a:off x="6792016" y="1914449"/>
                  <a:ext cx="76765" cy="13440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1" name="Straight Connector 280"/>
                <p:cNvCxnSpPr>
                  <a:stCxn id="280" idx="4"/>
                </p:cNvCxnSpPr>
                <p:nvPr/>
              </p:nvCxnSpPr>
              <p:spPr>
                <a:xfrm flipH="1">
                  <a:off x="6828786" y="2048856"/>
                  <a:ext cx="1613" cy="1424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2" name="Oval 281"/>
                <p:cNvSpPr/>
                <p:nvPr/>
              </p:nvSpPr>
              <p:spPr>
                <a:xfrm>
                  <a:off x="6969816" y="1911290"/>
                  <a:ext cx="76765" cy="13440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3" name="Straight Connector 282"/>
                <p:cNvCxnSpPr>
                  <a:stCxn id="282" idx="4"/>
                </p:cNvCxnSpPr>
                <p:nvPr/>
              </p:nvCxnSpPr>
              <p:spPr>
                <a:xfrm flipH="1">
                  <a:off x="7006586" y="2045697"/>
                  <a:ext cx="1613" cy="1424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4" name="Oval 283"/>
                <p:cNvSpPr/>
                <p:nvPr/>
              </p:nvSpPr>
              <p:spPr>
                <a:xfrm>
                  <a:off x="7166949" y="1910233"/>
                  <a:ext cx="76765" cy="13440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5" name="Straight Connector 284"/>
                <p:cNvCxnSpPr>
                  <a:stCxn id="284" idx="4"/>
                </p:cNvCxnSpPr>
                <p:nvPr/>
              </p:nvCxnSpPr>
              <p:spPr>
                <a:xfrm flipH="1">
                  <a:off x="7203719" y="2044640"/>
                  <a:ext cx="1613" cy="1424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6" name="Oval 285"/>
                <p:cNvSpPr/>
                <p:nvPr/>
              </p:nvSpPr>
              <p:spPr>
                <a:xfrm>
                  <a:off x="7361177" y="1909156"/>
                  <a:ext cx="76765" cy="13440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7" name="Straight Connector 286"/>
                <p:cNvCxnSpPr>
                  <a:stCxn id="286" idx="4"/>
                </p:cNvCxnSpPr>
                <p:nvPr/>
              </p:nvCxnSpPr>
              <p:spPr>
                <a:xfrm flipH="1">
                  <a:off x="7397947" y="2043563"/>
                  <a:ext cx="1613" cy="1424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8" name="Oval 287"/>
                <p:cNvSpPr/>
                <p:nvPr/>
              </p:nvSpPr>
              <p:spPr>
                <a:xfrm>
                  <a:off x="7551959" y="1909156"/>
                  <a:ext cx="76765" cy="13440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9" name="Straight Connector 288"/>
                <p:cNvCxnSpPr>
                  <a:stCxn id="288" idx="4"/>
                </p:cNvCxnSpPr>
                <p:nvPr/>
              </p:nvCxnSpPr>
              <p:spPr>
                <a:xfrm flipH="1">
                  <a:off x="7588729" y="2043563"/>
                  <a:ext cx="1613" cy="1424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0" name="Oval 289"/>
                <p:cNvSpPr/>
                <p:nvPr/>
              </p:nvSpPr>
              <p:spPr>
                <a:xfrm>
                  <a:off x="7741129" y="1909156"/>
                  <a:ext cx="76765" cy="13440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1" name="Straight Connector 290"/>
                <p:cNvCxnSpPr>
                  <a:stCxn id="290" idx="4"/>
                </p:cNvCxnSpPr>
                <p:nvPr/>
              </p:nvCxnSpPr>
              <p:spPr>
                <a:xfrm flipH="1">
                  <a:off x="7777899" y="2043563"/>
                  <a:ext cx="1613" cy="1424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2" name="Oval 291"/>
                <p:cNvSpPr/>
                <p:nvPr/>
              </p:nvSpPr>
              <p:spPr>
                <a:xfrm>
                  <a:off x="7931911" y="1909156"/>
                  <a:ext cx="76765" cy="13440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3" name="Straight Connector 292"/>
                <p:cNvCxnSpPr>
                  <a:stCxn id="292" idx="4"/>
                </p:cNvCxnSpPr>
                <p:nvPr/>
              </p:nvCxnSpPr>
              <p:spPr>
                <a:xfrm flipH="1">
                  <a:off x="7968681" y="2043563"/>
                  <a:ext cx="1613" cy="1424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7" name="Oval 266"/>
              <p:cNvSpPr/>
              <p:nvPr/>
            </p:nvSpPr>
            <p:spPr>
              <a:xfrm>
                <a:off x="8557013" y="3603059"/>
                <a:ext cx="139980" cy="1291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1167140" y="4050691"/>
              <a:ext cx="1119978" cy="913060"/>
              <a:chOff x="-57316" y="2645103"/>
              <a:chExt cx="1199048" cy="990493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-57316" y="2723218"/>
                <a:ext cx="1156376" cy="801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400" dirty="0" smtClean="0"/>
                  <a:t>Cryogenic </a:t>
                </a:r>
              </a:p>
              <a:p>
                <a:pPr algn="r"/>
                <a:r>
                  <a:rPr lang="en-US" sz="1400" dirty="0" smtClean="0"/>
                  <a:t>Transfer </a:t>
                </a:r>
              </a:p>
              <a:p>
                <a:pPr algn="r"/>
                <a:r>
                  <a:rPr lang="en-US" sz="1400" dirty="0" smtClean="0"/>
                  <a:t>Line (75 m)</a:t>
                </a:r>
                <a:endParaRPr lang="en-US" sz="1400" dirty="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 rot="5400000">
                <a:off x="608478" y="3102343"/>
                <a:ext cx="990493" cy="76014"/>
              </a:xfrm>
              <a:prstGeom prst="rect">
                <a:avLst/>
              </a:prstGeom>
              <a:pattFill prst="dkHorz">
                <a:fgClr>
                  <a:srgbClr val="FF0000"/>
                </a:fgClr>
                <a:bgClr>
                  <a:prstClr val="white"/>
                </a:bgClr>
              </a:patt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3" name="Oval 202"/>
            <p:cNvSpPr/>
            <p:nvPr/>
          </p:nvSpPr>
          <p:spPr>
            <a:xfrm>
              <a:off x="6026338" y="4932781"/>
              <a:ext cx="71703" cy="1239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/>
            <p:cNvCxnSpPr>
              <a:stCxn id="203" idx="4"/>
            </p:cNvCxnSpPr>
            <p:nvPr/>
          </p:nvCxnSpPr>
          <p:spPr>
            <a:xfrm flipH="1">
              <a:off x="6060683" y="5056681"/>
              <a:ext cx="1507" cy="1313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93"/>
            <p:cNvSpPr/>
            <p:nvPr/>
          </p:nvSpPr>
          <p:spPr>
            <a:xfrm>
              <a:off x="2204892" y="4930426"/>
              <a:ext cx="88467" cy="12609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930852" y="4914787"/>
              <a:ext cx="12774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 smtClean="0"/>
                <a:t>Splitting </a:t>
              </a:r>
            </a:p>
            <a:p>
              <a:pPr algn="r"/>
              <a:r>
                <a:rPr lang="en-US" sz="1400" dirty="0" smtClean="0"/>
                <a:t>box</a:t>
              </a:r>
              <a:endParaRPr lang="en-US" sz="1400" dirty="0"/>
            </a:p>
          </p:txBody>
        </p:sp>
      </p:grpSp>
      <p:sp>
        <p:nvSpPr>
          <p:cNvPr id="296" name="Title 1"/>
          <p:cNvSpPr>
            <a:spLocks noGrp="1"/>
          </p:cNvSpPr>
          <p:nvPr>
            <p:ph type="title"/>
          </p:nvPr>
        </p:nvSpPr>
        <p:spPr>
          <a:xfrm>
            <a:off x="98199" y="66610"/>
            <a:ext cx="8949238" cy="127415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Papyrus"/>
                <a:cs typeface="Papyrus"/>
              </a:rPr>
              <a:t>Linac</a:t>
            </a:r>
            <a:r>
              <a:rPr lang="en-US" dirty="0">
                <a:latin typeface="Papyrus"/>
                <a:cs typeface="Papyrus"/>
              </a:rPr>
              <a:t> CDS </a:t>
            </a:r>
            <a:r>
              <a:rPr lang="en-US" dirty="0" smtClean="0">
                <a:latin typeface="Papyrus"/>
                <a:cs typeface="Papyrus"/>
              </a:rPr>
              <a:t>– </a:t>
            </a:r>
            <a:r>
              <a:rPr lang="en-US" dirty="0">
                <a:latin typeface="Papyrus"/>
                <a:cs typeface="Papyrus"/>
              </a:rPr>
              <a:t>function and layouts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98361" y="1885074"/>
            <a:ext cx="7755930" cy="3003831"/>
            <a:chOff x="283129" y="1741058"/>
            <a:chExt cx="7755930" cy="3003831"/>
          </a:xfrm>
        </p:grpSpPr>
        <p:grpSp>
          <p:nvGrpSpPr>
            <p:cNvPr id="8" name="Group 7"/>
            <p:cNvGrpSpPr/>
            <p:nvPr/>
          </p:nvGrpSpPr>
          <p:grpSpPr>
            <a:xfrm>
              <a:off x="283129" y="1741058"/>
              <a:ext cx="7755930" cy="2633503"/>
              <a:chOff x="404087" y="2196495"/>
              <a:chExt cx="7755930" cy="2633503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1475656" y="4149080"/>
                <a:ext cx="3517608" cy="680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21 High Beta </a:t>
                </a:r>
                <a:br>
                  <a:rPr lang="en-US" sz="1400" dirty="0" smtClean="0"/>
                </a:br>
                <a:r>
                  <a:rPr lang="en-US" sz="1400" dirty="0" err="1" smtClean="0"/>
                  <a:t>Cryomodules</a:t>
                </a:r>
                <a:r>
                  <a:rPr lang="en-US" sz="1400" dirty="0" smtClean="0"/>
                  <a:t> </a:t>
                </a:r>
                <a:br>
                  <a:rPr lang="en-US" sz="1400" dirty="0" smtClean="0"/>
                </a:br>
                <a:r>
                  <a:rPr lang="en-US" sz="1400" dirty="0" smtClean="0"/>
                  <a:t>(174 m)</a:t>
                </a:r>
                <a:endParaRPr lang="en-US" sz="1400" dirty="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343589" y="4149080"/>
                <a:ext cx="1219940" cy="680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/>
                  <a:t>9 Medium </a:t>
                </a:r>
                <a:r>
                  <a:rPr lang="en-US" sz="1400" dirty="0"/>
                  <a:t>Beta </a:t>
                </a:r>
                <a:endParaRPr lang="en-US" sz="1400" dirty="0" smtClean="0"/>
              </a:p>
              <a:p>
                <a:pPr algn="ctr"/>
                <a:r>
                  <a:rPr lang="en-US" sz="1400" dirty="0" err="1" smtClean="0"/>
                  <a:t>Cryomodules</a:t>
                </a:r>
                <a:endParaRPr lang="en-US" sz="1400" dirty="0" smtClean="0"/>
              </a:p>
              <a:p>
                <a:pPr algn="ctr"/>
                <a:r>
                  <a:rPr lang="en-US" sz="1400" dirty="0" smtClean="0"/>
                  <a:t>(75 m)</a:t>
                </a:r>
                <a:endParaRPr lang="en-US" sz="1400" dirty="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449602" y="3806994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627629" y="3807680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806362" y="3807337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1976175" y="3806824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154908" y="3806481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2332935" y="3807166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511667" y="3806824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689695" y="3806481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868427" y="3806138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3038241" y="3805967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216973" y="3805624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395000" y="3806310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573733" y="3805967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743546" y="3805454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922279" y="3805111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4100306" y="3805797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4279039" y="3805454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4457066" y="3805111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4635798" y="3804768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4814531" y="3804768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993263" y="3804425"/>
                <a:ext cx="151975" cy="2813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5348664" y="3808709"/>
                <a:ext cx="151975" cy="28131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5527397" y="3808366"/>
                <a:ext cx="151975" cy="28131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5705424" y="3809052"/>
                <a:ext cx="151975" cy="28131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5884157" y="3808709"/>
                <a:ext cx="151975" cy="28131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6062184" y="3808366"/>
                <a:ext cx="151975" cy="28131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6240916" y="3808023"/>
                <a:ext cx="151975" cy="28131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419649" y="3808023"/>
                <a:ext cx="151975" cy="28131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6598382" y="3807680"/>
                <a:ext cx="151975" cy="28131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6876578" y="3810764"/>
                <a:ext cx="92966" cy="2813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6985913" y="3810421"/>
                <a:ext cx="92966" cy="2813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094815" y="3811107"/>
                <a:ext cx="92966" cy="2813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204150" y="3810764"/>
                <a:ext cx="92966" cy="2813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308029" y="3810251"/>
                <a:ext cx="92966" cy="2813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7417363" y="3809908"/>
                <a:ext cx="92966" cy="2813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7526266" y="3810594"/>
                <a:ext cx="92966" cy="2813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635600" y="3810251"/>
                <a:ext cx="92966" cy="2813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744504" y="3809908"/>
                <a:ext cx="92966" cy="2813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853838" y="3809565"/>
                <a:ext cx="92966" cy="2813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957716" y="3809394"/>
                <a:ext cx="92966" cy="2813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8067051" y="3809052"/>
                <a:ext cx="92966" cy="2813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6767244" y="3809052"/>
                <a:ext cx="92966" cy="28131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6907658" y="4149080"/>
                <a:ext cx="1070865" cy="680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/>
                  <a:t>13 Spoke </a:t>
                </a:r>
              </a:p>
              <a:p>
                <a:pPr algn="ctr"/>
                <a:r>
                  <a:rPr lang="en-US" sz="1400" dirty="0" err="1" smtClean="0"/>
                  <a:t>Cryomodules</a:t>
                </a:r>
                <a:endParaRPr lang="en-US" sz="1400" dirty="0" smtClean="0"/>
              </a:p>
              <a:p>
                <a:pPr algn="ctr"/>
                <a:r>
                  <a:rPr lang="en-US" sz="1400" dirty="0" smtClean="0"/>
                  <a:t>(54 m)</a:t>
                </a:r>
                <a:endParaRPr lang="en-US" sz="1400" dirty="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5400000">
                <a:off x="1248282" y="2247128"/>
                <a:ext cx="386864" cy="4459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404087" y="2196495"/>
                <a:ext cx="835906" cy="48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400" dirty="0" err="1" smtClean="0"/>
                  <a:t>Linac</a:t>
                </a:r>
                <a:endParaRPr lang="en-US" sz="1400" dirty="0" smtClean="0"/>
              </a:p>
              <a:p>
                <a:pPr algn="r"/>
                <a:r>
                  <a:rPr lang="en-US" sz="1400" dirty="0" err="1" smtClean="0"/>
                  <a:t>Cryoplant</a:t>
                </a:r>
                <a:endParaRPr lang="en-US" sz="1400" dirty="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5172483" y="3807398"/>
                <a:ext cx="151975" cy="28131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6" name="Rectangle 305"/>
            <p:cNvSpPr/>
            <p:nvPr/>
          </p:nvSpPr>
          <p:spPr>
            <a:xfrm>
              <a:off x="3131840" y="4437112"/>
              <a:ext cx="43204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Superconducting section of the </a:t>
              </a:r>
              <a:r>
                <a:rPr lang="en-US" sz="1400" dirty="0" err="1" smtClean="0"/>
                <a:t>Optimus</a:t>
              </a:r>
              <a:r>
                <a:rPr lang="en-US" sz="1400" dirty="0" smtClean="0"/>
                <a:t> </a:t>
              </a:r>
              <a:r>
                <a:rPr lang="en-US" sz="1400" dirty="0" err="1"/>
                <a:t>L</a:t>
              </a:r>
              <a:r>
                <a:rPr lang="en-US" sz="1400" dirty="0" err="1" smtClean="0"/>
                <a:t>inac</a:t>
              </a:r>
              <a:r>
                <a:rPr lang="en-US" sz="1400" dirty="0" smtClean="0"/>
                <a:t> (303 m) </a:t>
              </a:r>
              <a:endParaRPr lang="en-US" sz="1400" dirty="0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 flipV="1">
            <a:off x="1418880" y="3140968"/>
            <a:ext cx="6696744" cy="987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1418880" y="2348880"/>
            <a:ext cx="0" cy="7920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 flipV="1">
            <a:off x="3075064" y="2708920"/>
            <a:ext cx="288032" cy="576064"/>
          </a:xfrm>
          <a:prstGeom prst="line">
            <a:avLst/>
          </a:prstGeom>
          <a:ln w="6350" cmpd="sng"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2" name="Rectangle 321"/>
          <p:cNvSpPr/>
          <p:nvPr/>
        </p:nvSpPr>
        <p:spPr>
          <a:xfrm>
            <a:off x="5364088" y="2852936"/>
            <a:ext cx="2952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Auxiliary process lines </a:t>
            </a:r>
            <a:endParaRPr lang="en-US" sz="1400" dirty="0"/>
          </a:p>
        </p:txBody>
      </p:sp>
      <p:sp>
        <p:nvSpPr>
          <p:cNvPr id="330" name="TextBox 329"/>
          <p:cNvSpPr txBox="1"/>
          <p:nvPr/>
        </p:nvSpPr>
        <p:spPr>
          <a:xfrm>
            <a:off x="899592" y="148478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Cryogenic System of the </a:t>
            </a:r>
            <a:r>
              <a:rPr lang="en-US" sz="2000" b="1" dirty="0" err="1" smtClean="0">
                <a:solidFill>
                  <a:srgbClr val="3366FF"/>
                </a:solidFill>
              </a:rPr>
              <a:t>Optimus</a:t>
            </a:r>
            <a:r>
              <a:rPr lang="en-US" sz="2000" b="1" dirty="0" smtClean="0">
                <a:solidFill>
                  <a:srgbClr val="3366FF"/>
                </a:solidFill>
              </a:rPr>
              <a:t> </a:t>
            </a:r>
            <a:r>
              <a:rPr lang="en-US" sz="2000" b="1" dirty="0" err="1" smtClean="0">
                <a:solidFill>
                  <a:srgbClr val="3366FF"/>
                </a:solidFill>
              </a:rPr>
              <a:t>Linac</a:t>
            </a:r>
            <a:endParaRPr lang="en-US" sz="2000" b="1" dirty="0" smtClean="0">
              <a:solidFill>
                <a:srgbClr val="3366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35560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-1147"/>
            <a:ext cx="7344817" cy="141392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/>
                <a:cs typeface="Papyrus"/>
              </a:rPr>
              <a:t>Valve box – vacuum jacket </a:t>
            </a:r>
            <a:endParaRPr lang="en-US" dirty="0">
              <a:latin typeface="Papyrus"/>
              <a:cs typeface="Papyru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412776"/>
            <a:ext cx="9144000" cy="5347756"/>
            <a:chOff x="0" y="1412776"/>
            <a:chExt cx="9144000" cy="5347756"/>
          </a:xfrm>
        </p:grpSpPr>
        <p:pic>
          <p:nvPicPr>
            <p:cNvPr id="10" name="Picture 9" descr="Picture_17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1556792"/>
              <a:ext cx="9144000" cy="5106263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755576" y="1412776"/>
              <a:ext cx="8388424" cy="5347756"/>
              <a:chOff x="755576" y="1412776"/>
              <a:chExt cx="8388424" cy="534775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588224" y="4581128"/>
                <a:ext cx="16561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tx2"/>
                    </a:solidFill>
                  </a:rPr>
                  <a:t>Cryoline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 vacuum jacket (DN550)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012160" y="5445224"/>
                <a:ext cx="16561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2"/>
                    </a:solidFill>
                  </a:rPr>
                  <a:t>Valve box</a:t>
                </a:r>
              </a:p>
              <a:p>
                <a:pPr algn="ctr"/>
                <a:r>
                  <a:rPr lang="en-US" sz="1400" dirty="0" smtClean="0">
                    <a:solidFill>
                      <a:schemeClr val="tx2"/>
                    </a:solidFill>
                  </a:rPr>
                  <a:t>vacuum jacket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991872" y="5805264"/>
                <a:ext cx="11521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tx2"/>
                    </a:solidFill>
                  </a:rPr>
                  <a:t>Cryoline</a:t>
                </a:r>
                <a:endParaRPr lang="en-US" sz="1400" dirty="0" smtClean="0">
                  <a:solidFill>
                    <a:schemeClr val="tx2"/>
                  </a:solidFill>
                </a:endParaRPr>
              </a:p>
              <a:p>
                <a:pPr algn="ctr"/>
                <a:r>
                  <a:rPr lang="en-US" sz="1400" dirty="0" smtClean="0">
                    <a:solidFill>
                      <a:schemeClr val="tx2"/>
                    </a:solidFill>
                  </a:rPr>
                  <a:t>support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499992" y="6165304"/>
                <a:ext cx="16561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2"/>
                    </a:solidFill>
                  </a:rPr>
                  <a:t>Bottom plate</a:t>
                </a:r>
              </a:p>
              <a:p>
                <a:pPr algn="ctr"/>
                <a:r>
                  <a:rPr lang="en-US" sz="1400" dirty="0" smtClean="0">
                    <a:solidFill>
                      <a:schemeClr val="tx2"/>
                    </a:solidFill>
                  </a:rPr>
                  <a:t>(demountable)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5292080" y="5229200"/>
                <a:ext cx="1152128" cy="360040"/>
              </a:xfrm>
              <a:prstGeom prst="line">
                <a:avLst/>
              </a:prstGeom>
              <a:ln w="12700" cmpd="sng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5076056" y="5877272"/>
                <a:ext cx="144016" cy="360040"/>
              </a:xfrm>
              <a:prstGeom prst="line">
                <a:avLst/>
              </a:prstGeom>
              <a:ln w="12700" cmpd="sng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6660232" y="4149080"/>
                <a:ext cx="504056" cy="432048"/>
              </a:xfrm>
              <a:prstGeom prst="line">
                <a:avLst/>
              </a:prstGeom>
              <a:ln w="12700" cmpd="sng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755576" y="3573016"/>
                <a:ext cx="187220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tx2"/>
                    </a:solidFill>
                  </a:rPr>
                  <a:t>Cryoline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 interconnection</a:t>
                </a:r>
                <a:br>
                  <a:rPr lang="en-US" sz="1400" dirty="0" smtClean="0">
                    <a:solidFill>
                      <a:schemeClr val="tx2"/>
                    </a:solidFill>
                  </a:rPr>
                </a:br>
                <a:r>
                  <a:rPr lang="en-US" sz="1400" dirty="0" smtClean="0">
                    <a:solidFill>
                      <a:schemeClr val="tx2"/>
                    </a:solidFill>
                  </a:rPr>
                  <a:t>sleeve w</a:t>
                </a:r>
                <a:r>
                  <a:rPr lang="en-US" sz="1400" dirty="0">
                    <a:solidFill>
                      <a:schemeClr val="tx2"/>
                    </a:solidFill>
                  </a:rPr>
                  <a:t>ith axial compensator (DN600)</a:t>
                </a:r>
                <a:endParaRPr lang="en-US" sz="1400" dirty="0" smtClean="0">
                  <a:solidFill>
                    <a:schemeClr val="tx2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164288" y="1412776"/>
                <a:ext cx="165618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2"/>
                    </a:solidFill>
                  </a:rPr>
                  <a:t>Interconnection</a:t>
                </a:r>
              </a:p>
              <a:p>
                <a:pPr algn="ctr"/>
                <a:r>
                  <a:rPr lang="en-US" sz="1400" dirty="0">
                    <a:solidFill>
                      <a:schemeClr val="tx2"/>
                    </a:solidFill>
                  </a:rPr>
                  <a:t>s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leeve at the interface to the </a:t>
                </a:r>
                <a:r>
                  <a:rPr lang="en-US" sz="1400" dirty="0" err="1" smtClean="0">
                    <a:solidFill>
                      <a:schemeClr val="tx2"/>
                    </a:solidFill>
                  </a:rPr>
                  <a:t>cryomodule</a:t>
                </a:r>
                <a:endParaRPr lang="en-US" sz="1400" dirty="0" smtClean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>
                <a:off x="6588224" y="1916832"/>
                <a:ext cx="792088" cy="360040"/>
              </a:xfrm>
              <a:prstGeom prst="line">
                <a:avLst/>
              </a:prstGeom>
              <a:ln w="12700" cmpd="sng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1907704" y="1484784"/>
                <a:ext cx="1656184" cy="181588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2"/>
                    </a:solidFill>
                  </a:rPr>
                  <a:t>Jumper connection vacuum jacket</a:t>
                </a:r>
              </a:p>
              <a:p>
                <a:pPr algn="ctr"/>
                <a:r>
                  <a:rPr lang="en-US" sz="1400" dirty="0">
                    <a:solidFill>
                      <a:schemeClr val="tx2"/>
                    </a:solidFill>
                  </a:rPr>
                  <a:t>w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ith </a:t>
                </a:r>
                <a:r>
                  <a:rPr lang="en-US" sz="1400" dirty="0">
                    <a:solidFill>
                      <a:schemeClr val="tx2"/>
                    </a:solidFill>
                  </a:rPr>
                  <a:t>a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 lateral compensators</a:t>
                </a:r>
              </a:p>
              <a:p>
                <a:pPr algn="ctr"/>
                <a:r>
                  <a:rPr lang="en-US" sz="1400" dirty="0">
                    <a:solidFill>
                      <a:schemeClr val="tx2"/>
                    </a:solidFill>
                  </a:rPr>
                  <a:t>(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vertical: </a:t>
                </a:r>
                <a:r>
                  <a:rPr lang="en-US" sz="1400" dirty="0">
                    <a:solidFill>
                      <a:schemeClr val="tx2"/>
                    </a:solidFill>
                  </a:rPr>
                  <a:t>DN350 </a:t>
                </a:r>
                <a:r>
                  <a:rPr lang="en-US" sz="1400" dirty="0" smtClean="0">
                    <a:solidFill>
                      <a:schemeClr val="tx2"/>
                    </a:solidFill>
                  </a:rPr>
                  <a:t>horizontal: DN450 </a:t>
                </a:r>
                <a:r>
                  <a:rPr lang="en-US" sz="1400" dirty="0">
                    <a:solidFill>
                      <a:schemeClr val="tx2"/>
                    </a:solidFill>
                  </a:rPr>
                  <a:t>)</a:t>
                </a:r>
                <a:endParaRPr lang="en-US" sz="1400" dirty="0" smtClean="0">
                  <a:solidFill>
                    <a:schemeClr val="tx2"/>
                  </a:solidFill>
                </a:endParaRPr>
              </a:p>
              <a:p>
                <a:pPr algn="ctr"/>
                <a:endParaRPr lang="en-US" sz="1400" dirty="0" smtClean="0">
                  <a:solidFill>
                    <a:schemeClr val="tx2"/>
                  </a:solidFill>
                </a:endParaRPr>
              </a:p>
              <a:p>
                <a:pPr algn="ctr"/>
                <a:endParaRPr lang="en-US" sz="1400" dirty="0" smtClean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3419872" y="1916832"/>
                <a:ext cx="936104" cy="432048"/>
              </a:xfrm>
              <a:prstGeom prst="line">
                <a:avLst/>
              </a:prstGeom>
              <a:ln w="12700" cmpd="sng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1763688" y="4581128"/>
                <a:ext cx="288032" cy="360040"/>
              </a:xfrm>
              <a:prstGeom prst="line">
                <a:avLst/>
              </a:prstGeom>
              <a:ln w="12700" cmpd="sng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2843808" y="6237312"/>
                <a:ext cx="11521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2"/>
                    </a:solidFill>
                  </a:rPr>
                  <a:t>Valve box</a:t>
                </a:r>
              </a:p>
              <a:p>
                <a:pPr algn="ctr"/>
                <a:r>
                  <a:rPr lang="en-US" sz="1400" dirty="0" smtClean="0">
                    <a:solidFill>
                      <a:schemeClr val="tx2"/>
                    </a:solidFill>
                  </a:rPr>
                  <a:t>supports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2771800" y="6309320"/>
                <a:ext cx="288032" cy="144016"/>
              </a:xfrm>
              <a:prstGeom prst="line">
                <a:avLst/>
              </a:prstGeom>
              <a:ln w="12700" cmpd="sng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3779912" y="6309320"/>
                <a:ext cx="432048" cy="216024"/>
              </a:xfrm>
              <a:prstGeom prst="line">
                <a:avLst/>
              </a:prstGeom>
              <a:ln w="12700" cmpd="sng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76843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icture_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3568" y="1484784"/>
            <a:ext cx="8460432" cy="31888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CDS – In kind Agreements with IPNO and </a:t>
            </a:r>
            <a:r>
              <a:rPr lang="en-US" dirty="0" err="1" smtClean="0"/>
              <a:t>WrUT</a:t>
            </a:r>
            <a:endParaRPr lang="en-US" dirty="0"/>
          </a:p>
        </p:txBody>
      </p:sp>
      <p:pic>
        <p:nvPicPr>
          <p:cNvPr id="18" name="Picture 17" descr="Picture_2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5033" y="3178073"/>
            <a:ext cx="3282657" cy="1833127"/>
          </a:xfrm>
          <a:prstGeom prst="rect">
            <a:avLst/>
          </a:prstGeom>
        </p:spPr>
      </p:pic>
      <p:pic>
        <p:nvPicPr>
          <p:cNvPr id="20" name="Picture 19" descr="Picture_1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31840" y="2708920"/>
            <a:ext cx="3672408" cy="2050774"/>
          </a:xfrm>
          <a:prstGeom prst="rect">
            <a:avLst/>
          </a:prstGeom>
        </p:spPr>
      </p:pic>
      <p:pic>
        <p:nvPicPr>
          <p:cNvPr id="19" name="Picture 18" descr="Picture_1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7744" y="4581128"/>
            <a:ext cx="3447371" cy="192510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4" name="TextBox 3"/>
          <p:cNvSpPr txBox="1"/>
          <p:nvPr/>
        </p:nvSpPr>
        <p:spPr>
          <a:xfrm>
            <a:off x="6804248" y="1665835"/>
            <a:ext cx="192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PDR was held with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WrUT</a:t>
            </a:r>
            <a:r>
              <a:rPr lang="en-US" dirty="0" smtClean="0">
                <a:solidFill>
                  <a:srgbClr val="FF0000"/>
                </a:solidFill>
              </a:rPr>
              <a:t> on May 20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3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Moderator </a:t>
            </a:r>
            <a:r>
              <a:rPr lang="en-US" dirty="0" err="1" smtClean="0"/>
              <a:t>Cryoplant</a:t>
            </a:r>
            <a:r>
              <a:rPr lang="en-US" dirty="0" smtClean="0"/>
              <a:t> – Substantial Load Increase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30187" y="1577451"/>
            <a:ext cx="4239463" cy="468052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Heat Load </a:t>
            </a:r>
            <a:r>
              <a:rPr lang="en-US" sz="1800" dirty="0"/>
              <a:t>at 15 K increased </a:t>
            </a:r>
            <a:r>
              <a:rPr lang="en-US" sz="1800" dirty="0" smtClean="0"/>
              <a:t>from 20 kW to 35 kW  due to moderator re-design (higher brightness, more neutrons)</a:t>
            </a:r>
          </a:p>
          <a:p>
            <a:r>
              <a:rPr lang="en-US" sz="1800" dirty="0" smtClean="0"/>
              <a:t>Impact on space requirements, utilities, interference with other </a:t>
            </a:r>
            <a:r>
              <a:rPr lang="en-US" sz="1800" dirty="0" err="1" smtClean="0"/>
              <a:t>cryoplants</a:t>
            </a:r>
            <a:r>
              <a:rPr lang="en-US" sz="1800" dirty="0" smtClean="0"/>
              <a:t> and budget (minimal impact on schedule) – technical solutions are currently worked out</a:t>
            </a:r>
          </a:p>
          <a:p>
            <a:r>
              <a:rPr lang="en-US" sz="1800" dirty="0" smtClean="0"/>
              <a:t>Tight collaboration with TU-Dresden, Hans Quack and FZ </a:t>
            </a:r>
            <a:r>
              <a:rPr lang="en-US" sz="1800" dirty="0" err="1" smtClean="0"/>
              <a:t>Jülich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Plant will likely be ordered in Q1 2016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9542" y="1577451"/>
            <a:ext cx="3672351" cy="50294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0041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&amp; Instruments </a:t>
            </a:r>
            <a:r>
              <a:rPr lang="en-US" dirty="0" err="1" smtClean="0"/>
              <a:t>Cryoplant</a:t>
            </a:r>
            <a:r>
              <a:rPr lang="en-US" dirty="0" smtClean="0"/>
              <a:t> (TICP)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76642"/>
            <a:ext cx="8400639" cy="4038981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Provides cooling for </a:t>
            </a:r>
            <a:r>
              <a:rPr lang="en-US" dirty="0" err="1" smtClean="0"/>
              <a:t>Cryomodule</a:t>
            </a:r>
            <a:r>
              <a:rPr lang="en-US" dirty="0" smtClean="0"/>
              <a:t> Test Stand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During Science Operations, also provides </a:t>
            </a:r>
            <a:r>
              <a:rPr lang="en-US" dirty="0" err="1" smtClean="0"/>
              <a:t>LHe</a:t>
            </a:r>
            <a:r>
              <a:rPr lang="en-US" dirty="0" smtClean="0"/>
              <a:t> for sample environments and Science Instruments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TICP provides for CM testing: 76 W at 2 K, 422 W at 40 K and 0.2 g/s of liquid helium</a:t>
            </a:r>
          </a:p>
          <a:p>
            <a:pPr marL="342900" indent="-342900">
              <a:buFont typeface="Arial"/>
              <a:buChar char="•"/>
            </a:pPr>
            <a:r>
              <a:rPr lang="en-US" smtClean="0"/>
              <a:t>Sub-atmospheric </a:t>
            </a:r>
            <a:r>
              <a:rPr lang="en-US" dirty="0" smtClean="0"/>
              <a:t>operation via warm vacuum pumps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During Science Operations, the TICP shall provide more than 7500 liters of </a:t>
            </a:r>
            <a:r>
              <a:rPr lang="en-US" dirty="0" err="1" smtClean="0"/>
              <a:t>LHe</a:t>
            </a:r>
            <a:r>
              <a:rPr lang="en-US" dirty="0" smtClean="0"/>
              <a:t> per month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recovery system is being built to recover all He gas from instrument halls and return it for purification and liquefaction.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We expect to order this plant in Q4 2015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1278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&amp; Instruments </a:t>
            </a:r>
            <a:r>
              <a:rPr lang="en-US" dirty="0" err="1" smtClean="0"/>
              <a:t>Cryoplant</a:t>
            </a:r>
            <a:r>
              <a:rPr lang="en-US" dirty="0" smtClean="0"/>
              <a:t> (TICP)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19</a:t>
            </a:fld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112" y="1441531"/>
            <a:ext cx="7627056" cy="53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0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" y="117476"/>
            <a:ext cx="8229600" cy="1143000"/>
          </a:xfrm>
        </p:spPr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76" y="1465622"/>
            <a:ext cx="8436334" cy="505403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3800" dirty="0" smtClean="0"/>
              <a:t>Introduction to ESS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3800" dirty="0" smtClean="0"/>
              <a:t>Applications of Cryogenics at ESS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3800" dirty="0" smtClean="0"/>
              <a:t>Accelerator </a:t>
            </a:r>
            <a:r>
              <a:rPr lang="en-US" sz="3800" dirty="0" err="1" smtClean="0"/>
              <a:t>Cryoplant</a:t>
            </a:r>
            <a:endParaRPr lang="en-US" sz="3800" dirty="0" smtClean="0"/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3800" dirty="0"/>
              <a:t>Cryogenic Distribution </a:t>
            </a:r>
            <a:r>
              <a:rPr lang="en-US" sz="3800" dirty="0" smtClean="0"/>
              <a:t>System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3800" dirty="0" smtClean="0"/>
              <a:t>Target Moderator </a:t>
            </a:r>
            <a:r>
              <a:rPr lang="en-US" sz="3800" dirty="0" err="1" smtClean="0"/>
              <a:t>Cryoplant</a:t>
            </a:r>
            <a:endParaRPr lang="en-US" sz="3800" dirty="0" smtClean="0"/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3800" dirty="0" smtClean="0"/>
              <a:t>Test and Instruments </a:t>
            </a:r>
            <a:r>
              <a:rPr lang="en-US" sz="3800" dirty="0" err="1" smtClean="0"/>
              <a:t>Cryoplant</a:t>
            </a:r>
            <a:endParaRPr lang="en-US" sz="3800" dirty="0" smtClean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3800" dirty="0" smtClean="0"/>
              <a:t>He Recovery and Storage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3800" dirty="0" smtClean="0"/>
              <a:t>Energy Recovery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3800" dirty="0" smtClean="0"/>
              <a:t>Summary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9235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944" y="0"/>
            <a:ext cx="509705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Helium Recovery and Storage</a:t>
            </a:r>
            <a:endParaRPr lang="en-US" dirty="0" smtClean="0">
              <a:solidFill>
                <a:srgbClr val="008000"/>
              </a:solidFill>
              <a:latin typeface="TitilliumText22L 1 wt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6999" y="1533545"/>
            <a:ext cx="8891251" cy="4525963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The ESS goal is to recovery, purify and reuse as much He as possible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 ACCP and TICP </a:t>
            </a:r>
            <a:r>
              <a:rPr lang="en-US" dirty="0" err="1" smtClean="0"/>
              <a:t>cryoplants</a:t>
            </a:r>
            <a:r>
              <a:rPr lang="en-US" dirty="0" smtClean="0"/>
              <a:t> will share a common gas system while TMCP has separate storage that  can be cross connected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The system will include a separate cryogenic purifier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Systems will be provided by IKC or separate contracts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Expected He Storage Capacities: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dirty="0" err="1" smtClean="0"/>
              <a:t>LHe</a:t>
            </a:r>
            <a:endParaRPr lang="en-US" dirty="0" smtClean="0"/>
          </a:p>
          <a:p>
            <a:pPr marL="1257300" lvl="2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20 m</a:t>
            </a:r>
            <a:r>
              <a:rPr lang="en-US" baseline="30000" dirty="0" smtClean="0"/>
              <a:t>3</a:t>
            </a:r>
            <a:r>
              <a:rPr lang="en-US" dirty="0" smtClean="0"/>
              <a:t> (Includes storage for second fill of </a:t>
            </a:r>
            <a:r>
              <a:rPr lang="en-US" dirty="0" err="1" smtClean="0"/>
              <a:t>linac</a:t>
            </a:r>
            <a:r>
              <a:rPr lang="en-US" dirty="0" smtClean="0"/>
              <a:t>)</a:t>
            </a:r>
          </a:p>
          <a:p>
            <a:pPr marL="1257300" lvl="2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5 m</a:t>
            </a:r>
            <a:r>
              <a:rPr lang="en-US" baseline="30000" dirty="0" smtClean="0"/>
              <a:t>3 </a:t>
            </a:r>
            <a:r>
              <a:rPr lang="en-US" dirty="0" smtClean="0"/>
              <a:t>(Backup for Instruments He)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dirty="0" err="1" smtClean="0"/>
              <a:t>GHe</a:t>
            </a:r>
            <a:r>
              <a:rPr lang="en-US" dirty="0" smtClean="0"/>
              <a:t> (20 Bar) </a:t>
            </a:r>
          </a:p>
          <a:p>
            <a:pPr marL="1257300" lvl="2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1000 m</a:t>
            </a:r>
            <a:r>
              <a:rPr lang="en-US" baseline="30000" dirty="0" smtClean="0"/>
              <a:t>3  </a:t>
            </a:r>
            <a:r>
              <a:rPr lang="en-US" dirty="0" smtClean="0"/>
              <a:t>- sufficient to hold all the </a:t>
            </a:r>
            <a:r>
              <a:rPr lang="en-US" dirty="0" err="1" smtClean="0"/>
              <a:t>linac</a:t>
            </a:r>
            <a:r>
              <a:rPr lang="en-US" dirty="0" smtClean="0"/>
              <a:t> inventory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dirty="0" err="1" smtClean="0"/>
              <a:t>GHe</a:t>
            </a:r>
            <a:r>
              <a:rPr lang="en-US" dirty="0" smtClean="0"/>
              <a:t> (200 Bar)</a:t>
            </a:r>
          </a:p>
          <a:p>
            <a:pPr marL="1257300" lvl="2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12 m</a:t>
            </a:r>
            <a:r>
              <a:rPr lang="en-US" baseline="30000" dirty="0" smtClean="0"/>
              <a:t>3 </a:t>
            </a:r>
            <a:r>
              <a:rPr lang="en-US" dirty="0" smtClean="0"/>
              <a:t> - Instrument He storage</a:t>
            </a:r>
          </a:p>
          <a:p>
            <a:pPr marL="1257300" lvl="2" indent="-342900">
              <a:buFont typeface="Arial"/>
              <a:buChar char="•"/>
            </a:pPr>
            <a:endParaRPr lang="en-US" dirty="0" smtClean="0"/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71845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2015-03-09_cryo_buildings_complete_skp_-_SketchUp_Pro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5"/>
          <a:stretch/>
        </p:blipFill>
        <p:spPr>
          <a:xfrm>
            <a:off x="334329" y="1432800"/>
            <a:ext cx="7755262" cy="501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arrangement in the Cold Box Building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524371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TMCP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191683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ACCP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1587104"/>
            <a:ext cx="613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TICP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462299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20 m</a:t>
            </a:r>
            <a:r>
              <a:rPr lang="en-US" sz="1600" baseline="30000" dirty="0" smtClean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LHe</a:t>
            </a:r>
            <a:r>
              <a:rPr lang="en-US" sz="1600" dirty="0" smtClean="0">
                <a:solidFill>
                  <a:srgbClr val="FF0000"/>
                </a:solidFill>
              </a:rPr>
              <a:t> Tank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3298" y="1756328"/>
            <a:ext cx="1444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5 m</a:t>
            </a:r>
            <a:r>
              <a:rPr lang="en-US" sz="1600" baseline="30000" dirty="0" smtClean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LHe</a:t>
            </a:r>
            <a:r>
              <a:rPr lang="en-US" sz="1600" dirty="0" smtClean="0">
                <a:solidFill>
                  <a:srgbClr val="FF0000"/>
                </a:solidFill>
              </a:rPr>
              <a:t> Tank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271828" y="1916832"/>
            <a:ext cx="1080120" cy="11373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49600" y="2086109"/>
            <a:ext cx="1862288" cy="9108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2204864"/>
            <a:ext cx="1648415" cy="1581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860032" y="4811670"/>
            <a:ext cx="64807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49288" y="2891638"/>
            <a:ext cx="792088" cy="17258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9994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10" y="0"/>
            <a:ext cx="7128387" cy="1441531"/>
          </a:xfrm>
        </p:spPr>
        <p:txBody>
          <a:bodyPr/>
          <a:lstStyle/>
          <a:p>
            <a:r>
              <a:rPr lang="en-US" dirty="0" smtClean="0"/>
              <a:t>Plant arrangement in the Compressor Building</a:t>
            </a:r>
            <a:endParaRPr lang="en-US" dirty="0"/>
          </a:p>
        </p:txBody>
      </p:sp>
      <p:pic>
        <p:nvPicPr>
          <p:cNvPr id="3" name="Picture 2" descr="2015-03-05_cryo_buildings G04 overview 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3412" y="1515434"/>
            <a:ext cx="7247844" cy="5221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624" y="5558211"/>
            <a:ext cx="180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Compressor Hall for TICP and TMCP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8362" y="6151938"/>
            <a:ext cx="180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Compressor Hall for ACCP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9239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Recovery from ACCP Compressors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23</a:t>
            </a:fld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89" y="1611489"/>
            <a:ext cx="8445458" cy="4442178"/>
          </a:xfrm>
          <a:prstGeom prst="rect">
            <a:avLst/>
          </a:prstGeom>
        </p:spPr>
      </p:pic>
      <p:sp>
        <p:nvSpPr>
          <p:cNvPr id="244" name="TextBox 243"/>
          <p:cNvSpPr txBox="1"/>
          <p:nvPr/>
        </p:nvSpPr>
        <p:spPr>
          <a:xfrm>
            <a:off x="6173612" y="5023558"/>
            <a:ext cx="234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During nominal operating mode</a:t>
            </a:r>
          </a:p>
          <a:p>
            <a:r>
              <a:rPr lang="en-US" sz="1200" dirty="0" smtClean="0"/>
              <a:t> in Stage 2 – a total of 2.48 MW are deposited into District Heating from the ACCP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4678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0182" y="380310"/>
            <a:ext cx="3796622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ESS Cryogenic System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24</a:t>
            </a:fld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84" y="1474027"/>
            <a:ext cx="8711748" cy="4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1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WP11 Master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9592" y="1441531"/>
            <a:ext cx="7175162" cy="530200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32370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2902" y="315577"/>
            <a:ext cx="1769825" cy="15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Summary</a:t>
            </a:r>
          </a:p>
          <a:p>
            <a:pPr eaLnBrk="1" hangingPunct="1"/>
            <a:endParaRPr lang="en-US" sz="3200" dirty="0" smtClean="0">
              <a:solidFill>
                <a:srgbClr val="FFFFFF"/>
              </a:solidFill>
              <a:latin typeface="+mj-lt"/>
            </a:endParaRPr>
          </a:p>
          <a:p>
            <a:pPr algn="ctr" eaLnBrk="1" hangingPunct="1"/>
            <a:endParaRPr lang="en-US" sz="32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902" y="1473805"/>
            <a:ext cx="8842358" cy="5384195"/>
          </a:xfrm>
        </p:spPr>
        <p:txBody>
          <a:bodyPr/>
          <a:lstStyle/>
          <a:p>
            <a:pPr marL="342900" lvl="0" indent="-342900">
              <a:buFont typeface="Arial"/>
              <a:buChar char="•"/>
            </a:pPr>
            <a:r>
              <a:rPr lang="en-US" sz="2400" dirty="0" smtClean="0"/>
              <a:t>Cryogenics will play a major role in ESS and affects the accelerator, target and instruments projects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/>
              <a:t>Work is well underway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 very skilled team has been assembled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Conceptual designs and technical specifications are complete or under preparation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Required buildings and utilities have been defined and are under detailed design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Accelerator </a:t>
            </a:r>
            <a:r>
              <a:rPr lang="en-US" dirty="0" err="1" smtClean="0"/>
              <a:t>Cryoplant</a:t>
            </a:r>
            <a:r>
              <a:rPr lang="en-US" dirty="0" smtClean="0"/>
              <a:t> order has been placed (Kick off meeting was held on May 8)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PDR for the </a:t>
            </a:r>
            <a:r>
              <a:rPr lang="en-US" dirty="0" err="1" smtClean="0"/>
              <a:t>WrUT</a:t>
            </a:r>
            <a:r>
              <a:rPr lang="en-US" dirty="0" smtClean="0"/>
              <a:t> portion of the CDS was held  on May 2015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Additional </a:t>
            </a:r>
            <a:r>
              <a:rPr lang="en-US" dirty="0" err="1" smtClean="0"/>
              <a:t>cryoplant</a:t>
            </a:r>
            <a:r>
              <a:rPr lang="en-US" dirty="0" smtClean="0"/>
              <a:t> orders will be placed in late 2015 </a:t>
            </a:r>
            <a:r>
              <a:rPr lang="en-US" smtClean="0"/>
              <a:t>and early 2016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8702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3" y="1964945"/>
            <a:ext cx="7718837" cy="4038981"/>
          </a:xfrm>
        </p:spPr>
        <p:txBody>
          <a:bodyPr/>
          <a:lstStyle/>
          <a:p>
            <a:r>
              <a:rPr lang="en-US" dirty="0" smtClean="0"/>
              <a:t>The goal of ESS is to provide a spallation based neutron source significantly more powerful than existing sources: 30 - 100 times brighter than ILL and 5 times more powerful than SNS</a:t>
            </a:r>
          </a:p>
          <a:p>
            <a:r>
              <a:rPr lang="en-US" dirty="0" smtClean="0"/>
              <a:t>This facility will enable neutron based research in a wide range of fields including: materials science, condensed matter</a:t>
            </a:r>
            <a:r>
              <a:rPr lang="en-US" dirty="0"/>
              <a:t> </a:t>
            </a:r>
            <a:r>
              <a:rPr lang="en-US" dirty="0" smtClean="0"/>
              <a:t>and biomedical studies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687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99139"/>
            <a:ext cx="8310205" cy="4857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8913" y="1874006"/>
            <a:ext cx="3600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 Times more powerful than SNS</a:t>
            </a:r>
          </a:p>
          <a:p>
            <a:r>
              <a:rPr lang="en-US" sz="2000" dirty="0" smtClean="0"/>
              <a:t>30 - 100 times brighter than ILL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4859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l_aerial_overview_01x copy.jpg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4515" y="1412776"/>
            <a:ext cx="9188515" cy="6021288"/>
          </a:xfrm>
          <a:prstGeom prst="rect">
            <a:avLst/>
          </a:prstGeom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988038" y="2420889"/>
            <a:ext cx="3614170" cy="1046439"/>
            <a:chOff x="10398224" y="483726"/>
            <a:chExt cx="4807025" cy="624307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11777896" y="795879"/>
              <a:ext cx="1170584" cy="312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ea typeface="Papyrus" charset="0"/>
                  <a:cs typeface="Arial"/>
                </a:rPr>
                <a:t>Lund</a:t>
              </a:r>
            </a:p>
            <a:p>
              <a:pPr algn="ctr"/>
              <a:r>
                <a:rPr lang="en-US" sz="1400" dirty="0" smtClean="0">
                  <a:solidFill>
                    <a:srgbClr val="FFFFFF"/>
                  </a:solidFill>
                  <a:ea typeface="Papyrus" charset="0"/>
                  <a:cs typeface="Arial"/>
                </a:rPr>
                <a:t>(113 500)</a:t>
              </a:r>
              <a:endParaRPr lang="en-US" sz="1400" dirty="0">
                <a:solidFill>
                  <a:srgbClr val="FFFFFF"/>
                </a:solidFill>
                <a:ea typeface="Papyrus" charset="0"/>
                <a:cs typeface="Arial"/>
              </a:endParaRPr>
            </a:p>
          </p:txBody>
        </p: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10398224" y="575903"/>
              <a:ext cx="1170584" cy="312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ea typeface="Papyrus" charset="0"/>
                  <a:cs typeface="Arial"/>
                </a:rPr>
                <a:t>Malmö</a:t>
              </a:r>
            </a:p>
            <a:p>
              <a:pPr algn="ctr"/>
              <a:r>
                <a:rPr lang="en-US" sz="1400" dirty="0" smtClean="0">
                  <a:solidFill>
                    <a:srgbClr val="FFFFFF"/>
                  </a:solidFill>
                  <a:ea typeface="Papyrus" charset="0"/>
                  <a:cs typeface="Arial"/>
                </a:rPr>
                <a:t>(309 000)</a:t>
              </a:r>
              <a:endParaRPr lang="en-US" sz="1400" dirty="0">
                <a:solidFill>
                  <a:srgbClr val="FFFFFF"/>
                </a:solidFill>
                <a:ea typeface="Papyrus" charset="0"/>
                <a:cs typeface="Arial"/>
              </a:endParaRPr>
            </a:p>
          </p:txBody>
        </p:sp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13740139" y="483726"/>
              <a:ext cx="1465110" cy="312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ea typeface="Papyrus" charset="0"/>
                  <a:cs typeface="Arial"/>
                </a:rPr>
                <a:t>Copenhagen</a:t>
              </a:r>
            </a:p>
            <a:p>
              <a:pPr algn="ctr"/>
              <a:r>
                <a:rPr lang="en-US" sz="1400" dirty="0" smtClean="0">
                  <a:solidFill>
                    <a:srgbClr val="FFFFFF"/>
                  </a:solidFill>
                  <a:ea typeface="Papyrus" charset="0"/>
                  <a:cs typeface="Arial"/>
                </a:rPr>
                <a:t>(1 200 000)</a:t>
              </a:r>
              <a:endParaRPr lang="en-US" sz="1400" dirty="0">
                <a:solidFill>
                  <a:srgbClr val="FFFFFF"/>
                </a:solidFill>
                <a:ea typeface="Papyrus" charset="0"/>
                <a:cs typeface="Arial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12844" y="3603035"/>
            <a:ext cx="12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a typeface="Papyrus" charset="0"/>
                <a:cs typeface="Arial"/>
                <a:sym typeface="Wingdings"/>
              </a:rPr>
              <a:t> </a:t>
            </a:r>
            <a:r>
              <a:rPr lang="en-US" sz="2000" b="1" dirty="0" smtClean="0">
                <a:solidFill>
                  <a:schemeClr val="bg1"/>
                </a:solidFill>
                <a:ea typeface="Papyrus" charset="0"/>
                <a:cs typeface="Arial"/>
              </a:rPr>
              <a:t>MAX IV</a:t>
            </a:r>
            <a:endParaRPr lang="en-US" sz="2000" b="1" dirty="0">
              <a:solidFill>
                <a:schemeClr val="bg1"/>
              </a:solidFill>
              <a:ea typeface="Papyrus" charset="0"/>
              <a:cs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04248" y="4797152"/>
            <a:ext cx="1097465" cy="372688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square" lIns="64284" tIns="32142" rIns="64284" bIns="3214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Papyrus" charset="0"/>
                <a:cs typeface="Arial"/>
                <a:sym typeface="Wingdings"/>
              </a:rPr>
              <a:t> </a:t>
            </a:r>
            <a:r>
              <a:rPr lang="en-US" sz="2000" b="1" dirty="0" smtClean="0">
                <a:solidFill>
                  <a:schemeClr val="bg1"/>
                </a:solidFill>
                <a:ea typeface="Papyrus" charset="0"/>
                <a:cs typeface="Arial"/>
              </a:rPr>
              <a:t>ESS</a:t>
            </a:r>
            <a:endParaRPr lang="en-US" sz="2000" b="1" dirty="0">
              <a:solidFill>
                <a:schemeClr val="bg1"/>
              </a:solidFill>
              <a:ea typeface="Papyrus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151" y="1700808"/>
            <a:ext cx="8976849" cy="1215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spcBef>
                <a:spcPts val="600"/>
              </a:spcBef>
              <a:buFont typeface="Arial"/>
              <a:buChar char="•"/>
            </a:pPr>
            <a:r>
              <a:rPr lang="en-US" sz="2100" dirty="0" smtClean="0">
                <a:solidFill>
                  <a:srgbClr val="FFFFFF"/>
                </a:solidFill>
                <a:cs typeface="Arial"/>
              </a:rPr>
              <a:t>MAX IV </a:t>
            </a:r>
            <a:r>
              <a:rPr lang="en-US" sz="2100" dirty="0">
                <a:solidFill>
                  <a:srgbClr val="FFFFFF"/>
                </a:solidFill>
                <a:cs typeface="Arial"/>
              </a:rPr>
              <a:t>– a national research </a:t>
            </a:r>
            <a:r>
              <a:rPr lang="en-US" sz="2100" dirty="0" smtClean="0">
                <a:solidFill>
                  <a:srgbClr val="FFFFFF"/>
                </a:solidFill>
                <a:cs typeface="Arial"/>
              </a:rPr>
              <a:t>facility, under </a:t>
            </a:r>
            <a:r>
              <a:rPr lang="en-US" sz="2100" dirty="0">
                <a:solidFill>
                  <a:srgbClr val="FFFFFF"/>
                </a:solidFill>
                <a:cs typeface="Arial"/>
              </a:rPr>
              <a:t>construction, </a:t>
            </a:r>
            <a:r>
              <a:rPr lang="en-US" sz="2100" dirty="0" smtClean="0">
                <a:solidFill>
                  <a:srgbClr val="FFFFFF"/>
                </a:solidFill>
                <a:cs typeface="Arial"/>
              </a:rPr>
              <a:t>opens </a:t>
            </a:r>
            <a:r>
              <a:rPr lang="en-US" sz="2100" dirty="0">
                <a:solidFill>
                  <a:srgbClr val="FFFFFF"/>
                </a:solidFill>
                <a:cs typeface="Arial"/>
              </a:rPr>
              <a:t>up in </a:t>
            </a:r>
            <a:r>
              <a:rPr lang="en-US" sz="2100" dirty="0" smtClean="0">
                <a:solidFill>
                  <a:srgbClr val="FFFFFF"/>
                </a:solidFill>
                <a:cs typeface="Arial"/>
              </a:rPr>
              <a:t>2016</a:t>
            </a:r>
            <a:endParaRPr lang="en-US" sz="2100" dirty="0">
              <a:solidFill>
                <a:srgbClr val="FFFFFF"/>
              </a:solidFill>
              <a:cs typeface="Arial"/>
            </a:endParaRPr>
          </a:p>
          <a:p>
            <a:pPr marL="342900" lvl="2" indent="-342900">
              <a:spcBef>
                <a:spcPts val="600"/>
              </a:spcBef>
              <a:buFont typeface="Arial"/>
              <a:buChar char="•"/>
            </a:pPr>
            <a:r>
              <a:rPr lang="en-US" sz="2100" dirty="0">
                <a:solidFill>
                  <a:srgbClr val="FFFFFF"/>
                </a:solidFill>
                <a:cs typeface="Arial"/>
              </a:rPr>
              <a:t>Science City – a new part of </a:t>
            </a:r>
            <a:r>
              <a:rPr lang="en-US" sz="2100" dirty="0" smtClean="0">
                <a:solidFill>
                  <a:srgbClr val="FFFFFF"/>
                </a:solidFill>
                <a:cs typeface="Arial"/>
              </a:rPr>
              <a:t>town</a:t>
            </a:r>
          </a:p>
          <a:p>
            <a:pPr marL="342900" lvl="2" indent="-342900">
              <a:spcBef>
                <a:spcPts val="600"/>
              </a:spcBef>
              <a:buFont typeface="Arial"/>
              <a:buChar char="•"/>
            </a:pPr>
            <a:r>
              <a:rPr lang="en-US" sz="2100" dirty="0" smtClean="0">
                <a:solidFill>
                  <a:srgbClr val="FFFFFF"/>
                </a:solidFill>
                <a:cs typeface="Arial"/>
              </a:rPr>
              <a:t>ESS – an international research facility</a:t>
            </a:r>
            <a:endParaRPr lang="en-US" sz="21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151" y="452886"/>
            <a:ext cx="6801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  <a:cs typeface="Arial"/>
              </a:rPr>
              <a:t>The view of the Southwest in 2025</a:t>
            </a:r>
            <a:endParaRPr lang="en-US" sz="36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7232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26" y="0"/>
            <a:ext cx="6067426" cy="1441531"/>
          </a:xfrm>
        </p:spPr>
        <p:txBody>
          <a:bodyPr/>
          <a:lstStyle/>
          <a:p>
            <a:r>
              <a:rPr lang="en-US" sz="3200" dirty="0" smtClean="0"/>
              <a:t>Applications of Cryogenics at ESS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0992" y="1629459"/>
            <a:ext cx="8887274" cy="472689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Cooling for the </a:t>
            </a:r>
            <a:r>
              <a:rPr lang="en-US" sz="2800" dirty="0" err="1" smtClean="0"/>
              <a:t>cryomodules</a:t>
            </a:r>
            <a:r>
              <a:rPr lang="en-US" sz="2800" dirty="0" smtClean="0"/>
              <a:t> (2 K, 4.5 – 300 K and 40 K)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Cooling for the Target  supercritical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Moderator (16.5 K)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Liquid Helium and Liquid Nitrogen for the Neutron Instruments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Cooling for the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test stand (2 K, </a:t>
            </a:r>
            <a:r>
              <a:rPr lang="en-US" sz="2800" dirty="0"/>
              <a:t>4.5 – </a:t>
            </a:r>
            <a:r>
              <a:rPr lang="en-US" sz="2800" dirty="0" smtClean="0"/>
              <a:t>300 K and 40 K)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This is accomplished via 3 separate </a:t>
            </a:r>
            <a:r>
              <a:rPr lang="en-US" sz="2800" dirty="0" err="1" smtClean="0"/>
              <a:t>cryoplants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55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Accelerator Cryogenics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9993" y="1964945"/>
            <a:ext cx="8184274" cy="4038981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Bulk of acceleration is carried out via 3 classes of SRF cavities: Spoke, Medium (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= 0.67 ) Beta Elliptical and High (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= 0.86) Beta Elliptical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 superconducting magnets in the accelerator. There are some in the instruments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Cavities operate at 2 K with a 40 – 50 K thermal shield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Inner power coupler cooling from 4.2 K to 300 K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Accelerator lattice permits an 14 additional </a:t>
            </a:r>
            <a:r>
              <a:rPr lang="en-US" dirty="0" err="1" smtClean="0"/>
              <a:t>cryomodules</a:t>
            </a:r>
            <a:r>
              <a:rPr lang="en-US" dirty="0" smtClean="0"/>
              <a:t> to compensate for lower than expected </a:t>
            </a:r>
            <a:r>
              <a:rPr lang="en-US" dirty="0" err="1" smtClean="0"/>
              <a:t>cryomodule</a:t>
            </a:r>
            <a:r>
              <a:rPr lang="en-US" dirty="0" smtClean="0"/>
              <a:t> gradients (Stage 2)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38503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976" y="2060114"/>
            <a:ext cx="8892480" cy="439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107504" y="1556792"/>
            <a:ext cx="6552728" cy="636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3975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n-US" sz="1600" dirty="0" smtClean="0"/>
              <a:t>Similar </a:t>
            </a:r>
            <a:r>
              <a:rPr lang="en-US" sz="1600" dirty="0"/>
              <a:t>to CEBAF/SNS cryomodule </a:t>
            </a:r>
            <a:r>
              <a:rPr lang="en-US" sz="1600" dirty="0" smtClean="0"/>
              <a:t>concept with </a:t>
            </a:r>
            <a:r>
              <a:rPr lang="en-US" sz="1600" dirty="0"/>
              <a:t>4 cavities per cryomodule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en-US" sz="1600" dirty="0"/>
              <a:t>Common design for medium (6 cells) and high beta (5 cells) cavities</a:t>
            </a:r>
          </a:p>
        </p:txBody>
      </p:sp>
      <p:sp>
        <p:nvSpPr>
          <p:cNvPr id="10" name="TextBox 19"/>
          <p:cNvSpPr txBox="1"/>
          <p:nvPr/>
        </p:nvSpPr>
        <p:spPr>
          <a:xfrm>
            <a:off x="7956376" y="4796418"/>
            <a:ext cx="1419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Proton </a:t>
            </a:r>
            <a:r>
              <a:rPr lang="fr-FR" sz="1400" dirty="0" err="1" smtClean="0">
                <a:solidFill>
                  <a:srgbClr val="FF0000"/>
                </a:solidFill>
              </a:rPr>
              <a:t>Beam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>
            <a:off x="8118795" y="4580394"/>
            <a:ext cx="845693" cy="14401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9"/>
          <p:cNvSpPr txBox="1"/>
          <p:nvPr/>
        </p:nvSpPr>
        <p:spPr>
          <a:xfrm>
            <a:off x="5805" y="242015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Jumper</a:t>
            </a:r>
            <a:r>
              <a:rPr lang="fr-FR" sz="1400" dirty="0" smtClean="0"/>
              <a:t> </a:t>
            </a:r>
            <a:r>
              <a:rPr lang="fr-FR" sz="1400" dirty="0" err="1" smtClean="0"/>
              <a:t>connection</a:t>
            </a:r>
            <a:endParaRPr lang="en-US" sz="1400" dirty="0"/>
          </a:p>
        </p:txBody>
      </p:sp>
      <p:cxnSp>
        <p:nvCxnSpPr>
          <p:cNvPr id="14" name="Connecteur droit avec flèche 13"/>
          <p:cNvCxnSpPr/>
          <p:nvPr/>
        </p:nvCxnSpPr>
        <p:spPr bwMode="auto">
          <a:xfrm>
            <a:off x="467544" y="2708186"/>
            <a:ext cx="72008" cy="21602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9"/>
          <p:cNvSpPr txBox="1"/>
          <p:nvPr/>
        </p:nvSpPr>
        <p:spPr>
          <a:xfrm>
            <a:off x="1403648" y="5732522"/>
            <a:ext cx="141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Cold to warm transition</a:t>
            </a:r>
            <a:endParaRPr lang="en-US" sz="1400" dirty="0"/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H="1" flipV="1">
            <a:off x="7308304" y="3932322"/>
            <a:ext cx="216024" cy="136815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19"/>
          <p:cNvSpPr txBox="1"/>
          <p:nvPr/>
        </p:nvSpPr>
        <p:spPr>
          <a:xfrm>
            <a:off x="4211960" y="2564904"/>
            <a:ext cx="141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Magnetic</a:t>
            </a:r>
            <a:r>
              <a:rPr lang="fr-FR" sz="1400" dirty="0" smtClean="0"/>
              <a:t> </a:t>
            </a:r>
            <a:r>
              <a:rPr lang="fr-FR" sz="1400" dirty="0" err="1" smtClean="0"/>
              <a:t>shielding</a:t>
            </a:r>
            <a:endParaRPr lang="en-US" sz="1400" dirty="0"/>
          </a:p>
        </p:txBody>
      </p:sp>
      <p:cxnSp>
        <p:nvCxnSpPr>
          <p:cNvPr id="22" name="Connecteur droit avec flèche 21"/>
          <p:cNvCxnSpPr/>
          <p:nvPr/>
        </p:nvCxnSpPr>
        <p:spPr bwMode="auto">
          <a:xfrm>
            <a:off x="4788024" y="3068960"/>
            <a:ext cx="360040" cy="71934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19"/>
          <p:cNvSpPr txBox="1"/>
          <p:nvPr/>
        </p:nvSpPr>
        <p:spPr>
          <a:xfrm>
            <a:off x="5364088" y="5588506"/>
            <a:ext cx="1419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Power coupler</a:t>
            </a:r>
            <a:endParaRPr lang="en-US" sz="1400" dirty="0"/>
          </a:p>
        </p:txBody>
      </p:sp>
      <p:cxnSp>
        <p:nvCxnSpPr>
          <p:cNvPr id="25" name="Connecteur droit avec flèche 24"/>
          <p:cNvCxnSpPr/>
          <p:nvPr/>
        </p:nvCxnSpPr>
        <p:spPr bwMode="auto">
          <a:xfrm flipH="1" flipV="1">
            <a:off x="5220072" y="5372482"/>
            <a:ext cx="360040" cy="21602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19"/>
          <p:cNvSpPr txBox="1"/>
          <p:nvPr/>
        </p:nvSpPr>
        <p:spPr>
          <a:xfrm>
            <a:off x="7185080" y="5353318"/>
            <a:ext cx="141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Cavity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Helium</a:t>
            </a:r>
            <a:r>
              <a:rPr lang="fr-FR" sz="1400" dirty="0" smtClean="0"/>
              <a:t> tank</a:t>
            </a:r>
            <a:endParaRPr lang="en-US" sz="1400" dirty="0"/>
          </a:p>
        </p:txBody>
      </p:sp>
      <p:cxnSp>
        <p:nvCxnSpPr>
          <p:cNvPr id="29" name="Connecteur droit avec flèche 28"/>
          <p:cNvCxnSpPr/>
          <p:nvPr/>
        </p:nvCxnSpPr>
        <p:spPr bwMode="auto">
          <a:xfrm flipH="1" flipV="1">
            <a:off x="755576" y="4941168"/>
            <a:ext cx="792088" cy="72008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19"/>
          <p:cNvSpPr txBox="1"/>
          <p:nvPr/>
        </p:nvSpPr>
        <p:spPr>
          <a:xfrm>
            <a:off x="1907704" y="321224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 Phase He pipe</a:t>
            </a:r>
            <a:endParaRPr lang="en-US" sz="1400" dirty="0"/>
          </a:p>
        </p:txBody>
      </p:sp>
      <p:cxnSp>
        <p:nvCxnSpPr>
          <p:cNvPr id="37" name="Connecteur droit avec flèche 36"/>
          <p:cNvCxnSpPr/>
          <p:nvPr/>
        </p:nvCxnSpPr>
        <p:spPr bwMode="auto">
          <a:xfrm>
            <a:off x="2483768" y="3500274"/>
            <a:ext cx="216024" cy="50405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19"/>
          <p:cNvSpPr txBox="1"/>
          <p:nvPr/>
        </p:nvSpPr>
        <p:spPr>
          <a:xfrm>
            <a:off x="5652120" y="2276138"/>
            <a:ext cx="141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Thermal </a:t>
            </a:r>
            <a:r>
              <a:rPr lang="fr-FR" sz="1400" dirty="0" err="1" smtClean="0"/>
              <a:t>shielding</a:t>
            </a:r>
            <a:endParaRPr lang="en-US" sz="1400" dirty="0"/>
          </a:p>
        </p:txBody>
      </p:sp>
      <p:cxnSp>
        <p:nvCxnSpPr>
          <p:cNvPr id="39" name="Connecteur droit avec flèche 38"/>
          <p:cNvCxnSpPr/>
          <p:nvPr/>
        </p:nvCxnSpPr>
        <p:spPr bwMode="auto">
          <a:xfrm>
            <a:off x="6228184" y="2780194"/>
            <a:ext cx="360040" cy="50405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19"/>
          <p:cNvSpPr txBox="1"/>
          <p:nvPr/>
        </p:nvSpPr>
        <p:spPr>
          <a:xfrm>
            <a:off x="7452320" y="1556792"/>
            <a:ext cx="1851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Regulation</a:t>
            </a:r>
            <a:r>
              <a:rPr lang="fr-FR" sz="1400" dirty="0" smtClean="0"/>
              <a:t> He valve</a:t>
            </a:r>
            <a:endParaRPr lang="en-US" sz="1400" dirty="0"/>
          </a:p>
        </p:txBody>
      </p:sp>
      <p:cxnSp>
        <p:nvCxnSpPr>
          <p:cNvPr id="42" name="Connecteur droit avec flèche 41"/>
          <p:cNvCxnSpPr/>
          <p:nvPr/>
        </p:nvCxnSpPr>
        <p:spPr bwMode="auto">
          <a:xfrm flipH="1">
            <a:off x="8244408" y="1916832"/>
            <a:ext cx="144016" cy="28803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19"/>
          <p:cNvSpPr txBox="1"/>
          <p:nvPr/>
        </p:nvSpPr>
        <p:spPr>
          <a:xfrm>
            <a:off x="3347864" y="5516498"/>
            <a:ext cx="141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Intercavities</a:t>
            </a:r>
            <a:r>
              <a:rPr lang="fr-FR" sz="1400" dirty="0" smtClean="0"/>
              <a:t> </a:t>
            </a:r>
            <a:r>
              <a:rPr lang="fr-FR" sz="1400" dirty="0" err="1" smtClean="0"/>
              <a:t>belows</a:t>
            </a:r>
            <a:endParaRPr lang="en-US" sz="1400" dirty="0"/>
          </a:p>
        </p:txBody>
      </p:sp>
      <p:cxnSp>
        <p:nvCxnSpPr>
          <p:cNvPr id="45" name="Connecteur droit avec flèche 44"/>
          <p:cNvCxnSpPr>
            <a:stCxn id="44" idx="0"/>
          </p:cNvCxnSpPr>
          <p:nvPr/>
        </p:nvCxnSpPr>
        <p:spPr bwMode="auto">
          <a:xfrm flipV="1">
            <a:off x="4057548" y="4364370"/>
            <a:ext cx="514452" cy="115212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19"/>
          <p:cNvSpPr txBox="1"/>
          <p:nvPr/>
        </p:nvSpPr>
        <p:spPr>
          <a:xfrm>
            <a:off x="8316416" y="220413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Vacuum valve</a:t>
            </a:r>
            <a:endParaRPr lang="en-US" sz="1400" dirty="0"/>
          </a:p>
        </p:txBody>
      </p:sp>
      <p:cxnSp>
        <p:nvCxnSpPr>
          <p:cNvPr id="48" name="Connecteur droit avec flèche 47"/>
          <p:cNvCxnSpPr>
            <a:stCxn id="47" idx="2"/>
          </p:cNvCxnSpPr>
          <p:nvPr/>
        </p:nvCxnSpPr>
        <p:spPr bwMode="auto">
          <a:xfrm>
            <a:off x="8820472" y="2727350"/>
            <a:ext cx="0" cy="62890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19"/>
          <p:cNvSpPr txBox="1"/>
          <p:nvPr/>
        </p:nvSpPr>
        <p:spPr>
          <a:xfrm>
            <a:off x="2627784" y="2708186"/>
            <a:ext cx="141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Spaceframe</a:t>
            </a:r>
            <a:r>
              <a:rPr lang="fr-FR" sz="1400" dirty="0" smtClean="0"/>
              <a:t> support </a:t>
            </a:r>
            <a:endParaRPr lang="en-US" sz="1400" dirty="0"/>
          </a:p>
        </p:txBody>
      </p:sp>
      <p:cxnSp>
        <p:nvCxnSpPr>
          <p:cNvPr id="56" name="Connecteur droit avec flèche 55"/>
          <p:cNvCxnSpPr/>
          <p:nvPr/>
        </p:nvCxnSpPr>
        <p:spPr bwMode="auto">
          <a:xfrm>
            <a:off x="3491880" y="3068226"/>
            <a:ext cx="504056" cy="216024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19"/>
          <p:cNvSpPr txBox="1"/>
          <p:nvPr/>
        </p:nvSpPr>
        <p:spPr>
          <a:xfrm>
            <a:off x="899592" y="285220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Heat</a:t>
            </a:r>
            <a:r>
              <a:rPr lang="fr-FR" sz="1400" dirty="0" smtClean="0"/>
              <a:t> </a:t>
            </a:r>
            <a:r>
              <a:rPr lang="fr-FR" sz="1400" dirty="0" err="1" smtClean="0"/>
              <a:t>exchanger</a:t>
            </a:r>
            <a:endParaRPr lang="en-US" sz="1400" dirty="0"/>
          </a:p>
        </p:txBody>
      </p:sp>
      <p:cxnSp>
        <p:nvCxnSpPr>
          <p:cNvPr id="60" name="Connecteur droit avec flèche 59"/>
          <p:cNvCxnSpPr/>
          <p:nvPr/>
        </p:nvCxnSpPr>
        <p:spPr bwMode="auto">
          <a:xfrm flipH="1">
            <a:off x="899592" y="3140234"/>
            <a:ext cx="461739" cy="57679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TextBox 19"/>
          <p:cNvSpPr txBox="1"/>
          <p:nvPr/>
        </p:nvSpPr>
        <p:spPr>
          <a:xfrm>
            <a:off x="6372200" y="225712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Alignement </a:t>
            </a:r>
            <a:r>
              <a:rPr lang="fr-FR" sz="1400" dirty="0" err="1" smtClean="0"/>
              <a:t>fiducial</a:t>
            </a:r>
            <a:endParaRPr lang="en-US" sz="1400" dirty="0"/>
          </a:p>
        </p:txBody>
      </p:sp>
      <p:cxnSp>
        <p:nvCxnSpPr>
          <p:cNvPr id="67" name="Connecteur droit avec flèche 66"/>
          <p:cNvCxnSpPr/>
          <p:nvPr/>
        </p:nvCxnSpPr>
        <p:spPr bwMode="auto">
          <a:xfrm flipH="1">
            <a:off x="7020272" y="2492896"/>
            <a:ext cx="72008" cy="36004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52830" y="237749"/>
            <a:ext cx="814803" cy="65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4925" y="6492875"/>
            <a:ext cx="469075" cy="365125"/>
          </a:xfrm>
          <a:prstGeom prst="rect">
            <a:avLst/>
          </a:prstGeom>
        </p:spPr>
        <p:txBody>
          <a:bodyPr/>
          <a:lstStyle>
            <a:lvl1pPr>
              <a:defRPr lang="sv-SE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51115BC-487E-4422-894C-CB7CD3E7922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0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3633872" y="6492875"/>
            <a:ext cx="231520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June 2015</a:t>
            </a:r>
            <a:endParaRPr lang="sv-SE" dirty="0"/>
          </a:p>
        </p:txBody>
      </p:sp>
      <p:pic>
        <p:nvPicPr>
          <p:cNvPr id="52" name="Image 5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237748"/>
            <a:ext cx="814803" cy="657603"/>
          </a:xfrm>
          <a:prstGeom prst="rect">
            <a:avLst/>
          </a:prstGeom>
          <a:noFill/>
        </p:spPr>
      </p:pic>
      <p:sp>
        <p:nvSpPr>
          <p:cNvPr id="53" name="Title 1"/>
          <p:cNvSpPr txBox="1">
            <a:spLocks/>
          </p:cNvSpPr>
          <p:nvPr/>
        </p:nvSpPr>
        <p:spPr>
          <a:xfrm>
            <a:off x="107504" y="274638"/>
            <a:ext cx="748883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Elliptical Cavities &amp; </a:t>
            </a:r>
            <a:r>
              <a:rPr lang="en-US" sz="2800" dirty="0" err="1" smtClean="0"/>
              <a:t>Cryomodule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461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556792"/>
            <a:ext cx="2595893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Spoke cavity string and cryomodule package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77072"/>
            <a:ext cx="3533223" cy="2385792"/>
          </a:xfrm>
          <a:prstGeom prst="rect">
            <a:avLst/>
          </a:prstGeom>
        </p:spPr>
      </p:pic>
      <p:pic>
        <p:nvPicPr>
          <p:cNvPr id="8" name="Picture 2" descr="C:\Users\reynet.IPN\Desktop\Salle Blanche\cryomo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5037397" cy="4759752"/>
          </a:xfrm>
          <a:prstGeom prst="rect">
            <a:avLst/>
          </a:prstGeom>
          <a:noFill/>
        </p:spPr>
      </p:pic>
      <p:cxnSp>
        <p:nvCxnSpPr>
          <p:cNvPr id="9" name="Connecteur droit avec flèche 7"/>
          <p:cNvCxnSpPr/>
          <p:nvPr/>
        </p:nvCxnSpPr>
        <p:spPr>
          <a:xfrm>
            <a:off x="2843808" y="1556792"/>
            <a:ext cx="0" cy="22322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/>
          <p:cNvSpPr txBox="1"/>
          <p:nvPr/>
        </p:nvSpPr>
        <p:spPr>
          <a:xfrm>
            <a:off x="2915816" y="1988840"/>
            <a:ext cx="977857" cy="58286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fr-FR" sz="1600" dirty="0" err="1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Diameter</a:t>
            </a:r>
            <a:endParaRPr lang="fr-FR" sz="16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r>
              <a:rPr lang="fr-FR" sz="16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1350 mm</a:t>
            </a:r>
            <a:endParaRPr lang="en-US" sz="16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11" name="Connecteur droit avec flèche 5"/>
          <p:cNvCxnSpPr/>
          <p:nvPr/>
        </p:nvCxnSpPr>
        <p:spPr>
          <a:xfrm>
            <a:off x="179512" y="6453336"/>
            <a:ext cx="32403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23595" y="6385938"/>
            <a:ext cx="965081" cy="33760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fr-FR" sz="1600" dirty="0" bmk="">
                <a:solidFill>
                  <a:schemeClr val="bg1">
                    <a:lumMod val="50000"/>
                  </a:schemeClr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2900 mm</a:t>
            </a:r>
            <a:endParaRPr lang="en-US" sz="1600" dirty="0" bmk="">
              <a:solidFill>
                <a:schemeClr val="bg1">
                  <a:lumMod val="50000"/>
                </a:schemeClr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2015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HEPTech - J.G. Weisend II</a:t>
            </a:r>
            <a:endParaRPr lang="sv-SE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6282" y="319685"/>
            <a:ext cx="933836" cy="75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78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28326</TotalTime>
  <Words>1517</Words>
  <Application>Microsoft Office PowerPoint</Application>
  <PresentationFormat>Affichage à l'écran (4:3)</PresentationFormat>
  <Paragraphs>273</Paragraphs>
  <Slides>26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Office-tema</vt:lpstr>
      <vt:lpstr>Anpassad formgivning</vt:lpstr>
      <vt:lpstr>Diapositive 1</vt:lpstr>
      <vt:lpstr>Outline</vt:lpstr>
      <vt:lpstr>Introduction to ESS</vt:lpstr>
      <vt:lpstr>ESS Overview</vt:lpstr>
      <vt:lpstr>Diapositive 5</vt:lpstr>
      <vt:lpstr>Applications of Cryogenics at ESS</vt:lpstr>
      <vt:lpstr>Accelerator Cryogenics</vt:lpstr>
      <vt:lpstr>Diapositive 8</vt:lpstr>
      <vt:lpstr>Spoke cavity string and cryomodule package</vt:lpstr>
      <vt:lpstr>Diapositive 10</vt:lpstr>
      <vt:lpstr>Diapositive 11</vt:lpstr>
      <vt:lpstr>ACCP – Contract Award to Linde Kryotechnik AG in December 2014</vt:lpstr>
      <vt:lpstr>Diapositive 13</vt:lpstr>
      <vt:lpstr>Linac CDS – function and layouts</vt:lpstr>
      <vt:lpstr>Valve box – vacuum jacket </vt:lpstr>
      <vt:lpstr>CDS – In kind Agreements with IPNO and WrUT</vt:lpstr>
      <vt:lpstr>Target Moderator Cryoplant – Substantial Load Increase</vt:lpstr>
      <vt:lpstr>Test &amp; Instruments Cryoplant (TICP)</vt:lpstr>
      <vt:lpstr>Test &amp; Instruments Cryoplant (TICP)</vt:lpstr>
      <vt:lpstr>Diapositive 20</vt:lpstr>
      <vt:lpstr>Plant arrangement in the Cold Box Building</vt:lpstr>
      <vt:lpstr>Plant arrangement in the Compressor Building</vt:lpstr>
      <vt:lpstr>Energy Recovery from ACCP Compressors</vt:lpstr>
      <vt:lpstr>Diapositive 24</vt:lpstr>
      <vt:lpstr>WP11 Master Schedule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pierre.roux</cp:lastModifiedBy>
  <cp:revision>528</cp:revision>
  <cp:lastPrinted>2013-11-04T14:55:04Z</cp:lastPrinted>
  <dcterms:created xsi:type="dcterms:W3CDTF">2013-09-21T18:00:17Z</dcterms:created>
  <dcterms:modified xsi:type="dcterms:W3CDTF">2015-06-04T23:34:08Z</dcterms:modified>
</cp:coreProperties>
</file>