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handoutMasterIdLst>
    <p:handoutMasterId r:id="rId15"/>
  </p:handoutMasterIdLst>
  <p:sldIdLst>
    <p:sldId id="453" r:id="rId2"/>
    <p:sldId id="581" r:id="rId3"/>
    <p:sldId id="584" r:id="rId4"/>
    <p:sldId id="582" r:id="rId5"/>
    <p:sldId id="583" r:id="rId6"/>
    <p:sldId id="573" r:id="rId7"/>
    <p:sldId id="561" r:id="rId8"/>
    <p:sldId id="562" r:id="rId9"/>
    <p:sldId id="560" r:id="rId10"/>
    <p:sldId id="579" r:id="rId11"/>
    <p:sldId id="580" r:id="rId12"/>
    <p:sldId id="568" r:id="rId1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D7D29D"/>
      </a:buClr>
      <a:buSzPct val="55000"/>
      <a:buFont typeface="Wingdings 2" pitchFamily="18" charset="2"/>
      <a:buChar char="¢"/>
      <a:defRPr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D7D29D"/>
      </a:buClr>
      <a:buSzPct val="55000"/>
      <a:buFont typeface="Wingdings 2" pitchFamily="18" charset="2"/>
      <a:buChar char="¢"/>
      <a:defRPr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D7D29D"/>
      </a:buClr>
      <a:buSzPct val="55000"/>
      <a:buFont typeface="Wingdings 2" pitchFamily="18" charset="2"/>
      <a:buChar char="¢"/>
      <a:defRPr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D7D29D"/>
      </a:buClr>
      <a:buSzPct val="55000"/>
      <a:buFont typeface="Wingdings 2" pitchFamily="18" charset="2"/>
      <a:buChar char="¢"/>
      <a:defRPr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D7D29D"/>
      </a:buClr>
      <a:buSzPct val="55000"/>
      <a:buFont typeface="Wingdings 2" pitchFamily="18" charset="2"/>
      <a:buChar char="¢"/>
      <a:defRPr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  <a:srgbClr val="3333CC"/>
    <a:srgbClr val="00B2DE"/>
    <a:srgbClr val="C4B300"/>
    <a:srgbClr val="00B27A"/>
    <a:srgbClr val="AC041D"/>
    <a:srgbClr val="00CC00"/>
    <a:srgbClr val="AC048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94" autoAdjust="0"/>
    <p:restoredTop sz="95888" autoAdjust="0"/>
  </p:normalViewPr>
  <p:slideViewPr>
    <p:cSldViewPr snapToGrid="0">
      <p:cViewPr>
        <p:scale>
          <a:sx n="66" d="100"/>
          <a:sy n="66" d="100"/>
        </p:scale>
        <p:origin x="-2130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35" d="100"/>
          <a:sy n="35" d="100"/>
        </p:scale>
        <p:origin x="-1608" y="-66"/>
      </p:cViewPr>
      <p:guideLst>
        <p:guide orient="horz" pos="3126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fld id="{7C00F334-9CAD-4F81-8A0F-CA3BCAE470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fld id="{01C1AAE5-B0F2-4F68-B671-E6317AE921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EE0E8-A412-41D3-9F50-1CDC7C2353F7}" type="slidenum">
              <a:rPr lang="fr-FR" smtClean="0"/>
              <a:pPr/>
              <a:t>1</a:t>
            </a:fld>
            <a:endParaRPr lang="fr-FR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55E60-37B7-4731-B5E0-F692ABF6F6E8}" type="slidenum">
              <a:rPr lang="fr-FR"/>
              <a:pPr/>
              <a:t>2</a:t>
            </a:fld>
            <a:endParaRPr 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8800" y="392113"/>
            <a:ext cx="5767388" cy="43259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5427663"/>
            <a:ext cx="5710237" cy="3990975"/>
          </a:xfrm>
          <a:noFill/>
          <a:ln/>
        </p:spPr>
        <p:txBody>
          <a:bodyPr lIns="63182" tIns="31591" rIns="63182" bIns="31591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55E60-37B7-4731-B5E0-F692ABF6F6E8}" type="slidenum">
              <a:rPr lang="fr-FR"/>
              <a:pPr/>
              <a:t>4</a:t>
            </a:fld>
            <a:endParaRPr 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8800" y="392113"/>
            <a:ext cx="5767388" cy="43259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5427663"/>
            <a:ext cx="5710237" cy="3990975"/>
          </a:xfrm>
          <a:noFill/>
          <a:ln/>
        </p:spPr>
        <p:txBody>
          <a:bodyPr lIns="63182" tIns="31591" rIns="63182" bIns="31591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55E60-37B7-4731-B5E0-F692ABF6F6E8}" type="slidenum">
              <a:rPr lang="fr-FR"/>
              <a:pPr/>
              <a:t>5</a:t>
            </a:fld>
            <a:endParaRPr 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8800" y="392113"/>
            <a:ext cx="5767388" cy="43259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5427663"/>
            <a:ext cx="5710237" cy="3990975"/>
          </a:xfrm>
          <a:noFill/>
          <a:ln/>
        </p:spPr>
        <p:txBody>
          <a:bodyPr lIns="63182" tIns="31591" rIns="63182" bIns="31591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55E60-37B7-4731-B5E0-F692ABF6F6E8}" type="slidenum">
              <a:rPr lang="fr-FR"/>
              <a:pPr/>
              <a:t>10</a:t>
            </a:fld>
            <a:endParaRPr 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8800" y="392113"/>
            <a:ext cx="5767388" cy="43259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5427663"/>
            <a:ext cx="5710237" cy="3990975"/>
          </a:xfrm>
          <a:noFill/>
          <a:ln/>
        </p:spPr>
        <p:txBody>
          <a:bodyPr lIns="63182" tIns="31591" rIns="63182" bIns="31591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55E60-37B7-4731-B5E0-F692ABF6F6E8}" type="slidenum">
              <a:rPr lang="fr-FR"/>
              <a:pPr/>
              <a:t>11</a:t>
            </a:fld>
            <a:endParaRPr 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8800" y="392113"/>
            <a:ext cx="5767388" cy="43259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5427663"/>
            <a:ext cx="5710237" cy="3990975"/>
          </a:xfrm>
          <a:noFill/>
          <a:ln/>
        </p:spPr>
        <p:txBody>
          <a:bodyPr lIns="63182" tIns="31591" rIns="63182" bIns="31591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fond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79650"/>
            <a:ext cx="8534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750" y="1762125"/>
            <a:ext cx="8604250" cy="1954213"/>
          </a:xfrm>
          <a:prstGeom prst="rect">
            <a:avLst/>
          </a:prstGeom>
          <a:solidFill>
            <a:srgbClr val="0060A1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7828" name="Espace réservé du titre 1"/>
          <p:cNvSpPr>
            <a:spLocks noGrp="1"/>
          </p:cNvSpPr>
          <p:nvPr>
            <p:ph type="ctrTitle"/>
          </p:nvPr>
        </p:nvSpPr>
        <p:spPr>
          <a:xfrm>
            <a:off x="1042988" y="1882775"/>
            <a:ext cx="7561262" cy="50482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500"/>
            </a:lvl1pPr>
          </a:lstStyle>
          <a:p>
            <a:r>
              <a:rPr lang="en-GB"/>
              <a:t>Cliquez pour modifier le style du titre</a:t>
            </a:r>
          </a:p>
        </p:txBody>
      </p:sp>
      <p:sp>
        <p:nvSpPr>
          <p:cNvPr id="77829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042988" y="2409825"/>
            <a:ext cx="7561262" cy="947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 sz="3500">
                <a:solidFill>
                  <a:srgbClr val="82CDF0"/>
                </a:solidFill>
              </a:defRPr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pic>
        <p:nvPicPr>
          <p:cNvPr id="7" name="Picture 31" descr="logo ALaB&amp;T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476250"/>
            <a:ext cx="2879725" cy="83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32048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76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241300" y="116632"/>
            <a:ext cx="8902700" cy="43204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Espace réservé du numéro de diapositive 5"/>
          <p:cNvSpPr>
            <a:spLocks/>
          </p:cNvSpPr>
          <p:nvPr userDrawn="1"/>
        </p:nvSpPr>
        <p:spPr bwMode="auto">
          <a:xfrm>
            <a:off x="250824" y="6564967"/>
            <a:ext cx="216719" cy="176401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buNone/>
              <a:defRPr/>
            </a:pPr>
            <a:fld id="{88264413-2748-485A-B27F-F3E9193C7652}" type="slidenum">
              <a:rPr lang="en-GB" sz="9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pPr algn="ctr" defTabSz="457200">
                <a:buNone/>
                <a:defRPr/>
              </a:pPr>
              <a:t>‹#›</a:t>
            </a:fld>
            <a:endParaRPr lang="en-GB" sz="900" b="1" dirty="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6831" name="Rectangle 31"/>
          <p:cNvSpPr>
            <a:spLocks noChangeArrowheads="1"/>
          </p:cNvSpPr>
          <p:nvPr userDrawn="1"/>
        </p:nvSpPr>
        <p:spPr bwMode="auto">
          <a:xfrm>
            <a:off x="3491880" y="6596906"/>
            <a:ext cx="40989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buNone/>
              <a:defRPr/>
            </a:pPr>
            <a:r>
              <a:rPr lang="en-GB" sz="800" b="1" dirty="0">
                <a:solidFill>
                  <a:srgbClr val="000000"/>
                </a:solidFill>
              </a:rPr>
              <a:t>Air </a:t>
            </a:r>
            <a:r>
              <a:rPr lang="en-GB" sz="800" b="1" dirty="0" err="1">
                <a:solidFill>
                  <a:srgbClr val="000000"/>
                </a:solidFill>
              </a:rPr>
              <a:t>Liquide</a:t>
            </a:r>
            <a:r>
              <a:rPr lang="en-GB" sz="800" b="1" dirty="0">
                <a:solidFill>
                  <a:srgbClr val="000000"/>
                </a:solidFill>
              </a:rPr>
              <a:t>, world leader in gases for industry, health and the environment</a:t>
            </a:r>
          </a:p>
        </p:txBody>
      </p:sp>
      <p:grpSp>
        <p:nvGrpSpPr>
          <p:cNvPr id="2" name="Group 32"/>
          <p:cNvGrpSpPr>
            <a:grpSpLocks/>
          </p:cNvGrpSpPr>
          <p:nvPr userDrawn="1"/>
        </p:nvGrpSpPr>
        <p:grpSpPr bwMode="auto">
          <a:xfrm>
            <a:off x="250825" y="6525344"/>
            <a:ext cx="7378700" cy="248667"/>
            <a:chOff x="158" y="4026"/>
            <a:chExt cx="4648" cy="175"/>
          </a:xfrm>
        </p:grpSpPr>
        <p:sp>
          <p:nvSpPr>
            <p:cNvPr id="76833" name="Line 33"/>
            <p:cNvSpPr>
              <a:spLocks noChangeShapeType="1"/>
            </p:cNvSpPr>
            <p:nvPr userDrawn="1"/>
          </p:nvSpPr>
          <p:spPr bwMode="auto">
            <a:xfrm>
              <a:off x="158" y="4026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834" name="Line 34"/>
            <p:cNvSpPr>
              <a:spLocks noChangeShapeType="1"/>
            </p:cNvSpPr>
            <p:nvPr userDrawn="1"/>
          </p:nvSpPr>
          <p:spPr bwMode="auto">
            <a:xfrm>
              <a:off x="158" y="4201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835" name="Line 35"/>
            <p:cNvSpPr>
              <a:spLocks noChangeShapeType="1"/>
            </p:cNvSpPr>
            <p:nvPr userDrawn="1"/>
          </p:nvSpPr>
          <p:spPr bwMode="auto">
            <a:xfrm>
              <a:off x="2018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836" name="Line 36"/>
            <p:cNvSpPr>
              <a:spLocks noChangeShapeType="1"/>
            </p:cNvSpPr>
            <p:nvPr userDrawn="1"/>
          </p:nvSpPr>
          <p:spPr bwMode="auto">
            <a:xfrm>
              <a:off x="1002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8" name="Rectangle 31"/>
          <p:cNvSpPr>
            <a:spLocks noChangeArrowheads="1"/>
          </p:cNvSpPr>
          <p:nvPr userDrawn="1"/>
        </p:nvSpPr>
        <p:spPr bwMode="auto">
          <a:xfrm>
            <a:off x="611559" y="6597352"/>
            <a:ext cx="936105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None/>
              <a:defRPr/>
            </a:pPr>
            <a:r>
              <a:rPr lang="en-GB" sz="800" b="1" dirty="0" smtClean="0">
                <a:solidFill>
                  <a:srgbClr val="000000"/>
                </a:solidFill>
              </a:rPr>
              <a:t>23/03/2015</a:t>
            </a:r>
            <a:endParaRPr lang="en-GB" sz="800" b="1" dirty="0">
              <a:solidFill>
                <a:srgbClr val="000000"/>
              </a:solidFill>
            </a:endParaRPr>
          </a:p>
        </p:txBody>
      </p:sp>
      <p:sp>
        <p:nvSpPr>
          <p:cNvPr id="20" name="Rectangle 31"/>
          <p:cNvSpPr>
            <a:spLocks noChangeArrowheads="1"/>
          </p:cNvSpPr>
          <p:nvPr userDrawn="1"/>
        </p:nvSpPr>
        <p:spPr bwMode="auto">
          <a:xfrm>
            <a:off x="1619672" y="6597352"/>
            <a:ext cx="158417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None/>
              <a:defRPr/>
            </a:pPr>
            <a:r>
              <a:rPr lang="en-GB" sz="800" b="1" dirty="0" smtClean="0">
                <a:solidFill>
                  <a:srgbClr val="000000"/>
                </a:solidFill>
              </a:rPr>
              <a:t>Competitiveness - confidential</a:t>
            </a:r>
            <a:endParaRPr lang="en-GB" sz="800" b="1" dirty="0">
              <a:solidFill>
                <a:srgbClr val="000000"/>
              </a:solidFill>
            </a:endParaRPr>
          </a:p>
        </p:txBody>
      </p:sp>
      <p:pic>
        <p:nvPicPr>
          <p:cNvPr id="13" name="Image 12" descr="logoAL.png.jp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7734332" y="6418498"/>
            <a:ext cx="1259632" cy="3713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>
          <a:srgbClr val="0060A1"/>
        </a:buClr>
        <a:buFont typeface="Arial" charset="0"/>
        <a:buChar char="■"/>
        <a:tabLst>
          <a:tab pos="1746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8288" algn="l" rtl="0" eaLnBrk="0" fontAlgn="base" hangingPunct="0">
        <a:spcBef>
          <a:spcPct val="20000"/>
        </a:spcBef>
        <a:spcAft>
          <a:spcPct val="0"/>
        </a:spcAft>
        <a:buClr>
          <a:srgbClr val="0060A1"/>
        </a:buClr>
        <a:buFont typeface="Wingdings 2" pitchFamily="18" charset="2"/>
        <a:buChar char="¦"/>
        <a:tabLst>
          <a:tab pos="174625" algn="l"/>
        </a:tabLst>
        <a:defRPr>
          <a:solidFill>
            <a:schemeClr val="tx1"/>
          </a:solidFill>
          <a:latin typeface="+mn-lt"/>
        </a:defRPr>
      </a:lvl2pPr>
      <a:lvl3pPr marL="1077913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■"/>
        <a:tabLst>
          <a:tab pos="174625" algn="l"/>
        </a:tabLst>
        <a:defRPr sz="1600">
          <a:solidFill>
            <a:schemeClr val="tx1"/>
          </a:solidFill>
          <a:latin typeface="+mn-lt"/>
        </a:defRPr>
      </a:lvl3pPr>
      <a:lvl4pPr marL="1436688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4pPr>
      <a:lvl5pPr marL="1795463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5pPr>
      <a:lvl6pPr marL="22526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6pPr>
      <a:lvl7pPr marL="27098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7pPr>
      <a:lvl8pPr marL="31670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8pPr>
      <a:lvl9pPr marL="36242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12" Type="http://schemas.openxmlformats.org/officeDocument/2006/relationships/image" Target="../media/image30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11" Type="http://schemas.openxmlformats.org/officeDocument/2006/relationships/image" Target="../media/image29.gif"/><Relationship Id="rId5" Type="http://schemas.openxmlformats.org/officeDocument/2006/relationships/image" Target="../media/image23.gif"/><Relationship Id="rId10" Type="http://schemas.openxmlformats.org/officeDocument/2006/relationships/image" Target="../media/image28.gif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pied de page 4"/>
          <p:cNvSpPr txBox="1">
            <a:spLocks noGrp="1"/>
          </p:cNvSpPr>
          <p:nvPr/>
        </p:nvSpPr>
        <p:spPr bwMode="auto">
          <a:xfrm>
            <a:off x="1475656" y="6381328"/>
            <a:ext cx="39604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>
              <a:buNone/>
            </a:pPr>
            <a:r>
              <a:rPr lang="en-GB" sz="1000" dirty="0" smtClean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6/3/2015l   Pierre Roux Air </a:t>
            </a:r>
            <a:r>
              <a:rPr lang="en-GB" sz="1000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Liquide Advanced Technologies</a:t>
            </a:r>
          </a:p>
        </p:txBody>
      </p:sp>
      <p:sp>
        <p:nvSpPr>
          <p:cNvPr id="17411" name="Rectangle 27"/>
          <p:cNvSpPr>
            <a:spLocks/>
          </p:cNvSpPr>
          <p:nvPr/>
        </p:nvSpPr>
        <p:spPr bwMode="auto">
          <a:xfrm>
            <a:off x="792163" y="1808163"/>
            <a:ext cx="756126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endParaRPr lang="en-GB" sz="3500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1043608" y="1700808"/>
            <a:ext cx="7056586" cy="205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buNone/>
            </a:pPr>
            <a:r>
              <a:rPr lang="en-GB" sz="2600" dirty="0" smtClean="0">
                <a:solidFill>
                  <a:schemeClr val="bg1"/>
                </a:solidFill>
              </a:rPr>
              <a:t>G&amp;C Large Helium refrigerators</a:t>
            </a:r>
          </a:p>
          <a:p>
            <a:pPr eaLnBrk="0" hangingPunct="0">
              <a:buNone/>
            </a:pPr>
            <a:r>
              <a:rPr lang="en-GB" sz="2600" dirty="0" smtClean="0">
                <a:solidFill>
                  <a:schemeClr val="bg1"/>
                </a:solidFill>
              </a:rPr>
              <a:t>Increasing Competitiveness and profit</a:t>
            </a:r>
          </a:p>
          <a:p>
            <a:pPr algn="ctr" eaLnBrk="0" hangingPunct="0">
              <a:buNone/>
            </a:pPr>
            <a:endParaRPr lang="en-GB" sz="28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Cold Box design &amp; Acc.</a:t>
            </a:r>
            <a:endParaRPr lang="en-GB" sz="2800" b="1" dirty="0" smtClean="0">
              <a:solidFill>
                <a:schemeClr val="bg1"/>
              </a:solidFill>
            </a:endParaRPr>
          </a:p>
        </p:txBody>
      </p:sp>
      <p:sp>
        <p:nvSpPr>
          <p:cNvPr id="17414" name="Espace réservé du pied de page 4"/>
          <p:cNvSpPr txBox="1">
            <a:spLocks noGrp="1"/>
          </p:cNvSpPr>
          <p:nvPr/>
        </p:nvSpPr>
        <p:spPr bwMode="auto">
          <a:xfrm>
            <a:off x="981075" y="6413500"/>
            <a:ext cx="75565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457200">
              <a:buNone/>
            </a:pPr>
            <a:r>
              <a:rPr lang="en-GB" sz="1000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THIS DOCUMENT IS CONFIDENTIAL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RCB </a:t>
            </a:r>
            <a:r>
              <a:rPr lang="fr-FR" sz="2400" dirty="0" err="1" smtClean="0"/>
              <a:t>Example</a:t>
            </a:r>
            <a:r>
              <a:rPr lang="fr-FR" sz="2400" dirty="0" smtClean="0"/>
              <a:t> – </a:t>
            </a:r>
            <a:r>
              <a:rPr lang="fr-FR" sz="2400" dirty="0" smtClean="0"/>
              <a:t>ITER</a:t>
            </a:r>
            <a:endParaRPr lang="fr-F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5799"/>
            <a:ext cx="9096179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RCB </a:t>
            </a:r>
            <a:r>
              <a:rPr lang="fr-FR" sz="2400" dirty="0" err="1" smtClean="0"/>
              <a:t>Example</a:t>
            </a:r>
            <a:r>
              <a:rPr lang="fr-FR" sz="2400" dirty="0" smtClean="0"/>
              <a:t> – </a:t>
            </a:r>
            <a:r>
              <a:rPr lang="fr-FR" sz="2400" dirty="0" smtClean="0"/>
              <a:t>CMS – AL ITALIA </a:t>
            </a:r>
            <a:r>
              <a:rPr lang="fr-FR" sz="2400" dirty="0" smtClean="0">
                <a:sym typeface="Wingdings" pitchFamily="2" charset="2"/>
              </a:rPr>
              <a:t> </a:t>
            </a:r>
            <a:r>
              <a:rPr lang="fr-FR" sz="2400" dirty="0" smtClean="0"/>
              <a:t>SIMIND </a:t>
            </a:r>
            <a:endParaRPr lang="fr-FR" dirty="0" smtClean="0"/>
          </a:p>
        </p:txBody>
      </p:sp>
      <p:pic>
        <p:nvPicPr>
          <p:cNvPr id="4098" name="Picture 2" descr="W:\CRYG\3019019-C1051-CMS\Dossier photos\PIC0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1079500"/>
            <a:ext cx="3251200" cy="4064000"/>
          </a:xfrm>
          <a:prstGeom prst="rect">
            <a:avLst/>
          </a:prstGeom>
          <a:noFill/>
        </p:spPr>
      </p:pic>
      <p:pic>
        <p:nvPicPr>
          <p:cNvPr id="4099" name="Picture 3" descr="W:\CRYG\3019019-C1051-CMS\Dossier photos\PIC0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6500" y="1054100"/>
            <a:ext cx="5111750" cy="4089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Process to be challenged.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83600" y="6511925"/>
            <a:ext cx="914400" cy="279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5B9CD0-97B6-4C3A-8804-1D4F2784CB6B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6336704" cy="586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34" charset="-128"/>
              </a:rPr>
              <a:t>WG #6</a:t>
            </a:r>
            <a:endParaRPr lang="fr-FR" dirty="0" smtClean="0"/>
          </a:p>
        </p:txBody>
      </p:sp>
      <p:sp>
        <p:nvSpPr>
          <p:cNvPr id="3097" name="Text10"/>
          <p:cNvSpPr>
            <a:spLocks noChangeArrowheads="1"/>
          </p:cNvSpPr>
          <p:nvPr/>
        </p:nvSpPr>
        <p:spPr bwMode="auto">
          <a:xfrm>
            <a:off x="1475656" y="1395116"/>
            <a:ext cx="973739" cy="549275"/>
          </a:xfrm>
          <a:prstGeom prst="rect">
            <a:avLst/>
          </a:prstGeom>
          <a:noFill/>
          <a:ln w="6350" algn="ctr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Cold box &amp; </a:t>
            </a:r>
            <a:r>
              <a:rPr lang="en-GB" altLang="zh-HK" sz="1000" b="1" dirty="0" err="1" smtClean="0">
                <a:solidFill>
                  <a:srgbClr val="000000"/>
                </a:solidFill>
                <a:ea typeface="新細明體" pitchFamily="18" charset="-120"/>
              </a:rPr>
              <a:t>periphericals</a:t>
            </a:r>
            <a:endParaRPr lang="en-GB" altLang="zh-HK" sz="1000" b="1" dirty="0">
              <a:solidFill>
                <a:srgbClr val="000000"/>
              </a:solidFill>
              <a:ea typeface="新細明體" pitchFamily="18" charset="-120"/>
            </a:endParaRPr>
          </a:p>
          <a:p>
            <a:pPr algn="ctr" defTabSz="330200">
              <a:lnSpc>
                <a:spcPct val="100000"/>
              </a:lnSpc>
            </a:pPr>
            <a:endParaRPr lang="en-GB" altLang="zh-HK" sz="900" b="1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3098" name="Text10"/>
          <p:cNvSpPr>
            <a:spLocks noChangeArrowheads="1"/>
          </p:cNvSpPr>
          <p:nvPr/>
        </p:nvSpPr>
        <p:spPr bwMode="auto">
          <a:xfrm>
            <a:off x="1478177" y="1061741"/>
            <a:ext cx="971217" cy="301625"/>
          </a:xfrm>
          <a:prstGeom prst="rect">
            <a:avLst/>
          </a:prstGeom>
          <a:solidFill>
            <a:srgbClr val="B2D2DE"/>
          </a:solidFill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zh-HK" sz="1200" b="1" dirty="0">
                <a:solidFill>
                  <a:schemeClr val="tx1"/>
                </a:solidFill>
                <a:ea typeface="新細明體" pitchFamily="18" charset="-120"/>
              </a:rPr>
              <a:t>Group </a:t>
            </a:r>
            <a:r>
              <a:rPr lang="en-GB" altLang="zh-HK" sz="1200" b="1" dirty="0" smtClean="0">
                <a:solidFill>
                  <a:schemeClr val="tx1"/>
                </a:solidFill>
                <a:ea typeface="新細明體" pitchFamily="18" charset="-120"/>
              </a:rPr>
              <a:t>#6</a:t>
            </a:r>
            <a:endParaRPr lang="en-GB" altLang="zh-HK" sz="1200" b="1" dirty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3100" name="Text10"/>
          <p:cNvSpPr>
            <a:spLocks noChangeArrowheads="1"/>
          </p:cNvSpPr>
          <p:nvPr/>
        </p:nvSpPr>
        <p:spPr bwMode="auto">
          <a:xfrm>
            <a:off x="1497962" y="3597673"/>
            <a:ext cx="948320" cy="392113"/>
          </a:xfrm>
          <a:prstGeom prst="rect">
            <a:avLst/>
          </a:prstGeom>
          <a:noFill/>
          <a:ln w="6350" algn="ctr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marL="120650" lvl="1" indent="-119063" algn="ctr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V. </a:t>
            </a:r>
            <a:r>
              <a:rPr lang="en-GB" altLang="zh-HK" sz="1000" b="1" dirty="0" err="1" smtClean="0">
                <a:solidFill>
                  <a:srgbClr val="000000"/>
                </a:solidFill>
                <a:ea typeface="新細明體" pitchFamily="18" charset="-120"/>
              </a:rPr>
              <a:t>Héloin</a:t>
            </a:r>
            <a:endParaRPr lang="en-GB" altLang="zh-HK" sz="1000" b="1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3104" name="Text10"/>
          <p:cNvSpPr>
            <a:spLocks noChangeArrowheads="1"/>
          </p:cNvSpPr>
          <p:nvPr/>
        </p:nvSpPr>
        <p:spPr bwMode="auto">
          <a:xfrm>
            <a:off x="694445" y="3600780"/>
            <a:ext cx="728603" cy="3651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HK" sz="900" b="1" dirty="0">
                <a:ea typeface="新細明體" pitchFamily="18" charset="-120"/>
              </a:rPr>
              <a:t>WG </a:t>
            </a:r>
          </a:p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HK" sz="900" b="1" dirty="0">
                <a:ea typeface="新細明體" pitchFamily="18" charset="-120"/>
              </a:rPr>
              <a:t>Leader</a:t>
            </a:r>
            <a:endParaRPr lang="en-GB" altLang="zh-HK" sz="900" dirty="0">
              <a:ea typeface="新細明體" pitchFamily="18" charset="-120"/>
            </a:endParaRPr>
          </a:p>
        </p:txBody>
      </p:sp>
      <p:sp>
        <p:nvSpPr>
          <p:cNvPr id="3113" name="Text10"/>
          <p:cNvSpPr>
            <a:spLocks noChangeArrowheads="1"/>
          </p:cNvSpPr>
          <p:nvPr/>
        </p:nvSpPr>
        <p:spPr bwMode="auto">
          <a:xfrm>
            <a:off x="689674" y="2390479"/>
            <a:ext cx="760164" cy="3651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HK" sz="900" b="1" dirty="0">
                <a:ea typeface="新細明體" pitchFamily="18" charset="-120"/>
              </a:rPr>
              <a:t>Scope</a:t>
            </a:r>
            <a:endParaRPr lang="en-GB" altLang="zh-HK" sz="900" dirty="0">
              <a:ea typeface="新細明體" pitchFamily="18" charset="-120"/>
            </a:endParaRPr>
          </a:p>
        </p:txBody>
      </p:sp>
      <p:sp>
        <p:nvSpPr>
          <p:cNvPr id="3117" name="Text10"/>
          <p:cNvSpPr>
            <a:spLocks noChangeArrowheads="1"/>
          </p:cNvSpPr>
          <p:nvPr/>
        </p:nvSpPr>
        <p:spPr bwMode="auto">
          <a:xfrm>
            <a:off x="1478163" y="1985666"/>
            <a:ext cx="971217" cy="1562224"/>
          </a:xfrm>
          <a:prstGeom prst="rect">
            <a:avLst/>
          </a:prstGeom>
          <a:noFill/>
          <a:ln w="6350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defTabSz="330200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ja-JP" sz="1000" b="1" dirty="0" smtClean="0">
                <a:solidFill>
                  <a:srgbClr val="000000"/>
                </a:solidFill>
                <a:ea typeface="MS Mincho" pitchFamily="49" charset="-128"/>
              </a:rPr>
              <a:t>CB Design &amp; CB equip,.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  <a:buNone/>
            </a:pPr>
            <a:endParaRPr lang="en-GB" altLang="ja-JP" sz="1000" b="1" dirty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ja-JP" sz="1000" b="1" dirty="0" smtClean="0">
                <a:solidFill>
                  <a:srgbClr val="000000"/>
                </a:solidFill>
                <a:ea typeface="MS Mincho" pitchFamily="49" charset="-128"/>
              </a:rPr>
              <a:t>Instrument </a:t>
            </a:r>
            <a:r>
              <a:rPr lang="en-GB" altLang="ja-JP" sz="1000" b="1" dirty="0">
                <a:solidFill>
                  <a:srgbClr val="000000"/>
                </a:solidFill>
                <a:ea typeface="MS Mincho" pitchFamily="49" charset="-128"/>
              </a:rPr>
              <a:t>&amp; </a:t>
            </a:r>
            <a:r>
              <a:rPr lang="en-GB" altLang="ja-JP" sz="1000" b="1" dirty="0" smtClean="0">
                <a:solidFill>
                  <a:srgbClr val="000000"/>
                </a:solidFill>
                <a:ea typeface="MS Mincho" pitchFamily="49" charset="-128"/>
              </a:rPr>
              <a:t>control</a:t>
            </a:r>
          </a:p>
          <a:p>
            <a:pPr defTabSz="330200">
              <a:lnSpc>
                <a:spcPct val="100000"/>
              </a:lnSpc>
              <a:spcBef>
                <a:spcPct val="0"/>
              </a:spcBef>
              <a:buNone/>
            </a:pPr>
            <a:endParaRPr lang="en-GB" altLang="ja-JP" sz="1000" b="1" dirty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ja-JP" sz="1000" b="1" dirty="0" smtClean="0">
                <a:solidFill>
                  <a:srgbClr val="000000"/>
                </a:solidFill>
                <a:ea typeface="MS Mincho" pitchFamily="49" charset="-128"/>
              </a:rPr>
              <a:t>Dewar, VTL, </a:t>
            </a:r>
            <a:r>
              <a:rPr lang="fr-FR" altLang="ja-JP" sz="1000" b="1" dirty="0" err="1" smtClean="0">
                <a:solidFill>
                  <a:srgbClr val="000000"/>
                </a:solidFill>
                <a:ea typeface="MS Mincho" pitchFamily="49" charset="-128"/>
              </a:rPr>
              <a:t>gas</a:t>
            </a:r>
            <a:r>
              <a:rPr lang="fr-FR" altLang="ja-JP" sz="1000" b="1" dirty="0" smtClean="0">
                <a:solidFill>
                  <a:srgbClr val="000000"/>
                </a:solidFill>
                <a:ea typeface="MS Mincho" pitchFamily="49" charset="-128"/>
              </a:rPr>
              <a:t> bag, …</a:t>
            </a:r>
            <a:endParaRPr lang="fr-FR" altLang="ja-JP" sz="1000" b="1" dirty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n-GB" altLang="zh-HK" sz="1000" b="1" dirty="0">
              <a:ea typeface="新細明體" pitchFamily="18" charset="-120"/>
            </a:endParaRPr>
          </a:p>
        </p:txBody>
      </p:sp>
      <p:sp>
        <p:nvSpPr>
          <p:cNvPr id="9" name="Text10"/>
          <p:cNvSpPr>
            <a:spLocks noChangeArrowheads="1"/>
          </p:cNvSpPr>
          <p:nvPr/>
        </p:nvSpPr>
        <p:spPr bwMode="auto">
          <a:xfrm>
            <a:off x="6089948" y="1150641"/>
            <a:ext cx="1101188" cy="301625"/>
          </a:xfrm>
          <a:prstGeom prst="rect">
            <a:avLst/>
          </a:prstGeom>
          <a:solidFill>
            <a:srgbClr val="B2D2DE"/>
          </a:solidFill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zh-HK" sz="1200" b="1" dirty="0">
                <a:solidFill>
                  <a:schemeClr val="tx1"/>
                </a:solidFill>
                <a:ea typeface="新細明體" pitchFamily="18" charset="-120"/>
              </a:rPr>
              <a:t>Group </a:t>
            </a:r>
            <a:r>
              <a:rPr lang="en-GB" altLang="zh-HK" sz="1200" b="1" dirty="0" smtClean="0">
                <a:solidFill>
                  <a:schemeClr val="tx1"/>
                </a:solidFill>
                <a:ea typeface="新細明體" pitchFamily="18" charset="-120"/>
              </a:rPr>
              <a:t>#5</a:t>
            </a:r>
            <a:endParaRPr lang="en-GB" altLang="zh-HK" sz="1200" b="1" dirty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10" name="Text10"/>
          <p:cNvSpPr>
            <a:spLocks noChangeArrowheads="1"/>
          </p:cNvSpPr>
          <p:nvPr/>
        </p:nvSpPr>
        <p:spPr bwMode="auto">
          <a:xfrm>
            <a:off x="6089948" y="1484016"/>
            <a:ext cx="1101188" cy="549275"/>
          </a:xfrm>
          <a:prstGeom prst="rect">
            <a:avLst/>
          </a:prstGeom>
          <a:noFill/>
          <a:ln w="6350" algn="ctr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Manufacturing, Delivery &amp; </a:t>
            </a:r>
            <a:r>
              <a:rPr lang="en-GB" altLang="zh-HK" sz="1000" b="1" dirty="0">
                <a:solidFill>
                  <a:srgbClr val="000000"/>
                </a:solidFill>
                <a:ea typeface="新細明體" pitchFamily="18" charset="-120"/>
              </a:rPr>
              <a:t>Site Integration</a:t>
            </a:r>
          </a:p>
        </p:txBody>
      </p:sp>
      <p:sp>
        <p:nvSpPr>
          <p:cNvPr id="11" name="Text10"/>
          <p:cNvSpPr>
            <a:spLocks noChangeArrowheads="1"/>
          </p:cNvSpPr>
          <p:nvPr/>
        </p:nvSpPr>
        <p:spPr bwMode="auto">
          <a:xfrm>
            <a:off x="6109511" y="3686573"/>
            <a:ext cx="1101188" cy="392113"/>
          </a:xfrm>
          <a:prstGeom prst="rect">
            <a:avLst/>
          </a:prstGeom>
          <a:noFill/>
          <a:ln w="6350" algn="ctr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marL="120650" lvl="1" indent="-119063" algn="ctr" defTabSz="330200">
              <a:lnSpc>
                <a:spcPct val="100000"/>
              </a:lnSpc>
              <a:buSzTx/>
              <a:buNone/>
            </a:pPr>
            <a:r>
              <a:rPr lang="en-GB" altLang="zh-HK" sz="1000" b="1" dirty="0" smtClean="0">
                <a:solidFill>
                  <a:srgbClr val="000000"/>
                </a:solidFill>
                <a:ea typeface="新細明體" pitchFamily="18" charset="-120"/>
              </a:rPr>
              <a:t>S. </a:t>
            </a:r>
            <a:r>
              <a:rPr lang="en-GB" altLang="zh-HK" sz="1000" b="1" dirty="0" err="1" smtClean="0">
                <a:solidFill>
                  <a:srgbClr val="000000"/>
                </a:solidFill>
                <a:ea typeface="新細明體" pitchFamily="18" charset="-120"/>
              </a:rPr>
              <a:t>Crevatin</a:t>
            </a:r>
            <a:endParaRPr lang="en-GB" altLang="zh-HK" sz="1000" b="1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2" name="Text10"/>
          <p:cNvSpPr>
            <a:spLocks noChangeArrowheads="1"/>
          </p:cNvSpPr>
          <p:nvPr/>
        </p:nvSpPr>
        <p:spPr bwMode="auto">
          <a:xfrm>
            <a:off x="5380745" y="3689680"/>
            <a:ext cx="728603" cy="3651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HK" sz="900" b="1" dirty="0">
                <a:ea typeface="新細明體" pitchFamily="18" charset="-120"/>
              </a:rPr>
              <a:t>WG </a:t>
            </a:r>
          </a:p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HK" sz="900" b="1" dirty="0">
                <a:ea typeface="新細明體" pitchFamily="18" charset="-120"/>
              </a:rPr>
              <a:t>Leader</a:t>
            </a:r>
            <a:endParaRPr lang="en-GB" altLang="zh-HK" sz="900" dirty="0">
              <a:ea typeface="新細明體" pitchFamily="18" charset="-120"/>
            </a:endParaRPr>
          </a:p>
        </p:txBody>
      </p:sp>
      <p:sp>
        <p:nvSpPr>
          <p:cNvPr id="13" name="Text10"/>
          <p:cNvSpPr>
            <a:spLocks noChangeArrowheads="1"/>
          </p:cNvSpPr>
          <p:nvPr/>
        </p:nvSpPr>
        <p:spPr bwMode="auto">
          <a:xfrm>
            <a:off x="5375974" y="2479379"/>
            <a:ext cx="760164" cy="36512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HK" sz="900" b="1" dirty="0">
                <a:ea typeface="新細明體" pitchFamily="18" charset="-120"/>
              </a:rPr>
              <a:t>Scope</a:t>
            </a:r>
            <a:endParaRPr lang="en-GB" altLang="zh-HK" sz="900" dirty="0">
              <a:ea typeface="新細明體" pitchFamily="18" charset="-120"/>
            </a:endParaRPr>
          </a:p>
        </p:txBody>
      </p:sp>
      <p:sp>
        <p:nvSpPr>
          <p:cNvPr id="14" name="Text10"/>
          <p:cNvSpPr>
            <a:spLocks noChangeArrowheads="1"/>
          </p:cNvSpPr>
          <p:nvPr/>
        </p:nvSpPr>
        <p:spPr bwMode="auto">
          <a:xfrm>
            <a:off x="6089948" y="2065040"/>
            <a:ext cx="1101188" cy="1571749"/>
          </a:xfrm>
          <a:prstGeom prst="rect">
            <a:avLst/>
          </a:prstGeom>
          <a:noFill/>
          <a:ln w="6350">
            <a:solidFill>
              <a:srgbClr val="256886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ja-JP" sz="1000" b="1" dirty="0" smtClean="0">
                <a:solidFill>
                  <a:srgbClr val="000000"/>
                </a:solidFill>
                <a:ea typeface="MS Mincho" pitchFamily="49" charset="-128"/>
              </a:rPr>
              <a:t>- Manufacturing hours,</a:t>
            </a:r>
          </a:p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ja-JP" sz="1000" b="1" dirty="0" smtClean="0">
                <a:solidFill>
                  <a:srgbClr val="000000"/>
                </a:solidFill>
                <a:ea typeface="MS Mincho" pitchFamily="49" charset="-128"/>
              </a:rPr>
              <a:t>- Methods,</a:t>
            </a:r>
          </a:p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ja-JP" sz="1000" b="1" dirty="0" smtClean="0">
                <a:solidFill>
                  <a:srgbClr val="000000"/>
                </a:solidFill>
                <a:ea typeface="MS Mincho" pitchFamily="49" charset="-128"/>
              </a:rPr>
              <a:t>- Packing &amp; transport,</a:t>
            </a:r>
            <a:endParaRPr lang="en-GB" altLang="ja-JP" sz="1000" b="1" dirty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ja-JP" sz="1000" b="1" dirty="0" smtClean="0">
                <a:solidFill>
                  <a:srgbClr val="000000"/>
                </a:solidFill>
                <a:ea typeface="MS Mincho" pitchFamily="49" charset="-128"/>
              </a:rPr>
              <a:t>- Installation,</a:t>
            </a:r>
            <a:endParaRPr lang="en-GB" altLang="ja-JP" sz="1000" b="1" dirty="0">
              <a:solidFill>
                <a:srgbClr val="000000"/>
              </a:solidFill>
              <a:ea typeface="MS Mincho" pitchFamily="49" charset="-128"/>
            </a:endParaRPr>
          </a:p>
          <a:p>
            <a:pPr defTabSz="330200">
              <a:lnSpc>
                <a:spcPct val="100000"/>
              </a:lnSpc>
              <a:buFont typeface="Wingdings 2" pitchFamily="18" charset="2"/>
              <a:buNone/>
            </a:pPr>
            <a:r>
              <a:rPr lang="en-GB" altLang="ja-JP" sz="1000" b="1" dirty="0" smtClean="0">
                <a:solidFill>
                  <a:srgbClr val="000000"/>
                </a:solidFill>
                <a:ea typeface="MS Mincho" pitchFamily="49" charset="-128"/>
              </a:rPr>
              <a:t>- Start-up</a:t>
            </a:r>
            <a:endParaRPr lang="en-GB" altLang="ja-JP" sz="1000" b="1" dirty="0">
              <a:solidFill>
                <a:srgbClr val="000000"/>
              </a:solidFill>
              <a:ea typeface="MS Mincho" pitchFamily="49" charset="-128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5181600" y="914400"/>
            <a:ext cx="2425700" cy="3721100"/>
          </a:xfrm>
          <a:prstGeom prst="line">
            <a:avLst/>
          </a:prstGeom>
          <a:solidFill>
            <a:schemeClr val="folHlink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dirty="0" err="1" smtClean="0"/>
              <a:t>Functional</a:t>
            </a:r>
            <a:r>
              <a:rPr lang="fr-FR" sz="2800" dirty="0" smtClean="0"/>
              <a:t> </a:t>
            </a:r>
            <a:r>
              <a:rPr lang="fr-FR" sz="2800" dirty="0" err="1" smtClean="0"/>
              <a:t>analysis</a:t>
            </a:r>
            <a:endParaRPr lang="fr-FR" sz="2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232" y="607610"/>
            <a:ext cx="8148131" cy="571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 txBox="1">
            <a:spLocks noChangeArrowheads="1"/>
          </p:cNvSpPr>
          <p:nvPr/>
        </p:nvSpPr>
        <p:spPr>
          <a:xfrm>
            <a:off x="251520" y="116632"/>
            <a:ext cx="8712968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WG #6 (1/2) cost breakdown</a:t>
            </a:r>
            <a:endParaRPr kumimoji="0" lang="fr-FR" sz="2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3688" y="847725"/>
            <a:ext cx="8555037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2555776" y="6165304"/>
            <a:ext cx="6264696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Costs are excluding contingencies,</a:t>
            </a:r>
            <a:r>
              <a:rPr kumimoji="0" lang="en-US" altLang="ja-JP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Insurance, overheads and commercial margin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 txBox="1">
            <a:spLocks noChangeArrowheads="1"/>
          </p:cNvSpPr>
          <p:nvPr/>
        </p:nvSpPr>
        <p:spPr>
          <a:xfrm>
            <a:off x="251520" y="116632"/>
            <a:ext cx="8712968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WG #6 (2/2) cost breakdown</a:t>
            </a:r>
            <a:endParaRPr kumimoji="0" lang="fr-FR" sz="2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3688" y="646113"/>
            <a:ext cx="8555037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2555776" y="6192688"/>
            <a:ext cx="6264696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Costs are excluding contingencies,</a:t>
            </a:r>
            <a:r>
              <a:rPr kumimoji="0" lang="en-US" altLang="ja-JP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Insurance, overheads and commercial margin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dirty="0" smtClean="0"/>
              <a:t>Cold Box</a:t>
            </a:r>
            <a:endParaRPr lang="fr-FR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4024" y="839489"/>
            <a:ext cx="8502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pourrait</a:t>
            </a:r>
            <a:r>
              <a:rPr lang="en-US" dirty="0" smtClean="0">
                <a:solidFill>
                  <a:srgbClr val="000000"/>
                </a:solidFill>
              </a:rPr>
              <a:t>-on faire de </a:t>
            </a:r>
            <a:r>
              <a:rPr lang="en-US" dirty="0" err="1" smtClean="0">
                <a:solidFill>
                  <a:srgbClr val="000000"/>
                </a:solidFill>
              </a:rPr>
              <a:t>façon</a:t>
            </a:r>
            <a:r>
              <a:rPr lang="en-US" dirty="0" smtClean="0">
                <a:solidFill>
                  <a:srgbClr val="000000"/>
                </a:solidFill>
              </a:rPr>
              <a:t> plus </a:t>
            </a:r>
            <a:r>
              <a:rPr lang="en-US" dirty="0" err="1" smtClean="0">
                <a:solidFill>
                  <a:srgbClr val="000000"/>
                </a:solidFill>
              </a:rPr>
              <a:t>efficace</a:t>
            </a:r>
            <a:r>
              <a:rPr lang="en-US" dirty="0" smtClean="0">
                <a:solidFill>
                  <a:srgbClr val="000000"/>
                </a:solidFill>
              </a:rPr>
              <a:t> / </a:t>
            </a:r>
            <a:r>
              <a:rPr lang="en-US" dirty="0" err="1" smtClean="0">
                <a:solidFill>
                  <a:srgbClr val="000000"/>
                </a:solidFill>
              </a:rPr>
              <a:t>répétitive</a:t>
            </a:r>
            <a:r>
              <a:rPr lang="en-US" dirty="0" smtClean="0">
                <a:solidFill>
                  <a:srgbClr val="000000"/>
                </a:solidFill>
              </a:rPr>
              <a:t> ?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Ou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identifiez-vous</a:t>
            </a:r>
            <a:r>
              <a:rPr lang="en-US" dirty="0" smtClean="0">
                <a:solidFill>
                  <a:srgbClr val="000000"/>
                </a:solidFill>
              </a:rPr>
              <a:t> des gains </a:t>
            </a:r>
            <a:r>
              <a:rPr lang="en-US" dirty="0" err="1" smtClean="0">
                <a:solidFill>
                  <a:srgbClr val="000000"/>
                </a:solidFill>
              </a:rPr>
              <a:t>potentiels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résultants</a:t>
            </a:r>
            <a:r>
              <a:rPr lang="en-US" dirty="0" smtClean="0">
                <a:solidFill>
                  <a:srgbClr val="000000"/>
                </a:solidFill>
              </a:rPr>
              <a:t> de la </a:t>
            </a:r>
            <a:r>
              <a:rPr lang="en-US" dirty="0" err="1" smtClean="0">
                <a:solidFill>
                  <a:srgbClr val="000000"/>
                </a:solidFill>
              </a:rPr>
              <a:t>standardisation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b="1" dirty="0" smtClean="0"/>
              <a:t>Equipment: : </a:t>
            </a:r>
            <a:r>
              <a:rPr lang="fr-FR" sz="2800" b="1" dirty="0" err="1" smtClean="0"/>
              <a:t>Purchase</a:t>
            </a:r>
            <a:r>
              <a:rPr lang="fr-FR" sz="2800" b="1" dirty="0" smtClean="0"/>
              <a:t> for </a:t>
            </a:r>
            <a:r>
              <a:rPr lang="fr-FR" sz="2800" b="1" dirty="0" err="1" smtClean="0"/>
              <a:t>assembling</a:t>
            </a:r>
            <a:endParaRPr lang="fr-FR" sz="2800" b="1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screen"/>
          <a:srcRect l="8514" r="14859"/>
          <a:stretch>
            <a:fillRect/>
          </a:stretch>
        </p:blipFill>
        <p:spPr bwMode="auto">
          <a:xfrm>
            <a:off x="6516216" y="764704"/>
            <a:ext cx="2592288" cy="20162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2952328" cy="205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95536" y="28529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Cryovalves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764704"/>
            <a:ext cx="307072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r="15652"/>
          <a:stretch>
            <a:fillRect/>
          </a:stretch>
        </p:blipFill>
        <p:spPr bwMode="auto">
          <a:xfrm>
            <a:off x="4927394" y="3284984"/>
            <a:ext cx="418111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347864" y="28529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Heat </a:t>
            </a:r>
            <a:r>
              <a:rPr lang="en-US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Echangers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07696" y="28529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Adsorbers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284984"/>
            <a:ext cx="1983837" cy="259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23528" y="594928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Electrical Heaters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27784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Temperature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3" y="3284984"/>
            <a:ext cx="191153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2699792" y="46531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PSV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/>
          <a:srcRect b="17404"/>
          <a:stretch>
            <a:fillRect/>
          </a:stretch>
        </p:blipFill>
        <p:spPr bwMode="auto">
          <a:xfrm>
            <a:off x="2555776" y="4941168"/>
            <a:ext cx="201622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6012160" y="60212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Vacuum Vessel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 smtClean="0"/>
              <a:t>Equipment: </a:t>
            </a:r>
            <a:r>
              <a:rPr lang="fr-FR" sz="2800" dirty="0" err="1" smtClean="0"/>
              <a:t>Manufacturing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ALAT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 t="12664" r="28659"/>
          <a:stretch>
            <a:fillRect/>
          </a:stretch>
        </p:blipFill>
        <p:spPr bwMode="auto">
          <a:xfrm>
            <a:off x="1115617" y="3068960"/>
            <a:ext cx="357538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2374"/>
          <a:stretch>
            <a:fillRect/>
          </a:stretch>
        </p:blipFill>
        <p:spPr bwMode="auto">
          <a:xfrm>
            <a:off x="4860032" y="3068960"/>
            <a:ext cx="302799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7173416"/>
            <a:ext cx="39604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Cold Box Integration</a:t>
            </a:r>
            <a:endParaRPr lang="en-US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5877272"/>
            <a:ext cx="33123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Warm Panel Integration</a:t>
            </a:r>
            <a:endParaRPr lang="en-US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9" y="692696"/>
            <a:ext cx="1656184" cy="197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87824" y="2708920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Insulation</a:t>
            </a:r>
            <a:endParaRPr lang="en-US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l="25063"/>
          <a:stretch>
            <a:fillRect/>
          </a:stretch>
        </p:blipFill>
        <p:spPr bwMode="auto">
          <a:xfrm>
            <a:off x="2987824" y="692696"/>
            <a:ext cx="26224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 l="14997" b="3571"/>
          <a:stretch>
            <a:fillRect/>
          </a:stretch>
        </p:blipFill>
        <p:spPr bwMode="auto">
          <a:xfrm>
            <a:off x="251520" y="692696"/>
            <a:ext cx="26288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520" y="2708920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Piping</a:t>
            </a:r>
            <a:endParaRPr lang="en-US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5307" y="692696"/>
            <a:ext cx="136496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652120" y="2708920"/>
            <a:ext cx="3240360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Cryogenic Rotating Machines</a:t>
            </a:r>
            <a:endParaRPr lang="en-US" sz="1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5877272"/>
            <a:ext cx="33123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Cold Box Integration</a:t>
            </a:r>
            <a:endParaRPr lang="en-US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 smtClean="0"/>
              <a:t>RCB </a:t>
            </a:r>
            <a:r>
              <a:rPr lang="fr-FR" sz="2800" dirty="0" err="1" smtClean="0"/>
              <a:t>Example</a:t>
            </a:r>
            <a:r>
              <a:rPr lang="fr-FR" sz="2800" dirty="0" smtClean="0"/>
              <a:t> – JT60SA</a:t>
            </a:r>
          </a:p>
        </p:txBody>
      </p:sp>
      <p:pic>
        <p:nvPicPr>
          <p:cNvPr id="33" name="Picture 32" descr="01-HX1.gif"/>
          <p:cNvPicPr>
            <a:picLocks noChangeAspect="1"/>
          </p:cNvPicPr>
          <p:nvPr/>
        </p:nvPicPr>
        <p:blipFill>
          <a:blip r:embed="rId2" cstate="print"/>
          <a:srcRect l="8438" t="25850" r="13234" b="25850"/>
          <a:stretch>
            <a:fillRect/>
          </a:stretch>
        </p:blipFill>
        <p:spPr>
          <a:xfrm>
            <a:off x="755576" y="1727870"/>
            <a:ext cx="8125993" cy="3814241"/>
          </a:xfrm>
          <a:prstGeom prst="rect">
            <a:avLst/>
          </a:prstGeom>
        </p:spPr>
      </p:pic>
      <p:pic>
        <p:nvPicPr>
          <p:cNvPr id="34" name="Picture 33" descr="02-HX1+ln2.gif"/>
          <p:cNvPicPr>
            <a:picLocks noChangeAspect="1"/>
          </p:cNvPicPr>
          <p:nvPr/>
        </p:nvPicPr>
        <p:blipFill>
          <a:blip r:embed="rId3" cstate="print"/>
          <a:srcRect l="8438" t="25850" r="13234" b="25850"/>
          <a:stretch>
            <a:fillRect/>
          </a:stretch>
        </p:blipFill>
        <p:spPr>
          <a:xfrm>
            <a:off x="755576" y="1727870"/>
            <a:ext cx="8125993" cy="3814241"/>
          </a:xfrm>
          <a:prstGeom prst="rect">
            <a:avLst/>
          </a:prstGeom>
        </p:spPr>
      </p:pic>
      <p:pic>
        <p:nvPicPr>
          <p:cNvPr id="35" name="Picture 34" descr="03-HX1+ln2+ads80K.gif"/>
          <p:cNvPicPr>
            <a:picLocks noChangeAspect="1"/>
          </p:cNvPicPr>
          <p:nvPr/>
        </p:nvPicPr>
        <p:blipFill>
          <a:blip r:embed="rId4" cstate="print"/>
          <a:srcRect l="8438" t="25850" r="13234" b="25850"/>
          <a:stretch>
            <a:fillRect/>
          </a:stretch>
        </p:blipFill>
        <p:spPr>
          <a:xfrm>
            <a:off x="755576" y="1727870"/>
            <a:ext cx="8125993" cy="3814241"/>
          </a:xfrm>
          <a:prstGeom prst="rect">
            <a:avLst/>
          </a:prstGeom>
        </p:spPr>
      </p:pic>
      <p:pic>
        <p:nvPicPr>
          <p:cNvPr id="36" name="Picture 35" descr="04-HX1+ln2+ads80K+HX5.gif"/>
          <p:cNvPicPr>
            <a:picLocks noChangeAspect="1"/>
          </p:cNvPicPr>
          <p:nvPr/>
        </p:nvPicPr>
        <p:blipFill>
          <a:blip r:embed="rId5" cstate="print"/>
          <a:srcRect l="8508" t="25850" r="13296" b="25850"/>
          <a:stretch>
            <a:fillRect/>
          </a:stretch>
        </p:blipFill>
        <p:spPr>
          <a:xfrm>
            <a:off x="755576" y="1727870"/>
            <a:ext cx="8125993" cy="3814241"/>
          </a:xfrm>
          <a:prstGeom prst="rect">
            <a:avLst/>
          </a:prstGeom>
        </p:spPr>
      </p:pic>
      <p:pic>
        <p:nvPicPr>
          <p:cNvPr id="37" name="Picture 36" descr="04-HX1+ln2+ads80K+HX5+ads.20K.gif"/>
          <p:cNvPicPr>
            <a:picLocks noChangeAspect="1"/>
          </p:cNvPicPr>
          <p:nvPr/>
        </p:nvPicPr>
        <p:blipFill>
          <a:blip r:embed="rId6" cstate="print"/>
          <a:srcRect l="8508" t="25850" r="13296" b="25850"/>
          <a:stretch>
            <a:fillRect/>
          </a:stretch>
        </p:blipFill>
        <p:spPr>
          <a:xfrm>
            <a:off x="755576" y="1727870"/>
            <a:ext cx="8125993" cy="3814241"/>
          </a:xfrm>
          <a:prstGeom prst="rect">
            <a:avLst/>
          </a:prstGeom>
        </p:spPr>
      </p:pic>
      <p:pic>
        <p:nvPicPr>
          <p:cNvPr id="38" name="Picture 37" descr="06-HX1+ln2+ads80K+HX5+ads.20K+6-7.gif"/>
          <p:cNvPicPr>
            <a:picLocks noChangeAspect="1"/>
          </p:cNvPicPr>
          <p:nvPr/>
        </p:nvPicPr>
        <p:blipFill>
          <a:blip r:embed="rId7" cstate="print"/>
          <a:srcRect l="8508" t="25850" r="13296" b="25850"/>
          <a:stretch>
            <a:fillRect/>
          </a:stretch>
        </p:blipFill>
        <p:spPr>
          <a:xfrm>
            <a:off x="755576" y="1727870"/>
            <a:ext cx="8125993" cy="3814241"/>
          </a:xfrm>
          <a:prstGeom prst="rect">
            <a:avLst/>
          </a:prstGeom>
        </p:spPr>
      </p:pic>
      <p:pic>
        <p:nvPicPr>
          <p:cNvPr id="39" name="Picture 38" descr="07-with piping.gif"/>
          <p:cNvPicPr>
            <a:picLocks noChangeAspect="1"/>
          </p:cNvPicPr>
          <p:nvPr/>
        </p:nvPicPr>
        <p:blipFill>
          <a:blip r:embed="rId8" cstate="print"/>
          <a:srcRect l="8508" t="25850" r="13296" b="25850"/>
          <a:stretch>
            <a:fillRect/>
          </a:stretch>
        </p:blipFill>
        <p:spPr>
          <a:xfrm>
            <a:off x="755576" y="1727870"/>
            <a:ext cx="8125993" cy="3814241"/>
          </a:xfrm>
          <a:prstGeom prst="rect">
            <a:avLst/>
          </a:prstGeom>
        </p:spPr>
      </p:pic>
      <p:pic>
        <p:nvPicPr>
          <p:cNvPr id="40" name="Picture 39" descr="07-with piping_and box.gif"/>
          <p:cNvPicPr>
            <a:picLocks noChangeAspect="1"/>
          </p:cNvPicPr>
          <p:nvPr/>
        </p:nvPicPr>
        <p:blipFill>
          <a:blip r:embed="rId9" cstate="print"/>
          <a:srcRect l="8508" t="25850" r="13296" b="25850"/>
          <a:stretch>
            <a:fillRect/>
          </a:stretch>
        </p:blipFill>
        <p:spPr>
          <a:xfrm>
            <a:off x="755576" y="1727870"/>
            <a:ext cx="8125993" cy="3814241"/>
          </a:xfrm>
          <a:prstGeom prst="rect">
            <a:avLst/>
          </a:prstGeom>
        </p:spPr>
      </p:pic>
      <p:pic>
        <p:nvPicPr>
          <p:cNvPr id="41" name="Picture 40" descr="09-with piping_and box_valves.gif"/>
          <p:cNvPicPr>
            <a:picLocks noChangeAspect="1"/>
          </p:cNvPicPr>
          <p:nvPr/>
        </p:nvPicPr>
        <p:blipFill>
          <a:blip r:embed="rId10" cstate="print"/>
          <a:srcRect l="8508" t="25850" r="13296" b="25850"/>
          <a:stretch>
            <a:fillRect/>
          </a:stretch>
        </p:blipFill>
        <p:spPr>
          <a:xfrm>
            <a:off x="755576" y="1727870"/>
            <a:ext cx="8125993" cy="3814241"/>
          </a:xfrm>
          <a:prstGeom prst="rect">
            <a:avLst/>
          </a:prstGeom>
        </p:spPr>
      </p:pic>
      <p:pic>
        <p:nvPicPr>
          <p:cNvPr id="42" name="Picture 41" descr="10-with piping_and box_valves-t1.gif"/>
          <p:cNvPicPr>
            <a:picLocks noChangeAspect="1"/>
          </p:cNvPicPr>
          <p:nvPr/>
        </p:nvPicPr>
        <p:blipFill>
          <a:blip r:embed="rId11" cstate="print"/>
          <a:srcRect l="8508" t="25850" r="13296" b="25850"/>
          <a:stretch>
            <a:fillRect/>
          </a:stretch>
        </p:blipFill>
        <p:spPr>
          <a:xfrm>
            <a:off x="755576" y="1727870"/>
            <a:ext cx="8125993" cy="3814241"/>
          </a:xfrm>
          <a:prstGeom prst="rect">
            <a:avLst/>
          </a:prstGeom>
        </p:spPr>
      </p:pic>
      <p:pic>
        <p:nvPicPr>
          <p:cNvPr id="43" name="Picture 42" descr="10-with piping_and box_valves-t1+t2.gif"/>
          <p:cNvPicPr>
            <a:picLocks noChangeAspect="1"/>
          </p:cNvPicPr>
          <p:nvPr/>
        </p:nvPicPr>
        <p:blipFill>
          <a:blip r:embed="rId12" cstate="print"/>
          <a:srcRect l="8508" t="25850" r="13296" b="25851"/>
          <a:stretch>
            <a:fillRect/>
          </a:stretch>
        </p:blipFill>
        <p:spPr>
          <a:xfrm>
            <a:off x="755576" y="1727870"/>
            <a:ext cx="8125993" cy="3814241"/>
          </a:xfrm>
          <a:prstGeom prst="rect">
            <a:avLst/>
          </a:prstGeom>
        </p:spPr>
      </p:pic>
      <p:pic>
        <p:nvPicPr>
          <p:cNvPr id="44" name="Picture 43" descr="10-with piping_and box_valves-t1+t2+t3.gif"/>
          <p:cNvPicPr>
            <a:picLocks noChangeAspect="1"/>
          </p:cNvPicPr>
          <p:nvPr/>
        </p:nvPicPr>
        <p:blipFill>
          <a:blip r:embed="rId13" cstate="print"/>
          <a:srcRect l="7711" t="25850" r="13296" b="25851"/>
          <a:stretch>
            <a:fillRect/>
          </a:stretch>
        </p:blipFill>
        <p:spPr>
          <a:xfrm>
            <a:off x="683568" y="1727870"/>
            <a:ext cx="8208911" cy="381424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580112" y="1196752"/>
            <a:ext cx="2072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Main HX Battery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11760" y="980728"/>
            <a:ext cx="28192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LN2 Phase Separator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(Could be replaced by 2 Turbines)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411760" y="1844824"/>
            <a:ext cx="1077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Ads.80K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3568" y="1772816"/>
            <a:ext cx="1077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Cold HX + Ads.20K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932040" y="5013176"/>
            <a:ext cx="74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23928" y="52292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11760" y="5445224"/>
            <a:ext cx="74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T3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211960" y="5517232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 err="1" smtClean="0">
                <a:solidFill>
                  <a:srgbClr val="3333CC"/>
                </a:solidFill>
              </a:rPr>
              <a:t>Overall</a:t>
            </a:r>
            <a:r>
              <a:rPr lang="fr-FR" sz="1600" dirty="0" smtClean="0">
                <a:solidFill>
                  <a:srgbClr val="3333CC"/>
                </a:solidFill>
              </a:rPr>
              <a:t> dimensions (Ø~3m, L~12m)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77" grpId="0"/>
    </p:bldLst>
  </p:timing>
</p:sld>
</file>

<file path=ppt/theme/theme1.xml><?xml version="1.0" encoding="utf-8"?>
<a:theme xmlns:a="http://schemas.openxmlformats.org/drawingml/2006/main" name="mes masques">
  <a:themeElements>
    <a:clrScheme name="Titre &amp; Fin Visuel 6">
      <a:dk1>
        <a:srgbClr val="55555A"/>
      </a:dk1>
      <a:lt1>
        <a:srgbClr val="FFFFFF"/>
      </a:lt1>
      <a:dk2>
        <a:srgbClr val="4FB000"/>
      </a:dk2>
      <a:lt2>
        <a:srgbClr val="C1DEC0"/>
      </a:lt2>
      <a:accent1>
        <a:srgbClr val="CBDA90"/>
      </a:accent1>
      <a:accent2>
        <a:srgbClr val="E64B4B"/>
      </a:accent2>
      <a:accent3>
        <a:srgbClr val="FFFFFF"/>
      </a:accent3>
      <a:accent4>
        <a:srgbClr val="47474C"/>
      </a:accent4>
      <a:accent5>
        <a:srgbClr val="E2EAC6"/>
      </a:accent5>
      <a:accent6>
        <a:srgbClr val="D04343"/>
      </a:accent6>
      <a:hlink>
        <a:srgbClr val="BFBFAF"/>
      </a:hlink>
      <a:folHlink>
        <a:srgbClr val="6A9A6C"/>
      </a:folHlink>
    </a:clrScheme>
    <a:fontScheme name="Titre &amp; Fin Vis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re &amp; Fin Visuel 1">
        <a:dk1>
          <a:srgbClr val="55555A"/>
        </a:dk1>
        <a:lt1>
          <a:srgbClr val="FFFFFF"/>
        </a:lt1>
        <a:dk2>
          <a:srgbClr val="005FA0"/>
        </a:dk2>
        <a:lt2>
          <a:srgbClr val="A5AAAA"/>
        </a:lt2>
        <a:accent1>
          <a:srgbClr val="82CDF0"/>
        </a:accent1>
        <a:accent2>
          <a:srgbClr val="7D82B4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7175A3"/>
        </a:accent6>
        <a:hlink>
          <a:srgbClr val="87A578"/>
        </a:hlink>
        <a:folHlink>
          <a:srgbClr val="E178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2">
        <a:dk1>
          <a:srgbClr val="55555A"/>
        </a:dk1>
        <a:lt1>
          <a:srgbClr val="FFFFFF"/>
        </a:lt1>
        <a:dk2>
          <a:srgbClr val="999B9D"/>
        </a:dk2>
        <a:lt2>
          <a:srgbClr val="BFD7CE"/>
        </a:lt2>
        <a:accent1>
          <a:srgbClr val="BEBCBD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DBDADB"/>
        </a:accent5>
        <a:accent6>
          <a:srgbClr val="D04343"/>
        </a:accent6>
        <a:hlink>
          <a:srgbClr val="ACC2D8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3">
        <a:dk1>
          <a:srgbClr val="55555A"/>
        </a:dk1>
        <a:lt1>
          <a:srgbClr val="FFFFFF"/>
        </a:lt1>
        <a:dk2>
          <a:srgbClr val="00B2DE"/>
        </a:dk2>
        <a:lt2>
          <a:srgbClr val="E1AF96"/>
        </a:lt2>
        <a:accent1>
          <a:srgbClr val="AFDEEE"/>
        </a:accent1>
        <a:accent2>
          <a:srgbClr val="A2C08E"/>
        </a:accent2>
        <a:accent3>
          <a:srgbClr val="FFFFFF"/>
        </a:accent3>
        <a:accent4>
          <a:srgbClr val="47474C"/>
        </a:accent4>
        <a:accent5>
          <a:srgbClr val="D4ECF5"/>
        </a:accent5>
        <a:accent6>
          <a:srgbClr val="92AE80"/>
        </a:accent6>
        <a:hlink>
          <a:srgbClr val="AACB2B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4">
        <a:dk1>
          <a:srgbClr val="55555A"/>
        </a:dk1>
        <a:lt1>
          <a:srgbClr val="FFFFFF"/>
        </a:lt1>
        <a:dk2>
          <a:srgbClr val="AC0481"/>
        </a:dk2>
        <a:lt2>
          <a:srgbClr val="E1AF96"/>
        </a:lt2>
        <a:accent1>
          <a:srgbClr val="EA85AF"/>
        </a:accent1>
        <a:accent2>
          <a:srgbClr val="7DC3BE"/>
        </a:accent2>
        <a:accent3>
          <a:srgbClr val="FFFFFF"/>
        </a:accent3>
        <a:accent4>
          <a:srgbClr val="47474C"/>
        </a:accent4>
        <a:accent5>
          <a:srgbClr val="F3C2D4"/>
        </a:accent5>
        <a:accent6>
          <a:srgbClr val="71B0AC"/>
        </a:accent6>
        <a:hlink>
          <a:srgbClr val="5FB46E"/>
        </a:hlink>
        <a:folHlink>
          <a:srgbClr val="87A0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5">
        <a:dk1>
          <a:srgbClr val="55555A"/>
        </a:dk1>
        <a:lt1>
          <a:srgbClr val="FFFFFF"/>
        </a:lt1>
        <a:dk2>
          <a:srgbClr val="C4B200"/>
        </a:dk2>
        <a:lt2>
          <a:srgbClr val="D2D38A"/>
        </a:lt2>
        <a:accent1>
          <a:srgbClr val="EDDD7A"/>
        </a:accent1>
        <a:accent2>
          <a:srgbClr val="CF8C4B"/>
        </a:accent2>
        <a:accent3>
          <a:srgbClr val="FFFFFF"/>
        </a:accent3>
        <a:accent4>
          <a:srgbClr val="47474C"/>
        </a:accent4>
        <a:accent5>
          <a:srgbClr val="F4EBBE"/>
        </a:accent5>
        <a:accent6>
          <a:srgbClr val="BB7E43"/>
        </a:accent6>
        <a:hlink>
          <a:srgbClr val="F5AA00"/>
        </a:hlink>
        <a:folHlink>
          <a:srgbClr val="C6A4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6">
        <a:dk1>
          <a:srgbClr val="55555A"/>
        </a:dk1>
        <a:lt1>
          <a:srgbClr val="FFFFFF"/>
        </a:lt1>
        <a:dk2>
          <a:srgbClr val="4FB000"/>
        </a:dk2>
        <a:lt2>
          <a:srgbClr val="C1DEC0"/>
        </a:lt2>
        <a:accent1>
          <a:srgbClr val="CBDA90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E2EAC6"/>
        </a:accent5>
        <a:accent6>
          <a:srgbClr val="D04343"/>
        </a:accent6>
        <a:hlink>
          <a:srgbClr val="BFBFAF"/>
        </a:hlink>
        <a:folHlink>
          <a:srgbClr val="6A9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8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9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3278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ADBE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10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11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12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7D82B4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BFC1D6"/>
        </a:accent5>
        <a:accent6>
          <a:srgbClr val="002C6C"/>
        </a:accent6>
        <a:hlink>
          <a:srgbClr val="969BC8"/>
        </a:hlink>
        <a:folHlink>
          <a:srgbClr val="82CD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32683</TotalTime>
  <Words>246</Words>
  <Application>Microsoft Office PowerPoint</Application>
  <PresentationFormat>On-screen Show (4:3)</PresentationFormat>
  <Paragraphs>72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mes masques</vt:lpstr>
      <vt:lpstr>Slide 1</vt:lpstr>
      <vt:lpstr>WG #6</vt:lpstr>
      <vt:lpstr>Functional analysis</vt:lpstr>
      <vt:lpstr>Slide 4</vt:lpstr>
      <vt:lpstr>Slide 5</vt:lpstr>
      <vt:lpstr>Cold Box</vt:lpstr>
      <vt:lpstr>Equipment: : Purchase for assembling</vt:lpstr>
      <vt:lpstr>Equipment: Manufacturing at ALAT</vt:lpstr>
      <vt:lpstr>RCB Example – JT60SA</vt:lpstr>
      <vt:lpstr>RCB Example – ITER</vt:lpstr>
      <vt:lpstr>RCB Example – CMS – AL ITALIA  SIMIND </vt:lpstr>
      <vt:lpstr>Possible Process to be challenged.</vt:lpstr>
    </vt:vector>
  </TitlesOfParts>
  <Company>Air Liquide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Gabriel Constantin</dc:creator>
  <cp:lastModifiedBy>Vincent Heloin</cp:lastModifiedBy>
  <cp:revision>683</cp:revision>
  <dcterms:created xsi:type="dcterms:W3CDTF">2004-09-22T12:54:51Z</dcterms:created>
  <dcterms:modified xsi:type="dcterms:W3CDTF">2015-03-25T19:32:33Z</dcterms:modified>
</cp:coreProperties>
</file>