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73" r:id="rId3"/>
    <p:sldId id="271" r:id="rId4"/>
    <p:sldId id="272" r:id="rId5"/>
    <p:sldId id="266" r:id="rId6"/>
    <p:sldId id="267" r:id="rId7"/>
    <p:sldId id="256" r:id="rId8"/>
    <p:sldId id="257" r:id="rId9"/>
    <p:sldId id="258" r:id="rId10"/>
    <p:sldId id="259" r:id="rId11"/>
    <p:sldId id="260" r:id="rId12"/>
    <p:sldId id="265" r:id="rId13"/>
    <p:sldId id="269" r:id="rId14"/>
    <p:sldId id="261" r:id="rId15"/>
    <p:sldId id="262" r:id="rId16"/>
    <p:sldId id="264" r:id="rId17"/>
    <p:sldId id="268" r:id="rId18"/>
    <p:sldId id="263" r:id="rId19"/>
    <p:sldId id="270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214" y="-9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5D464-E53E-4498-A2F1-4666001A16DB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34D63-9FCA-41E4-A2A3-64A95A40B1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D7C32-47B0-4846-90C5-958F43BCFB74}" type="datetimeFigureOut">
              <a:rPr lang="en-US" smtClean="0"/>
              <a:pPr/>
              <a:t>3/31/2015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B745C-16B9-4FDA-AC26-F9D2D406F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48872" cy="2757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8793"/>
          <a:stretch>
            <a:fillRect/>
          </a:stretch>
        </p:blipFill>
        <p:spPr bwMode="auto">
          <a:xfrm>
            <a:off x="6156176" y="3058202"/>
            <a:ext cx="2987824" cy="379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 l="52241" r="8744"/>
          <a:stretch>
            <a:fillRect/>
          </a:stretch>
        </p:blipFill>
        <p:spPr bwMode="auto">
          <a:xfrm>
            <a:off x="0" y="3029456"/>
            <a:ext cx="2339752" cy="382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0"/>
            <a:ext cx="2023120" cy="35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 r="5388"/>
          <a:stretch>
            <a:fillRect/>
          </a:stretch>
        </p:blipFill>
        <p:spPr bwMode="auto">
          <a:xfrm>
            <a:off x="2555776" y="3068960"/>
            <a:ext cx="345638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6551972" cy="315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284984"/>
            <a:ext cx="6494022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005405"/>
            <a:ext cx="3302298" cy="555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DARWIN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JLAB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4481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72254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4675" y="188640"/>
            <a:ext cx="22193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293096"/>
            <a:ext cx="2440335" cy="194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282191" y="3789040"/>
            <a:ext cx="28618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Installed upper (outside) 300-60 K cold box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6516216" y="6237312"/>
            <a:ext cx="2541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Installed lower (indoor) 60-4.5 K cold box</a:t>
            </a:r>
            <a:endParaRPr lang="en-US" sz="1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ero.ch/files/images/produkte/kt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76672"/>
            <a:ext cx="4320479" cy="2520280"/>
          </a:xfrm>
          <a:prstGeom prst="rect">
            <a:avLst/>
          </a:prstGeom>
          <a:noFill/>
        </p:spPr>
      </p:pic>
      <p:pic>
        <p:nvPicPr>
          <p:cNvPr id="1026" name="Picture 2" descr="\\fr-s-dta-02\R-Projets$\GCRY\1002001-00000-Réduction des coûts réfrigeration Hélium\06_photos\LIPA Linde\vue d'ensemble intern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800" y="1844824"/>
            <a:ext cx="3251200" cy="2438400"/>
          </a:xfrm>
          <a:prstGeom prst="rect">
            <a:avLst/>
          </a:prstGeom>
          <a:noFill/>
        </p:spPr>
      </p:pic>
      <p:pic>
        <p:nvPicPr>
          <p:cNvPr id="1027" name="Picture 3" descr="\\fr-s-dta-02\R-Projets$\GCRY\1002001-00000-Réduction des coûts réfrigeration Hélium\06_photos\LIPA Linde\vue ensemble inter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4419600"/>
            <a:ext cx="3251200" cy="2438400"/>
          </a:xfrm>
          <a:prstGeom prst="rect">
            <a:avLst/>
          </a:prstGeom>
          <a:noFill/>
        </p:spPr>
      </p:pic>
      <p:pic>
        <p:nvPicPr>
          <p:cNvPr id="1028" name="Picture 4" descr="\\fr-s-dta-02\R-Projets$\GCRY\1002001-00000-Réduction des coûts réfrigeration Hélium\06_photos\LIPA Linde\Blocage tuyauterie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19600"/>
            <a:ext cx="3251200" cy="2438400"/>
          </a:xfrm>
          <a:prstGeom prst="rect">
            <a:avLst/>
          </a:prstGeom>
          <a:noFill/>
        </p:spPr>
      </p:pic>
      <p:pic>
        <p:nvPicPr>
          <p:cNvPr id="2050" name="Picture 2" descr="R:\CRYG\0000000-00000-PRODUITS\COMMUN\Concurrence\LINDE\Boite LR280 ouverte.jpg"/>
          <p:cNvPicPr>
            <a:picLocks noChangeAspect="1" noChangeArrowheads="1"/>
          </p:cNvPicPr>
          <p:nvPr/>
        </p:nvPicPr>
        <p:blipFill>
          <a:blip r:embed="rId6" cstate="print"/>
          <a:srcRect l="27684" t="4742" r="29407"/>
          <a:stretch>
            <a:fillRect/>
          </a:stretch>
        </p:blipFill>
        <p:spPr bwMode="auto">
          <a:xfrm>
            <a:off x="3419872" y="3140968"/>
            <a:ext cx="2232248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ero.ch/files/images/produkte/kt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3252" y="0"/>
            <a:ext cx="4890747" cy="2852936"/>
          </a:xfrm>
          <a:prstGeom prst="rect">
            <a:avLst/>
          </a:prstGeom>
          <a:noFill/>
        </p:spPr>
      </p:pic>
      <p:pic>
        <p:nvPicPr>
          <p:cNvPr id="5124" name="Picture 4" descr="http://www.bero.ch/files/images/produkte/kt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257550"/>
            <a:ext cx="6172200" cy="3600450"/>
          </a:xfrm>
          <a:prstGeom prst="rect">
            <a:avLst/>
          </a:prstGeom>
          <a:noFill/>
        </p:spPr>
      </p:pic>
      <p:pic>
        <p:nvPicPr>
          <p:cNvPr id="5126" name="Picture 6" descr="http://www.bero.ch/files/images/produkte/kt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96979" cy="256490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1043608" y="4149080"/>
            <a:ext cx="2016224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3356992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FLAT HEAD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 descr="http://www.lightsource.ca/images/Site/Phot.20020701/cryogenics_system_component_cold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4658023" cy="3493517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004048" y="692696"/>
            <a:ext cx="2657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http://www.lightsource.ca</a:t>
            </a:r>
            <a:endParaRPr lang="en-US" dirty="0"/>
          </a:p>
        </p:txBody>
      </p:sp>
      <p:pic>
        <p:nvPicPr>
          <p:cNvPr id="9224" name="Picture 8" descr="http://www.lightsource.ca/images/Site/Phot.20020601/top_of_the_cryogenics_cold_box_in_assemb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223"/>
            <a:ext cx="4669036" cy="3501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364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cryogenics-energy.fivesgroup.com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06702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Fives Cryogenics Equipment ColdBoxes 4-FIVES Fives Cryogenics-Energy"/>
          <p:cNvPicPr>
            <a:picLocks noChangeAspect="1" noChangeArrowheads="1"/>
          </p:cNvPicPr>
          <p:nvPr/>
        </p:nvPicPr>
        <p:blipFill>
          <a:blip r:embed="rId3" cstate="print"/>
          <a:srcRect t="9970" b="12761"/>
          <a:stretch>
            <a:fillRect/>
          </a:stretch>
        </p:blipFill>
        <p:spPr bwMode="auto">
          <a:xfrm>
            <a:off x="0" y="862914"/>
            <a:ext cx="4427984" cy="2566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Fermilab</a:t>
            </a: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820863"/>
            <a:ext cx="2892425" cy="4351337"/>
          </a:xfrm>
          <a:prstGeom prst="rect">
            <a:avLst/>
          </a:prstGeom>
          <a:noFill/>
          <a:ln w="25400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828800"/>
            <a:ext cx="2873375" cy="4321175"/>
          </a:xfrm>
          <a:prstGeom prst="rect">
            <a:avLst/>
          </a:prstGeom>
          <a:noFill/>
          <a:ln w="25400">
            <a:solidFill>
              <a:schemeClr val="bg2">
                <a:lumMod val="10000"/>
                <a:lumOff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</p:pic>
      <p:pic>
        <p:nvPicPr>
          <p:cNvPr id="6" name="Picture 20" descr="IMG_2291"/>
          <p:cNvPicPr>
            <a:picLocks noChangeAspect="1" noChangeArrowheads="1"/>
          </p:cNvPicPr>
          <p:nvPr/>
        </p:nvPicPr>
        <p:blipFill rotWithShape="1">
          <a:blip r:embed="rId5" cstate="print"/>
          <a:srcRect l="12139" r="50000"/>
          <a:stretch/>
        </p:blipFill>
        <p:spPr>
          <a:xfrm>
            <a:off x="228600" y="1828800"/>
            <a:ext cx="2192338" cy="4343400"/>
          </a:xfrm>
          <a:prstGeom prst="rect">
            <a:avLst/>
          </a:prstGeom>
          <a:ln w="25400">
            <a:solidFill>
              <a:schemeClr val="bg2">
                <a:lumMod val="10000"/>
                <a:lumOff val="9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1143000"/>
            <a:ext cx="7924800" cy="92392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bg2">
                <a:lumMod val="10000"/>
                <a:lumOff val="90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+mn-ea"/>
                <a:cs typeface="+mn-cs"/>
              </a:rPr>
              <a:t>Feedbox contains J-T heat exchanger, dewar/</a:t>
            </a:r>
            <a:r>
              <a:rPr lang="en-US" b="1" dirty="0" err="1">
                <a:latin typeface="+mn-lt"/>
                <a:ea typeface="+mn-ea"/>
                <a:cs typeface="+mn-cs"/>
              </a:rPr>
              <a:t>subcooler</a:t>
            </a:r>
            <a:r>
              <a:rPr lang="en-US" b="1" dirty="0">
                <a:latin typeface="+mn-lt"/>
                <a:ea typeface="+mn-ea"/>
                <a:cs typeface="+mn-cs"/>
              </a:rPr>
              <a:t>/phase separator, all the valves and instrumentation to distribute cryogens to all of the CM circuits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tatic.wixstatic.com/media/af0f42_a55531d3032747d8bde66cbe87bae181.jpg_srz_764_573_7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6096000" cy="4572000"/>
          </a:xfrm>
          <a:prstGeom prst="rect">
            <a:avLst/>
          </a:prstGeom>
          <a:noFill/>
        </p:spPr>
      </p:pic>
      <p:sp>
        <p:nvSpPr>
          <p:cNvPr id="20484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82332"/>
            <a:ext cx="3779912" cy="327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www.cryotechnologies.com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ISAC-II SC-</a:t>
            </a:r>
            <a:r>
              <a:rPr lang="en-US" b="1" dirty="0" err="1" smtClean="0"/>
              <a:t>Linac</a:t>
            </a:r>
            <a:r>
              <a:rPr lang="en-US" b="1" dirty="0" smtClean="0"/>
              <a:t> </a:t>
            </a:r>
            <a:r>
              <a:rPr lang="en-US" b="1" dirty="0" err="1" smtClean="0"/>
              <a:t>Cryomodule</a:t>
            </a:r>
            <a:r>
              <a:rPr lang="en-US" b="1" dirty="0" smtClean="0"/>
              <a:t> at TRIUMF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2051720" cy="230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6672"/>
            <a:ext cx="3203848" cy="168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6320" y="2492896"/>
            <a:ext cx="3217680" cy="357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5436096" y="6093296"/>
            <a:ext cx="3707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Vacuum “Tank” 1.9cm thick stainless steel (316L) with external reinforcing ribs L=176cm, W=99cm, H=196cm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608" y="476672"/>
            <a:ext cx="261702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3059832" y="2132856"/>
            <a:ext cx="2699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Nitrogen Heat Shield</a:t>
            </a:r>
          </a:p>
          <a:p>
            <a:r>
              <a:rPr lang="en-US" sz="1200" b="1" dirty="0" smtClean="0"/>
              <a:t> </a:t>
            </a:r>
            <a:r>
              <a:rPr lang="en-US" sz="1200" dirty="0" smtClean="0"/>
              <a:t>10mm ID copper tube soldered to copper sheet arranged in a box-like structure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05150"/>
            <a:ext cx="2962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050576"/>
            <a:ext cx="1656184" cy="3807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ium Purifier Cold Bo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2857500" cy="1895476"/>
          </a:xfrm>
          <a:prstGeom prst="rect">
            <a:avLst/>
          </a:prstGeom>
          <a:noFill/>
        </p:spPr>
      </p:pic>
      <p:pic>
        <p:nvPicPr>
          <p:cNvPr id="1028" name="Picture 4" descr="Super Insulation of Helium Purifier Cold Bo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2857500" cy="1905000"/>
          </a:xfrm>
          <a:prstGeom prst="rect">
            <a:avLst/>
          </a:prstGeom>
          <a:noFill/>
        </p:spPr>
      </p:pic>
      <p:pic>
        <p:nvPicPr>
          <p:cNvPr id="1030" name="Picture 6" descr="Cryo E-Purifier Cold Box being shipped to custo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060848"/>
            <a:ext cx="2857500" cy="1895476"/>
          </a:xfrm>
          <a:prstGeom prst="rect">
            <a:avLst/>
          </a:prstGeom>
          <a:noFill/>
        </p:spPr>
      </p:pic>
      <p:pic>
        <p:nvPicPr>
          <p:cNvPr id="1032" name="Picture 8" descr="http://mtm-inc.com/media/helium_liquefier_cold_b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3955368" cy="2636912"/>
          </a:xfrm>
          <a:prstGeom prst="rect">
            <a:avLst/>
          </a:prstGeom>
          <a:noFill/>
        </p:spPr>
      </p:pic>
      <p:pic>
        <p:nvPicPr>
          <p:cNvPr id="1034" name="Picture 10" descr="http://mtm-inc.com/static/blan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6" name="Picture 12" descr="http://mtm-inc.com/static/blank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4953393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itwiz.org.uk/DESY/HERA/0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860032" cy="3669324"/>
          </a:xfrm>
          <a:prstGeom prst="rect">
            <a:avLst/>
          </a:prstGeom>
          <a:noFill/>
        </p:spPr>
      </p:pic>
      <p:pic>
        <p:nvPicPr>
          <p:cNvPr id="6148" name="Picture 4" descr="http://www.linde-kryotechnik.ch/public/news/desy_xfel/1%20-%20hera%20-%20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938286" cy="3068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69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638" y="1"/>
            <a:ext cx="435136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75344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anufacturing in the Schalchen pla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96724" cy="14127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95736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Packaged units are fabricated up to </a:t>
            </a:r>
            <a:br>
              <a:rPr lang="en-US" dirty="0" smtClean="0"/>
            </a:br>
            <a:r>
              <a:rPr lang="en-US" dirty="0" smtClean="0"/>
              <a:t>4.2 m by 6.0 m with length up to 42 m.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23728" y="9807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Cold boxes with dimensions exceeding transport limits are assembled and tested at </a:t>
            </a:r>
            <a:r>
              <a:rPr lang="en-US" dirty="0" err="1" smtClean="0"/>
              <a:t>Linde</a:t>
            </a:r>
            <a:r>
              <a:rPr lang="en-US" dirty="0" smtClean="0"/>
              <a:t> workshops located near </a:t>
            </a:r>
            <a:r>
              <a:rPr lang="en-US" dirty="0" err="1" smtClean="0"/>
              <a:t>harbours</a:t>
            </a:r>
            <a:r>
              <a:rPr lang="en-US" dirty="0" smtClean="0"/>
              <a:t> or on site.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95736" y="20608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spool-fabrication is performed in the workshop </a:t>
            </a:r>
            <a:r>
              <a:rPr lang="en-US" dirty="0" err="1" smtClean="0"/>
              <a:t>Schalchen</a:t>
            </a:r>
            <a:r>
              <a:rPr lang="en-US" dirty="0" smtClean="0"/>
              <a:t> with optimized fabrication lengths for an efficient installation into the cold boxes.  </a:t>
            </a:r>
            <a:endParaRPr lang="en-US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877252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195736" y="32129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plant is located at </a:t>
            </a:r>
            <a:r>
              <a:rPr lang="en-US" dirty="0" err="1" smtClean="0"/>
              <a:t>Tacherting</a:t>
            </a:r>
            <a:r>
              <a:rPr lang="en-US" dirty="0" smtClean="0"/>
              <a:t>, about 100 km east of Munich, Germany, and covers an area of approximately 200,000 m². 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04975"/>
            <a:ext cx="7649708" cy="26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W7X 4 plants delivered by </a:t>
            </a:r>
            <a:r>
              <a:rPr lang="en-US" dirty="0" err="1" smtClean="0"/>
              <a:t>Linde</a:t>
            </a:r>
            <a:r>
              <a:rPr lang="en-US" dirty="0" smtClean="0"/>
              <a:t> (made in Germany)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65313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May 2007 the </a:t>
            </a:r>
            <a:r>
              <a:rPr lang="en-US" dirty="0" smtClean="0">
                <a:solidFill>
                  <a:srgbClr val="FF0000"/>
                </a:solidFill>
              </a:rPr>
              <a:t>four</a:t>
            </a:r>
            <a:r>
              <a:rPr lang="en-US" dirty="0" smtClean="0"/>
              <a:t> required </a:t>
            </a:r>
            <a:r>
              <a:rPr lang="en-US" dirty="0" smtClean="0">
                <a:solidFill>
                  <a:srgbClr val="FF0000"/>
                </a:solidFill>
              </a:rPr>
              <a:t>cold boxes </a:t>
            </a:r>
            <a:r>
              <a:rPr lang="en-US" dirty="0" smtClean="0"/>
              <a:t>for the helium refrigerator with a total weight of 77 tons have been delivered to the MPI in Greifswald</a:t>
            </a:r>
          </a:p>
          <a:p>
            <a:r>
              <a:rPr lang="en-US" dirty="0" smtClean="0"/>
              <a:t>The journey started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 err="1" smtClean="0">
                <a:solidFill>
                  <a:srgbClr val="FF0000"/>
                </a:solidFill>
              </a:rPr>
              <a:t>Schalchen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smtClean="0"/>
              <a:t>Bavaria, Germany) and went via Nuremberg, Frankfurt </a:t>
            </a:r>
            <a:r>
              <a:rPr lang="en-US" dirty="0" err="1" smtClean="0"/>
              <a:t>a.M.</a:t>
            </a:r>
            <a:r>
              <a:rPr lang="en-US" dirty="0" smtClean="0"/>
              <a:t>, Cologne, Hannover and Berlin as well as through Polish territory.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4766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http://www.linde-kryotechnik.ch/1259/1260/1275/1645/1658/1643/1428.asp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62765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400550"/>
            <a:ext cx="32099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https://lhc2008.web.cern.ch/LHC2008/industry/linde/CERNColdbox-Relocatio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548680"/>
            <a:ext cx="4181414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1219200"/>
            <a:ext cx="86772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9562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138837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237</Words>
  <Application>Microsoft Office PowerPoint</Application>
  <PresentationFormat>On-screen Show (4:3)</PresentationFormat>
  <Paragraphs>23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Fermilab</vt:lpstr>
      <vt:lpstr>Slide 18</vt:lpstr>
      <vt:lpstr>Slide 19</vt:lpstr>
    </vt:vector>
  </TitlesOfParts>
  <Company>Air Liquide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Vincent Heloin</dc:creator>
  <cp:lastModifiedBy>Vincent Heloin</cp:lastModifiedBy>
  <cp:revision>19</cp:revision>
  <dcterms:created xsi:type="dcterms:W3CDTF">2015-02-20T08:01:22Z</dcterms:created>
  <dcterms:modified xsi:type="dcterms:W3CDTF">2015-03-31T08:37:08Z</dcterms:modified>
</cp:coreProperties>
</file>