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8"/>
  </p:notesMasterIdLst>
  <p:handoutMasterIdLst>
    <p:handoutMasterId r:id="rId19"/>
  </p:handoutMasterIdLst>
  <p:sldIdLst>
    <p:sldId id="453" r:id="rId2"/>
    <p:sldId id="565" r:id="rId3"/>
    <p:sldId id="503" r:id="rId4"/>
    <p:sldId id="563" r:id="rId5"/>
    <p:sldId id="572" r:id="rId6"/>
    <p:sldId id="573" r:id="rId7"/>
    <p:sldId id="561" r:id="rId8"/>
    <p:sldId id="562" r:id="rId9"/>
    <p:sldId id="560" r:id="rId10"/>
    <p:sldId id="568" r:id="rId11"/>
    <p:sldId id="564" r:id="rId12"/>
    <p:sldId id="566" r:id="rId13"/>
    <p:sldId id="567" r:id="rId14"/>
    <p:sldId id="569" r:id="rId15"/>
    <p:sldId id="570" r:id="rId16"/>
    <p:sldId id="571" r:id="rId17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lnSpc>
        <a:spcPct val="90000"/>
      </a:lnSpc>
      <a:spcBef>
        <a:spcPct val="20000"/>
      </a:spcBef>
      <a:spcAft>
        <a:spcPct val="0"/>
      </a:spcAft>
      <a:buClr>
        <a:srgbClr val="D7D29D"/>
      </a:buClr>
      <a:buSzPct val="55000"/>
      <a:buFont typeface="Wingdings 2" pitchFamily="18" charset="2"/>
      <a:buChar char="¢"/>
      <a:defRPr sz="24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20000"/>
      </a:spcBef>
      <a:spcAft>
        <a:spcPct val="0"/>
      </a:spcAft>
      <a:buClr>
        <a:srgbClr val="D7D29D"/>
      </a:buClr>
      <a:buSzPct val="55000"/>
      <a:buFont typeface="Wingdings 2" pitchFamily="18" charset="2"/>
      <a:buChar char="¢"/>
      <a:defRPr sz="24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20000"/>
      </a:spcBef>
      <a:spcAft>
        <a:spcPct val="0"/>
      </a:spcAft>
      <a:buClr>
        <a:srgbClr val="D7D29D"/>
      </a:buClr>
      <a:buSzPct val="55000"/>
      <a:buFont typeface="Wingdings 2" pitchFamily="18" charset="2"/>
      <a:buChar char="¢"/>
      <a:defRPr sz="24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20000"/>
      </a:spcBef>
      <a:spcAft>
        <a:spcPct val="0"/>
      </a:spcAft>
      <a:buClr>
        <a:srgbClr val="D7D29D"/>
      </a:buClr>
      <a:buSzPct val="55000"/>
      <a:buFont typeface="Wingdings 2" pitchFamily="18" charset="2"/>
      <a:buChar char="¢"/>
      <a:defRPr sz="24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20000"/>
      </a:spcBef>
      <a:spcAft>
        <a:spcPct val="0"/>
      </a:spcAft>
      <a:buClr>
        <a:srgbClr val="D7D29D"/>
      </a:buClr>
      <a:buSzPct val="55000"/>
      <a:buFont typeface="Wingdings 2" pitchFamily="18" charset="2"/>
      <a:buChar char="¢"/>
      <a:defRPr sz="24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3300"/>
    <a:srgbClr val="3333CC"/>
    <a:srgbClr val="00B2DE"/>
    <a:srgbClr val="C4B300"/>
    <a:srgbClr val="00B27A"/>
    <a:srgbClr val="AC041D"/>
    <a:srgbClr val="00CC00"/>
    <a:srgbClr val="AC048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Style moyen 4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13" autoAdjust="0"/>
    <p:restoredTop sz="95888" autoAdjust="0"/>
  </p:normalViewPr>
  <p:slideViewPr>
    <p:cSldViewPr snapToGrid="0">
      <p:cViewPr varScale="1">
        <p:scale>
          <a:sx n="70" d="100"/>
          <a:sy n="70" d="100"/>
        </p:scale>
        <p:origin x="-16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35" d="100"/>
          <a:sy n="35" d="100"/>
        </p:scale>
        <p:origin x="-1608" y="-66"/>
      </p:cViewPr>
      <p:guideLst>
        <p:guide orient="horz" pos="3126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>
            <a:lvl1pPr defTabSz="920750">
              <a:lnSpc>
                <a:spcPct val="100000"/>
              </a:lnSpc>
              <a:buClr>
                <a:schemeClr val="accent1"/>
              </a:buClr>
              <a:buSzPct val="90000"/>
              <a:buFont typeface="Wingdings 2" pitchFamily="18" charset="2"/>
              <a:buNone/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>
            <a:lvl1pPr algn="r" defTabSz="920750">
              <a:lnSpc>
                <a:spcPct val="100000"/>
              </a:lnSpc>
              <a:buClr>
                <a:schemeClr val="accent1"/>
              </a:buClr>
              <a:buSzPct val="90000"/>
              <a:buFont typeface="Wingdings 2" pitchFamily="18" charset="2"/>
              <a:buNone/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b" anchorCtr="0" compatLnSpc="1">
            <a:prstTxWarp prst="textNoShape">
              <a:avLst/>
            </a:prstTxWarp>
          </a:bodyPr>
          <a:lstStyle>
            <a:lvl1pPr defTabSz="920750">
              <a:lnSpc>
                <a:spcPct val="100000"/>
              </a:lnSpc>
              <a:buClr>
                <a:schemeClr val="accent1"/>
              </a:buClr>
              <a:buSzPct val="90000"/>
              <a:buFont typeface="Wingdings 2" pitchFamily="18" charset="2"/>
              <a:buNone/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b" anchorCtr="0" compatLnSpc="1">
            <a:prstTxWarp prst="textNoShape">
              <a:avLst/>
            </a:prstTxWarp>
          </a:bodyPr>
          <a:lstStyle>
            <a:lvl1pPr algn="r" defTabSz="920750">
              <a:lnSpc>
                <a:spcPct val="100000"/>
              </a:lnSpc>
              <a:buClr>
                <a:schemeClr val="accent1"/>
              </a:buClr>
              <a:buSzPct val="90000"/>
              <a:buFont typeface="Wingdings 2" pitchFamily="18" charset="2"/>
              <a:buNone/>
              <a:defRPr sz="1200" smtClean="0"/>
            </a:lvl1pPr>
          </a:lstStyle>
          <a:p>
            <a:pPr>
              <a:defRPr/>
            </a:pPr>
            <a:fld id="{7C00F334-9CAD-4F81-8A0F-CA3BCAE4704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>
            <a:lvl1pPr defTabSz="920750">
              <a:lnSpc>
                <a:spcPct val="100000"/>
              </a:lnSpc>
              <a:buClr>
                <a:schemeClr val="accent1"/>
              </a:buClr>
              <a:buSzPct val="90000"/>
              <a:buFont typeface="Wingdings 2" pitchFamily="18" charset="2"/>
              <a:buNone/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>
            <a:lvl1pPr algn="r" defTabSz="920750">
              <a:lnSpc>
                <a:spcPct val="100000"/>
              </a:lnSpc>
              <a:buClr>
                <a:schemeClr val="accent1"/>
              </a:buClr>
              <a:buSzPct val="90000"/>
              <a:buFont typeface="Wingdings 2" pitchFamily="18" charset="2"/>
              <a:buNone/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b" anchorCtr="0" compatLnSpc="1">
            <a:prstTxWarp prst="textNoShape">
              <a:avLst/>
            </a:prstTxWarp>
          </a:bodyPr>
          <a:lstStyle>
            <a:lvl1pPr defTabSz="920750">
              <a:lnSpc>
                <a:spcPct val="100000"/>
              </a:lnSpc>
              <a:buClr>
                <a:schemeClr val="accent1"/>
              </a:buClr>
              <a:buSzPct val="90000"/>
              <a:buFont typeface="Wingdings 2" pitchFamily="18" charset="2"/>
              <a:buNone/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b" anchorCtr="0" compatLnSpc="1">
            <a:prstTxWarp prst="textNoShape">
              <a:avLst/>
            </a:prstTxWarp>
          </a:bodyPr>
          <a:lstStyle>
            <a:lvl1pPr algn="r" defTabSz="920750">
              <a:lnSpc>
                <a:spcPct val="100000"/>
              </a:lnSpc>
              <a:buClr>
                <a:schemeClr val="accent1"/>
              </a:buClr>
              <a:buSzPct val="90000"/>
              <a:buFont typeface="Wingdings 2" pitchFamily="18" charset="2"/>
              <a:buNone/>
              <a:defRPr sz="1200" smtClean="0"/>
            </a:lvl1pPr>
          </a:lstStyle>
          <a:p>
            <a:pPr>
              <a:defRPr/>
            </a:pPr>
            <a:fld id="{01C1AAE5-B0F2-4F68-B671-E6317AE9218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1EE0E8-A412-41D3-9F50-1CDC7C2353F7}" type="slidenum">
              <a:rPr lang="fr-FR" smtClean="0"/>
              <a:pPr/>
              <a:t>1</a:t>
            </a:fld>
            <a:endParaRPr lang="fr-FR" dirty="0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3" descr="fond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279650"/>
            <a:ext cx="8534400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9750" y="1762125"/>
            <a:ext cx="8604250" cy="1954213"/>
          </a:xfrm>
          <a:prstGeom prst="rect">
            <a:avLst/>
          </a:prstGeom>
          <a:solidFill>
            <a:srgbClr val="0060A1">
              <a:alpha val="8999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7828" name="Espace réservé du titre 1"/>
          <p:cNvSpPr>
            <a:spLocks noGrp="1"/>
          </p:cNvSpPr>
          <p:nvPr>
            <p:ph type="ctrTitle"/>
          </p:nvPr>
        </p:nvSpPr>
        <p:spPr>
          <a:xfrm>
            <a:off x="1042988" y="1882775"/>
            <a:ext cx="7561262" cy="504825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3500"/>
            </a:lvl1pPr>
          </a:lstStyle>
          <a:p>
            <a:r>
              <a:rPr lang="en-GB"/>
              <a:t>Cliquez pour modifier le style du titre</a:t>
            </a:r>
          </a:p>
        </p:txBody>
      </p:sp>
      <p:sp>
        <p:nvSpPr>
          <p:cNvPr id="77829" name="Espace réservé du texte 2"/>
          <p:cNvSpPr>
            <a:spLocks noGrp="1"/>
          </p:cNvSpPr>
          <p:nvPr>
            <p:ph type="subTitle" idx="1"/>
          </p:nvPr>
        </p:nvSpPr>
        <p:spPr>
          <a:xfrm>
            <a:off x="1042988" y="2409825"/>
            <a:ext cx="7561262" cy="9477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ct val="0"/>
              </a:spcBef>
              <a:buFont typeface="Arial" charset="0"/>
              <a:buNone/>
              <a:defRPr sz="3500">
                <a:solidFill>
                  <a:srgbClr val="82CDF0"/>
                </a:solidFill>
              </a:defRPr>
            </a:lvl1pPr>
          </a:lstStyle>
          <a:p>
            <a:r>
              <a:rPr lang="en-GB"/>
              <a:t>Cliquez pour modifier le style des sous-titres du masque</a:t>
            </a:r>
          </a:p>
        </p:txBody>
      </p:sp>
      <p:pic>
        <p:nvPicPr>
          <p:cNvPr id="7" name="Picture 31" descr="logo ALaB&amp;T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24525" y="476250"/>
            <a:ext cx="2879725" cy="831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432048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692696"/>
            <a:ext cx="8712968" cy="57606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241300" y="116632"/>
            <a:ext cx="8902700" cy="432048"/>
          </a:xfrm>
          <a:prstGeom prst="rect">
            <a:avLst/>
          </a:prstGeom>
          <a:solidFill>
            <a:srgbClr val="0060A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Espace réservé du numéro de diapositive 5"/>
          <p:cNvSpPr>
            <a:spLocks/>
          </p:cNvSpPr>
          <p:nvPr userDrawn="1"/>
        </p:nvSpPr>
        <p:spPr bwMode="auto">
          <a:xfrm>
            <a:off x="250824" y="6564967"/>
            <a:ext cx="216719" cy="176401"/>
          </a:xfrm>
          <a:prstGeom prst="rect">
            <a:avLst/>
          </a:prstGeom>
          <a:solidFill>
            <a:srgbClr val="0060A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7200">
              <a:buNone/>
              <a:defRPr/>
            </a:pPr>
            <a:fld id="{88264413-2748-485A-B27F-F3E9193C7652}" type="slidenum">
              <a:rPr lang="en-GB" sz="900" b="1">
                <a:solidFill>
                  <a:srgbClr val="FFFFFF"/>
                </a:solidFill>
                <a:ea typeface="ＭＳ Ｐゴシック" charset="-128"/>
                <a:cs typeface="Arial" charset="0"/>
              </a:rPr>
              <a:pPr algn="ctr" defTabSz="457200">
                <a:buNone/>
                <a:defRPr/>
              </a:pPr>
              <a:t>‹#›</a:t>
            </a:fld>
            <a:endParaRPr lang="en-GB" sz="900" b="1" dirty="0">
              <a:solidFill>
                <a:srgbClr val="FFFFFF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76831" name="Rectangle 31"/>
          <p:cNvSpPr>
            <a:spLocks noChangeArrowheads="1"/>
          </p:cNvSpPr>
          <p:nvPr userDrawn="1"/>
        </p:nvSpPr>
        <p:spPr bwMode="auto">
          <a:xfrm>
            <a:off x="3491880" y="6596906"/>
            <a:ext cx="4098925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>
              <a:buNone/>
              <a:defRPr/>
            </a:pPr>
            <a:r>
              <a:rPr lang="en-GB" sz="800" b="1" dirty="0">
                <a:solidFill>
                  <a:srgbClr val="000000"/>
                </a:solidFill>
              </a:rPr>
              <a:t>Air </a:t>
            </a:r>
            <a:r>
              <a:rPr lang="en-GB" sz="800" b="1" dirty="0" err="1">
                <a:solidFill>
                  <a:srgbClr val="000000"/>
                </a:solidFill>
              </a:rPr>
              <a:t>Liquide</a:t>
            </a:r>
            <a:r>
              <a:rPr lang="en-GB" sz="800" b="1" dirty="0">
                <a:solidFill>
                  <a:srgbClr val="000000"/>
                </a:solidFill>
              </a:rPr>
              <a:t>, world leader in gases for industry, health and the environment</a:t>
            </a:r>
          </a:p>
        </p:txBody>
      </p:sp>
      <p:grpSp>
        <p:nvGrpSpPr>
          <p:cNvPr id="2" name="Group 32"/>
          <p:cNvGrpSpPr>
            <a:grpSpLocks/>
          </p:cNvGrpSpPr>
          <p:nvPr userDrawn="1"/>
        </p:nvGrpSpPr>
        <p:grpSpPr bwMode="auto">
          <a:xfrm>
            <a:off x="250825" y="6525344"/>
            <a:ext cx="7378700" cy="248667"/>
            <a:chOff x="158" y="4026"/>
            <a:chExt cx="4648" cy="175"/>
          </a:xfrm>
        </p:grpSpPr>
        <p:sp>
          <p:nvSpPr>
            <p:cNvPr id="76833" name="Line 33"/>
            <p:cNvSpPr>
              <a:spLocks noChangeShapeType="1"/>
            </p:cNvSpPr>
            <p:nvPr userDrawn="1"/>
          </p:nvSpPr>
          <p:spPr bwMode="auto">
            <a:xfrm>
              <a:off x="158" y="4026"/>
              <a:ext cx="46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6834" name="Line 34"/>
            <p:cNvSpPr>
              <a:spLocks noChangeShapeType="1"/>
            </p:cNvSpPr>
            <p:nvPr userDrawn="1"/>
          </p:nvSpPr>
          <p:spPr bwMode="auto">
            <a:xfrm>
              <a:off x="158" y="4201"/>
              <a:ext cx="46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6835" name="Line 35"/>
            <p:cNvSpPr>
              <a:spLocks noChangeShapeType="1"/>
            </p:cNvSpPr>
            <p:nvPr userDrawn="1"/>
          </p:nvSpPr>
          <p:spPr bwMode="auto">
            <a:xfrm>
              <a:off x="2018" y="4059"/>
              <a:ext cx="0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6836" name="Line 36"/>
            <p:cNvSpPr>
              <a:spLocks noChangeShapeType="1"/>
            </p:cNvSpPr>
            <p:nvPr userDrawn="1"/>
          </p:nvSpPr>
          <p:spPr bwMode="auto">
            <a:xfrm>
              <a:off x="1002" y="4059"/>
              <a:ext cx="0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18" name="Rectangle 31"/>
          <p:cNvSpPr>
            <a:spLocks noChangeArrowheads="1"/>
          </p:cNvSpPr>
          <p:nvPr userDrawn="1"/>
        </p:nvSpPr>
        <p:spPr bwMode="auto">
          <a:xfrm>
            <a:off x="611559" y="6597352"/>
            <a:ext cx="936105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buNone/>
              <a:defRPr/>
            </a:pPr>
            <a:r>
              <a:rPr lang="en-GB" sz="800" b="1" dirty="0" smtClean="0">
                <a:solidFill>
                  <a:srgbClr val="000000"/>
                </a:solidFill>
              </a:rPr>
              <a:t>23/03/2015</a:t>
            </a:r>
            <a:endParaRPr lang="en-GB" sz="800" b="1" dirty="0">
              <a:solidFill>
                <a:srgbClr val="000000"/>
              </a:solidFill>
            </a:endParaRPr>
          </a:p>
        </p:txBody>
      </p:sp>
      <p:sp>
        <p:nvSpPr>
          <p:cNvPr id="20" name="Rectangle 31"/>
          <p:cNvSpPr>
            <a:spLocks noChangeArrowheads="1"/>
          </p:cNvSpPr>
          <p:nvPr userDrawn="1"/>
        </p:nvSpPr>
        <p:spPr bwMode="auto">
          <a:xfrm>
            <a:off x="1619672" y="6597352"/>
            <a:ext cx="1584176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buNone/>
              <a:defRPr/>
            </a:pPr>
            <a:r>
              <a:rPr lang="en-GB" sz="800" b="1" dirty="0" smtClean="0">
                <a:solidFill>
                  <a:srgbClr val="000000"/>
                </a:solidFill>
              </a:rPr>
              <a:t>Competitiveness - confidential</a:t>
            </a:r>
            <a:endParaRPr lang="en-GB" sz="800" b="1" dirty="0">
              <a:solidFill>
                <a:srgbClr val="000000"/>
              </a:solidFill>
            </a:endParaRPr>
          </a:p>
        </p:txBody>
      </p:sp>
      <p:pic>
        <p:nvPicPr>
          <p:cNvPr id="13" name="Image 12" descr="logoAL.png.jpg"/>
          <p:cNvPicPr>
            <a:picLocks noChangeAspect="1"/>
          </p:cNvPicPr>
          <p:nvPr userDrawn="1"/>
        </p:nvPicPr>
        <p:blipFill>
          <a:blip r:embed="rId5" cstate="email"/>
          <a:stretch>
            <a:fillRect/>
          </a:stretch>
        </p:blipFill>
        <p:spPr>
          <a:xfrm>
            <a:off x="7734332" y="6418498"/>
            <a:ext cx="1259632" cy="3713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9pPr>
    </p:titleStyle>
    <p:bodyStyle>
      <a:lvl1pPr marL="271463" indent="-271463" algn="l" rtl="0" eaLnBrk="0" fontAlgn="base" hangingPunct="0">
        <a:spcBef>
          <a:spcPct val="20000"/>
        </a:spcBef>
        <a:spcAft>
          <a:spcPct val="0"/>
        </a:spcAft>
        <a:buClr>
          <a:srgbClr val="0060A1"/>
        </a:buClr>
        <a:buFont typeface="Arial" charset="0"/>
        <a:buChar char="■"/>
        <a:tabLst>
          <a:tab pos="174625" algn="l"/>
        </a:tabLs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268288" algn="l" rtl="0" eaLnBrk="0" fontAlgn="base" hangingPunct="0">
        <a:spcBef>
          <a:spcPct val="20000"/>
        </a:spcBef>
        <a:spcAft>
          <a:spcPct val="0"/>
        </a:spcAft>
        <a:buClr>
          <a:srgbClr val="0060A1"/>
        </a:buClr>
        <a:buFont typeface="Wingdings 2" pitchFamily="18" charset="2"/>
        <a:buChar char="¦"/>
        <a:tabLst>
          <a:tab pos="174625" algn="l"/>
        </a:tabLst>
        <a:defRPr>
          <a:solidFill>
            <a:schemeClr val="tx1"/>
          </a:solidFill>
          <a:latin typeface="+mn-lt"/>
        </a:defRPr>
      </a:lvl2pPr>
      <a:lvl3pPr marL="1077913" indent="-1793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■"/>
        <a:tabLst>
          <a:tab pos="174625" algn="l"/>
        </a:tabLst>
        <a:defRPr sz="1600">
          <a:solidFill>
            <a:schemeClr val="tx1"/>
          </a:solidFill>
          <a:latin typeface="+mn-lt"/>
        </a:defRPr>
      </a:lvl3pPr>
      <a:lvl4pPr marL="1436688" indent="-1793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-"/>
        <a:tabLst>
          <a:tab pos="174625" algn="l"/>
        </a:tabLst>
        <a:defRPr sz="1400">
          <a:solidFill>
            <a:schemeClr val="tx1"/>
          </a:solidFill>
          <a:latin typeface="+mn-lt"/>
        </a:defRPr>
      </a:lvl4pPr>
      <a:lvl5pPr marL="1795463" indent="-1793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-"/>
        <a:tabLst>
          <a:tab pos="174625" algn="l"/>
        </a:tabLst>
        <a:defRPr sz="1400">
          <a:solidFill>
            <a:schemeClr val="tx1"/>
          </a:solidFill>
          <a:latin typeface="+mn-lt"/>
        </a:defRPr>
      </a:lvl5pPr>
      <a:lvl6pPr marL="2252663" indent="-179388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-"/>
        <a:tabLst>
          <a:tab pos="174625" algn="l"/>
        </a:tabLst>
        <a:defRPr sz="1400">
          <a:solidFill>
            <a:schemeClr val="tx1"/>
          </a:solidFill>
          <a:latin typeface="+mn-lt"/>
        </a:defRPr>
      </a:lvl6pPr>
      <a:lvl7pPr marL="2709863" indent="-179388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-"/>
        <a:tabLst>
          <a:tab pos="174625" algn="l"/>
        </a:tabLst>
        <a:defRPr sz="1400">
          <a:solidFill>
            <a:schemeClr val="tx1"/>
          </a:solidFill>
          <a:latin typeface="+mn-lt"/>
        </a:defRPr>
      </a:lvl7pPr>
      <a:lvl8pPr marL="3167063" indent="-179388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-"/>
        <a:tabLst>
          <a:tab pos="174625" algn="l"/>
        </a:tabLst>
        <a:defRPr sz="1400">
          <a:solidFill>
            <a:schemeClr val="tx1"/>
          </a:solidFill>
          <a:latin typeface="+mn-lt"/>
        </a:defRPr>
      </a:lvl8pPr>
      <a:lvl9pPr marL="3624263" indent="-179388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-"/>
        <a:tabLst>
          <a:tab pos="174625" algn="l"/>
        </a:tabLst>
        <a:defRPr sz="14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13" Type="http://schemas.openxmlformats.org/officeDocument/2006/relationships/image" Target="../media/image32.gif"/><Relationship Id="rId3" Type="http://schemas.openxmlformats.org/officeDocument/2006/relationships/image" Target="../media/image22.gif"/><Relationship Id="rId7" Type="http://schemas.openxmlformats.org/officeDocument/2006/relationships/image" Target="../media/image26.gif"/><Relationship Id="rId12" Type="http://schemas.openxmlformats.org/officeDocument/2006/relationships/image" Target="../media/image31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gif"/><Relationship Id="rId11" Type="http://schemas.openxmlformats.org/officeDocument/2006/relationships/image" Target="../media/image30.gif"/><Relationship Id="rId5" Type="http://schemas.openxmlformats.org/officeDocument/2006/relationships/image" Target="../media/image24.gif"/><Relationship Id="rId10" Type="http://schemas.openxmlformats.org/officeDocument/2006/relationships/image" Target="../media/image29.gif"/><Relationship Id="rId4" Type="http://schemas.openxmlformats.org/officeDocument/2006/relationships/image" Target="../media/image23.gif"/><Relationship Id="rId9" Type="http://schemas.openxmlformats.org/officeDocument/2006/relationships/image" Target="../media/image2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u pied de page 4"/>
          <p:cNvSpPr txBox="1">
            <a:spLocks noGrp="1"/>
          </p:cNvSpPr>
          <p:nvPr/>
        </p:nvSpPr>
        <p:spPr bwMode="auto">
          <a:xfrm>
            <a:off x="1475656" y="6381328"/>
            <a:ext cx="3960440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457200">
              <a:buNone/>
            </a:pPr>
            <a:r>
              <a:rPr lang="en-GB" sz="1000" dirty="0" smtClean="0">
                <a:solidFill>
                  <a:schemeClr val="bg1"/>
                </a:solidFill>
                <a:ea typeface="MS PGothic" pitchFamily="34" charset="-128"/>
                <a:cs typeface="Arial" charset="0"/>
              </a:rPr>
              <a:t>6/3/2015l   Pierre Roux Air </a:t>
            </a:r>
            <a:r>
              <a:rPr lang="en-GB" sz="1000" dirty="0">
                <a:solidFill>
                  <a:schemeClr val="bg1"/>
                </a:solidFill>
                <a:ea typeface="MS PGothic" pitchFamily="34" charset="-128"/>
                <a:cs typeface="Arial" charset="0"/>
              </a:rPr>
              <a:t>Liquide Advanced Technologies</a:t>
            </a:r>
          </a:p>
        </p:txBody>
      </p:sp>
      <p:sp>
        <p:nvSpPr>
          <p:cNvPr id="17411" name="Rectangle 27"/>
          <p:cNvSpPr>
            <a:spLocks/>
          </p:cNvSpPr>
          <p:nvPr/>
        </p:nvSpPr>
        <p:spPr bwMode="auto">
          <a:xfrm>
            <a:off x="792163" y="1808163"/>
            <a:ext cx="7561262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endParaRPr lang="en-GB" sz="3500" dirty="0">
              <a:solidFill>
                <a:schemeClr val="bg1"/>
              </a:solidFill>
            </a:endParaRPr>
          </a:p>
        </p:txBody>
      </p:sp>
      <p:sp>
        <p:nvSpPr>
          <p:cNvPr id="17413" name="Rectangle 5"/>
          <p:cNvSpPr>
            <a:spLocks/>
          </p:cNvSpPr>
          <p:nvPr/>
        </p:nvSpPr>
        <p:spPr bwMode="auto">
          <a:xfrm>
            <a:off x="1043608" y="1700808"/>
            <a:ext cx="7056586" cy="2050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0" hangingPunct="0">
              <a:buNone/>
            </a:pPr>
            <a:r>
              <a:rPr lang="en-GB" sz="2600" dirty="0" smtClean="0">
                <a:solidFill>
                  <a:schemeClr val="bg1"/>
                </a:solidFill>
              </a:rPr>
              <a:t>G&amp;C Large Helium refrigerators</a:t>
            </a:r>
          </a:p>
          <a:p>
            <a:pPr eaLnBrk="0" hangingPunct="0">
              <a:buNone/>
            </a:pPr>
            <a:r>
              <a:rPr lang="en-GB" sz="2600" dirty="0" smtClean="0">
                <a:solidFill>
                  <a:schemeClr val="bg1"/>
                </a:solidFill>
              </a:rPr>
              <a:t>Increasing Competitiveness and profit</a:t>
            </a:r>
          </a:p>
          <a:p>
            <a:pPr algn="ctr" eaLnBrk="0" hangingPunct="0">
              <a:buNone/>
            </a:pPr>
            <a:endParaRPr lang="en-GB" sz="2800" b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n-GB" sz="2800" b="1" dirty="0" smtClean="0">
                <a:solidFill>
                  <a:schemeClr val="bg1"/>
                </a:solidFill>
              </a:rPr>
              <a:t>Product Strategy &amp; Management</a:t>
            </a:r>
          </a:p>
        </p:txBody>
      </p:sp>
      <p:sp>
        <p:nvSpPr>
          <p:cNvPr id="17414" name="Espace réservé du pied de page 4"/>
          <p:cNvSpPr txBox="1">
            <a:spLocks noGrp="1"/>
          </p:cNvSpPr>
          <p:nvPr/>
        </p:nvSpPr>
        <p:spPr bwMode="auto">
          <a:xfrm>
            <a:off x="981075" y="6413500"/>
            <a:ext cx="75565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defTabSz="457200">
              <a:buNone/>
            </a:pPr>
            <a:r>
              <a:rPr lang="en-GB" sz="1000" dirty="0">
                <a:solidFill>
                  <a:schemeClr val="bg1"/>
                </a:solidFill>
                <a:ea typeface="MS PGothic" pitchFamily="34" charset="-128"/>
                <a:cs typeface="Arial" charset="0"/>
              </a:rPr>
              <a:t>THIS DOCUMENT IS CONFIDENTIAL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Process to be challenged.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83600" y="6511925"/>
            <a:ext cx="914400" cy="2794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45B9CD0-97B6-4C3A-8804-1D4F2784CB6B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620688"/>
            <a:ext cx="6336704" cy="5868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755576" y="3212976"/>
            <a:ext cx="1872208" cy="36004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tx1"/>
                </a:solidFill>
              </a:rPr>
              <a:t>300K -&gt; 60K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059832" y="4005064"/>
            <a:ext cx="1872208" cy="288032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tx1"/>
                </a:solidFill>
              </a:rPr>
              <a:t>Remove Impurities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131840" y="3212976"/>
            <a:ext cx="1872208" cy="36004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tx1"/>
                </a:solidFill>
              </a:rPr>
              <a:t>60K -&gt; 40K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512296" y="3212976"/>
            <a:ext cx="1872208" cy="36004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tx1"/>
                </a:solidFill>
              </a:rPr>
              <a:t>40K -&gt; 4,5K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5" name="Straight Arrow Connector 14"/>
          <p:cNvCxnSpPr>
            <a:stCxn id="6" idx="3"/>
            <a:endCxn id="10" idx="1"/>
          </p:cNvCxnSpPr>
          <p:nvPr/>
        </p:nvCxnSpPr>
        <p:spPr bwMode="auto">
          <a:xfrm>
            <a:off x="2627784" y="3392996"/>
            <a:ext cx="504056" cy="0"/>
          </a:xfrm>
          <a:prstGeom prst="straightConnector1">
            <a:avLst/>
          </a:prstGeom>
          <a:solidFill>
            <a:schemeClr val="folHlink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6" name="Straight Arrow Connector 15"/>
          <p:cNvCxnSpPr>
            <a:stCxn id="10" idx="3"/>
            <a:endCxn id="12" idx="1"/>
          </p:cNvCxnSpPr>
          <p:nvPr/>
        </p:nvCxnSpPr>
        <p:spPr bwMode="auto">
          <a:xfrm>
            <a:off x="5004048" y="3392996"/>
            <a:ext cx="508248" cy="0"/>
          </a:xfrm>
          <a:prstGeom prst="straightConnector1">
            <a:avLst/>
          </a:prstGeom>
          <a:solidFill>
            <a:schemeClr val="folHlink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3" name="Straight Arrow Connector 22"/>
          <p:cNvCxnSpPr>
            <a:stCxn id="6" idx="2"/>
            <a:endCxn id="7" idx="1"/>
          </p:cNvCxnSpPr>
          <p:nvPr/>
        </p:nvCxnSpPr>
        <p:spPr bwMode="auto">
          <a:xfrm rot="16200000" flipH="1">
            <a:off x="2087724" y="3176972"/>
            <a:ext cx="576064" cy="1368152"/>
          </a:xfrm>
          <a:prstGeom prst="bentConnector2">
            <a:avLst/>
          </a:prstGeom>
          <a:solidFill>
            <a:schemeClr val="folHlink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6" name="Straight Arrow Connector 22"/>
          <p:cNvCxnSpPr>
            <a:stCxn id="12" idx="2"/>
            <a:endCxn id="7" idx="3"/>
          </p:cNvCxnSpPr>
          <p:nvPr/>
        </p:nvCxnSpPr>
        <p:spPr bwMode="auto">
          <a:xfrm rot="5400000">
            <a:off x="5402188" y="3102868"/>
            <a:ext cx="576064" cy="1516360"/>
          </a:xfrm>
          <a:prstGeom prst="bentConnector2">
            <a:avLst/>
          </a:prstGeom>
          <a:solidFill>
            <a:schemeClr val="folHlink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1979712" y="3861048"/>
            <a:ext cx="720080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100" dirty="0" smtClean="0">
                <a:solidFill>
                  <a:srgbClr val="FF3300"/>
                </a:solidFill>
              </a:rPr>
              <a:t>~80K</a:t>
            </a:r>
            <a:endParaRPr lang="en-US" sz="1100" dirty="0">
              <a:solidFill>
                <a:srgbClr val="FF33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436096" y="3861048"/>
            <a:ext cx="720080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100" dirty="0" smtClean="0">
                <a:solidFill>
                  <a:srgbClr val="FF3300"/>
                </a:solidFill>
              </a:rPr>
              <a:t>~20K</a:t>
            </a:r>
            <a:endParaRPr lang="en-US" sz="1100" dirty="0">
              <a:solidFill>
                <a:srgbClr val="FF3300"/>
              </a:solidFill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823392" y="1196752"/>
            <a:ext cx="1872208" cy="36004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tx1"/>
                </a:solidFill>
              </a:rPr>
              <a:t>Comp. HP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3199656" y="1196752"/>
            <a:ext cx="1872208" cy="36004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tx1"/>
                </a:solidFill>
              </a:rPr>
              <a:t>ORS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8" name="Straight Arrow Connector 37"/>
          <p:cNvCxnSpPr>
            <a:stCxn id="34" idx="3"/>
            <a:endCxn id="36" idx="1"/>
          </p:cNvCxnSpPr>
          <p:nvPr/>
        </p:nvCxnSpPr>
        <p:spPr bwMode="auto">
          <a:xfrm>
            <a:off x="2695600" y="1376772"/>
            <a:ext cx="504056" cy="0"/>
          </a:xfrm>
          <a:prstGeom prst="straightConnector1">
            <a:avLst/>
          </a:prstGeom>
          <a:solidFill>
            <a:schemeClr val="folHlink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0" name="Rectangle 39"/>
          <p:cNvSpPr/>
          <p:nvPr/>
        </p:nvSpPr>
        <p:spPr bwMode="auto">
          <a:xfrm>
            <a:off x="5580112" y="1196752"/>
            <a:ext cx="1872208" cy="36004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 smtClean="0">
                <a:solidFill>
                  <a:schemeClr val="tx1"/>
                </a:solidFill>
              </a:rPr>
              <a:t>Regul</a:t>
            </a:r>
            <a:r>
              <a:rPr lang="en-US" sz="2000" dirty="0" smtClean="0">
                <a:solidFill>
                  <a:schemeClr val="tx1"/>
                </a:solidFill>
              </a:rPr>
              <a:t> &amp; cond.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2" name="Straight Arrow Connector 41"/>
          <p:cNvCxnSpPr>
            <a:stCxn id="36" idx="3"/>
            <a:endCxn id="40" idx="1"/>
          </p:cNvCxnSpPr>
          <p:nvPr/>
        </p:nvCxnSpPr>
        <p:spPr bwMode="auto">
          <a:xfrm>
            <a:off x="5071864" y="1376772"/>
            <a:ext cx="508248" cy="0"/>
          </a:xfrm>
          <a:prstGeom prst="straightConnector1">
            <a:avLst/>
          </a:prstGeom>
          <a:solidFill>
            <a:schemeClr val="folHlink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7" name="Rectangle 46"/>
          <p:cNvSpPr/>
          <p:nvPr/>
        </p:nvSpPr>
        <p:spPr bwMode="auto">
          <a:xfrm>
            <a:off x="827584" y="1628800"/>
            <a:ext cx="1872208" cy="36004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 smtClean="0">
                <a:solidFill>
                  <a:schemeClr val="tx1"/>
                </a:solidFill>
              </a:rPr>
              <a:t>Compr</a:t>
            </a:r>
            <a:r>
              <a:rPr lang="en-US" sz="2000" dirty="0" smtClean="0">
                <a:solidFill>
                  <a:schemeClr val="tx1"/>
                </a:solidFill>
              </a:rPr>
              <a:t>. VLP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7524328" y="4941168"/>
            <a:ext cx="1404664" cy="36004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tx1"/>
                </a:solidFill>
              </a:rPr>
              <a:t>Interface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2" name="Straight Arrow Connector 51"/>
          <p:cNvCxnSpPr>
            <a:stCxn id="12" idx="3"/>
            <a:endCxn id="51" idx="0"/>
          </p:cNvCxnSpPr>
          <p:nvPr/>
        </p:nvCxnSpPr>
        <p:spPr bwMode="auto">
          <a:xfrm>
            <a:off x="7384504" y="3392996"/>
            <a:ext cx="842156" cy="1548172"/>
          </a:xfrm>
          <a:prstGeom prst="bentConnector2">
            <a:avLst/>
          </a:prstGeom>
          <a:solidFill>
            <a:schemeClr val="folHlink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5" name="Straight Arrow Connector 51"/>
          <p:cNvCxnSpPr>
            <a:stCxn id="6" idx="1"/>
            <a:endCxn id="34" idx="1"/>
          </p:cNvCxnSpPr>
          <p:nvPr/>
        </p:nvCxnSpPr>
        <p:spPr bwMode="auto">
          <a:xfrm rot="10800000" flipH="1">
            <a:off x="755576" y="1376772"/>
            <a:ext cx="67816" cy="2016224"/>
          </a:xfrm>
          <a:prstGeom prst="bentConnector3">
            <a:avLst>
              <a:gd name="adj1" fmla="val -337089"/>
            </a:avLst>
          </a:prstGeom>
          <a:solidFill>
            <a:schemeClr val="folHlink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2" name="Straight Arrow Connector 51"/>
          <p:cNvCxnSpPr>
            <a:stCxn id="40" idx="3"/>
            <a:endCxn id="6" idx="0"/>
          </p:cNvCxnSpPr>
          <p:nvPr/>
        </p:nvCxnSpPr>
        <p:spPr bwMode="auto">
          <a:xfrm flipH="1">
            <a:off x="1691680" y="1376772"/>
            <a:ext cx="5760640" cy="1836204"/>
          </a:xfrm>
          <a:prstGeom prst="bentConnector4">
            <a:avLst>
              <a:gd name="adj1" fmla="val -3968"/>
              <a:gd name="adj2" fmla="val 54902"/>
            </a:avLst>
          </a:prstGeom>
          <a:solidFill>
            <a:schemeClr val="folHlink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68" name="Rectangle 67"/>
          <p:cNvSpPr/>
          <p:nvPr/>
        </p:nvSpPr>
        <p:spPr bwMode="auto">
          <a:xfrm>
            <a:off x="611560" y="908720"/>
            <a:ext cx="7200800" cy="1296144"/>
          </a:xfrm>
          <a:prstGeom prst="rect">
            <a:avLst/>
          </a:prstGeom>
          <a:noFill/>
          <a:ln w="28575" cap="flat" cmpd="sng" algn="ctr">
            <a:solidFill>
              <a:schemeClr val="accent4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611560" y="3068960"/>
            <a:ext cx="7200800" cy="1296144"/>
          </a:xfrm>
          <a:prstGeom prst="rect">
            <a:avLst/>
          </a:prstGeom>
          <a:noFill/>
          <a:ln w="28575" cap="flat" cmpd="sng" algn="ctr">
            <a:solidFill>
              <a:schemeClr val="accent4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05481"/>
            <a:ext cx="8712968" cy="432048"/>
          </a:xfrm>
        </p:spPr>
        <p:txBody>
          <a:bodyPr/>
          <a:lstStyle/>
          <a:p>
            <a:r>
              <a:rPr lang="en-US" dirty="0" smtClean="0"/>
              <a:t>Carnot efficiency expectation shared by our customers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4797152"/>
            <a:ext cx="8660251" cy="2049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 Example of ESS bid : 9,1kW </a:t>
            </a:r>
            <a:r>
              <a:rPr lang="en-US" dirty="0" err="1" smtClean="0">
                <a:solidFill>
                  <a:schemeClr val="tx1"/>
                </a:solidFill>
              </a:rPr>
              <a:t>Eq</a:t>
            </a:r>
            <a:r>
              <a:rPr lang="en-US" dirty="0" smtClean="0">
                <a:solidFill>
                  <a:schemeClr val="tx1"/>
                </a:solidFill>
              </a:rPr>
              <a:t> @ 4,5K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Expected Carnot efficiency : 15,5*9,1^0,23 = 26%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Expected electrical power consumption 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2,3MW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ALAT proposal : </a:t>
            </a:r>
            <a:r>
              <a:rPr lang="en-US" dirty="0" smtClean="0">
                <a:solidFill>
                  <a:srgbClr val="FF0000"/>
                </a:solidFill>
              </a:rPr>
              <a:t>2,6MW (23% </a:t>
            </a:r>
            <a:r>
              <a:rPr lang="en-US" dirty="0" err="1" smtClean="0">
                <a:solidFill>
                  <a:srgbClr val="FF0000"/>
                </a:solidFill>
              </a:rPr>
              <a:t>carnot</a:t>
            </a:r>
            <a:r>
              <a:rPr lang="en-US" dirty="0" smtClean="0">
                <a:solidFill>
                  <a:srgbClr val="FF0000"/>
                </a:solidFill>
              </a:rPr>
              <a:t> efficiency)</a:t>
            </a: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052736"/>
            <a:ext cx="6552728" cy="3288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95536" y="620688"/>
            <a:ext cx="874846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Michael Green published in 2008 the following curve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7544" y="4365104"/>
            <a:ext cx="8676456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rgbClr val="000000"/>
                </a:solidFill>
              </a:rPr>
              <a:t>Nota:  In all cases, there is no liquid nitrogen pre-cooling in the machines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94330"/>
            <a:ext cx="8712968" cy="432048"/>
          </a:xfrm>
        </p:spPr>
        <p:txBody>
          <a:bodyPr/>
          <a:lstStyle/>
          <a:p>
            <a:r>
              <a:rPr lang="en-US" dirty="0" smtClean="0"/>
              <a:t>Price curve shared by our customers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8564" y="908720"/>
            <a:ext cx="5381951" cy="267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0" y="3702318"/>
            <a:ext cx="9144000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rgbClr val="000000"/>
                </a:solidFill>
              </a:rPr>
              <a:t>Cost of Helium Refrigerators (</a:t>
            </a:r>
            <a:r>
              <a:rPr lang="en-US" sz="1600" b="1" dirty="0" smtClean="0">
                <a:solidFill>
                  <a:srgbClr val="FF0000"/>
                </a:solidFill>
              </a:rPr>
              <a:t>cold boxes and compressors</a:t>
            </a:r>
            <a:r>
              <a:rPr lang="en-US" sz="1600" dirty="0" smtClean="0">
                <a:solidFill>
                  <a:srgbClr val="000000"/>
                </a:solidFill>
              </a:rPr>
              <a:t>) versus Refrigeration at 4.5 K</a:t>
            </a:r>
            <a:r>
              <a:rPr lang="en-US" sz="1600" b="1" dirty="0" smtClean="0">
                <a:solidFill>
                  <a:srgbClr val="FF0000"/>
                </a:solidFill>
              </a:rPr>
              <a:t> in 2007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5536" y="620688"/>
            <a:ext cx="874846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Michael Green published in 2008 the following curve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1520" y="4122319"/>
            <a:ext cx="8892480" cy="2382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 For 9,1kW plant : 2,6*9,1</a:t>
            </a:r>
            <a:r>
              <a:rPr lang="en-US" baseline="30000" dirty="0" smtClean="0">
                <a:solidFill>
                  <a:schemeClr val="tx1"/>
                </a:solidFill>
              </a:rPr>
              <a:t>0,65</a:t>
            </a:r>
            <a:r>
              <a:rPr lang="en-US" dirty="0" smtClean="0">
                <a:solidFill>
                  <a:schemeClr val="tx1"/>
                </a:solidFill>
              </a:rPr>
              <a:t>= 10,5 M$ (2007)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Inflation since 2007 to 2015 : 12% -&gt; 12 M$ ~12 M€ (2015)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To be added :test tools, capital spares, over cost due to VLP stage, control system 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US" dirty="0" smtClean="0">
                <a:solidFill>
                  <a:schemeClr val="tx1"/>
                </a:solidFill>
              </a:rPr>
              <a:t>Total price ~ 12/0,75 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~ 16 M€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619672" y="1484784"/>
            <a:ext cx="1440000" cy="7200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55555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COMPRESS</a:t>
            </a:r>
            <a:r>
              <a:rPr kumimoji="0" lang="en-US" sz="1600" b="1" i="0" u="none" strike="noStrike" kern="0" cap="none" spc="0" normalizeH="0" noProof="0" dirty="0" smtClean="0">
                <a:ln>
                  <a:noFill/>
                </a:ln>
                <a:solidFill>
                  <a:srgbClr val="55555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HELIUM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55555A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9" name="Connecteur droit avec flèche 64"/>
          <p:cNvCxnSpPr>
            <a:stCxn id="20" idx="0"/>
          </p:cNvCxnSpPr>
          <p:nvPr/>
        </p:nvCxnSpPr>
        <p:spPr bwMode="auto">
          <a:xfrm flipH="1" flipV="1">
            <a:off x="2645706" y="2204784"/>
            <a:ext cx="80" cy="432128"/>
          </a:xfrm>
          <a:prstGeom prst="straightConnector1">
            <a:avLst/>
          </a:prstGeom>
          <a:noFill/>
          <a:ln w="9525" cap="flat" cmpd="sng" algn="ctr">
            <a:solidFill>
              <a:srgbClr val="55555A">
                <a:shade val="95000"/>
                <a:satMod val="105000"/>
              </a:srgbClr>
            </a:solidFill>
            <a:prstDash val="solid"/>
            <a:headEnd type="none" w="med" len="med"/>
            <a:tailEnd type="arrow"/>
          </a:ln>
          <a:effectLst/>
        </p:spPr>
      </p:cxnSp>
      <p:sp>
        <p:nvSpPr>
          <p:cNvPr id="20" name="ZoneTexte 71"/>
          <p:cNvSpPr txBox="1"/>
          <p:nvPr/>
        </p:nvSpPr>
        <p:spPr>
          <a:xfrm>
            <a:off x="2069722" y="2636912"/>
            <a:ext cx="11521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LP compressors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21" name="Connecteur droit avec flèche 84"/>
          <p:cNvCxnSpPr>
            <a:stCxn id="18" idx="3"/>
          </p:cNvCxnSpPr>
          <p:nvPr/>
        </p:nvCxnSpPr>
        <p:spPr bwMode="auto">
          <a:xfrm>
            <a:off x="3059672" y="1844784"/>
            <a:ext cx="432000" cy="40"/>
          </a:xfrm>
          <a:prstGeom prst="straightConnector1">
            <a:avLst/>
          </a:prstGeom>
          <a:noFill/>
          <a:ln w="9525" cap="flat" cmpd="sng" algn="ctr">
            <a:solidFill>
              <a:srgbClr val="55555A">
                <a:shade val="95000"/>
                <a:satMod val="105000"/>
              </a:srgbClr>
            </a:solidFill>
            <a:prstDash val="solid"/>
            <a:headEnd type="none" w="med" len="med"/>
            <a:tailEnd type="arrow"/>
          </a:ln>
          <a:effectLst/>
        </p:spPr>
      </p:cxnSp>
      <p:sp>
        <p:nvSpPr>
          <p:cNvPr id="22" name="ZoneTexte 91"/>
          <p:cNvSpPr txBox="1"/>
          <p:nvPr/>
        </p:nvSpPr>
        <p:spPr>
          <a:xfrm>
            <a:off x="3203848" y="1628800"/>
            <a:ext cx="11521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Hot MP </a:t>
            </a:r>
            <a:r>
              <a:rPr kumimoji="0" lang="en-US" sz="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GHe</a:t>
            </a: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+ oil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23" name="Connecteur droit avec flèche 120"/>
          <p:cNvCxnSpPr/>
          <p:nvPr/>
        </p:nvCxnSpPr>
        <p:spPr bwMode="auto">
          <a:xfrm>
            <a:off x="2699792" y="1124744"/>
            <a:ext cx="0" cy="360040"/>
          </a:xfrm>
          <a:prstGeom prst="straightConnector1">
            <a:avLst/>
          </a:prstGeom>
          <a:noFill/>
          <a:ln w="9525" cap="flat" cmpd="sng" algn="ctr">
            <a:solidFill>
              <a:srgbClr val="55555A">
                <a:shade val="95000"/>
                <a:satMod val="105000"/>
              </a:srgbClr>
            </a:solidFill>
            <a:prstDash val="solid"/>
            <a:headEnd type="none" w="med" len="med"/>
            <a:tailEnd type="arrow"/>
          </a:ln>
          <a:effectLst/>
        </p:spPr>
      </p:cxnSp>
      <p:sp>
        <p:nvSpPr>
          <p:cNvPr id="25" name="ZoneTexte 127"/>
          <p:cNvSpPr txBox="1"/>
          <p:nvPr/>
        </p:nvSpPr>
        <p:spPr>
          <a:xfrm>
            <a:off x="251520" y="1412776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</a:t>
            </a:r>
            <a:r>
              <a:rPr kumimoji="0" lang="en-US" sz="800" b="0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0" dirty="0" smtClean="0">
                <a:solidFill>
                  <a:sysClr val="windowText" lastClr="000000"/>
                </a:solidFill>
              </a:rPr>
              <a:t>T</a:t>
            </a:r>
            <a:r>
              <a:rPr lang="en-US" sz="800" kern="0" baseline="-25000" dirty="0" smtClean="0">
                <a:solidFill>
                  <a:sysClr val="windowText" lastClr="000000"/>
                </a:solidFill>
              </a:rPr>
              <a:t>1</a:t>
            </a:r>
            <a:endParaRPr kumimoji="0" lang="en-US" sz="800" b="0" i="0" u="none" strike="noStrike" kern="0" cap="none" spc="0" normalizeH="0" baseline="-25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26" name="Connecteur droit avec flèche 134"/>
          <p:cNvCxnSpPr/>
          <p:nvPr/>
        </p:nvCxnSpPr>
        <p:spPr bwMode="auto">
          <a:xfrm flipV="1">
            <a:off x="971600" y="1844824"/>
            <a:ext cx="648072" cy="40"/>
          </a:xfrm>
          <a:prstGeom prst="straightConnector1">
            <a:avLst/>
          </a:prstGeom>
          <a:noFill/>
          <a:ln w="9525" cap="flat" cmpd="sng" algn="ctr">
            <a:solidFill>
              <a:srgbClr val="55555A">
                <a:shade val="95000"/>
                <a:satMod val="105000"/>
              </a:srgbClr>
            </a:solidFill>
            <a:prstDash val="solid"/>
            <a:headEnd type="none" w="med" len="med"/>
            <a:tailEnd type="arrow"/>
          </a:ln>
          <a:effectLst/>
        </p:spPr>
      </p:cxnSp>
      <p:cxnSp>
        <p:nvCxnSpPr>
          <p:cNvPr id="29" name="Connecteur droit avec flèche 61"/>
          <p:cNvCxnSpPr/>
          <p:nvPr/>
        </p:nvCxnSpPr>
        <p:spPr bwMode="auto">
          <a:xfrm>
            <a:off x="1763688" y="1196752"/>
            <a:ext cx="0" cy="288032"/>
          </a:xfrm>
          <a:prstGeom prst="straightConnector1">
            <a:avLst/>
          </a:prstGeom>
          <a:noFill/>
          <a:ln w="9525" cap="flat" cmpd="sng" algn="ctr">
            <a:solidFill>
              <a:srgbClr val="55555A">
                <a:shade val="95000"/>
                <a:satMod val="105000"/>
              </a:srgbClr>
            </a:solidFill>
            <a:prstDash val="solid"/>
            <a:headEnd type="none" w="med" len="med"/>
            <a:tailEnd type="arrow"/>
          </a:ln>
          <a:effectLst/>
        </p:spPr>
      </p:cxnSp>
      <p:sp>
        <p:nvSpPr>
          <p:cNvPr id="30" name="ZoneTexte 62"/>
          <p:cNvSpPr txBox="1"/>
          <p:nvPr/>
        </p:nvSpPr>
        <p:spPr>
          <a:xfrm>
            <a:off x="1187624" y="836712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Electricity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(50</a:t>
            </a:r>
            <a:r>
              <a:rPr kumimoji="0" lang="en-US" sz="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or </a:t>
            </a: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60Hz)</a:t>
            </a:r>
          </a:p>
        </p:txBody>
      </p:sp>
      <p:sp>
        <p:nvSpPr>
          <p:cNvPr id="31" name="ZoneTexte 44"/>
          <p:cNvSpPr txBox="1"/>
          <p:nvPr/>
        </p:nvSpPr>
        <p:spPr>
          <a:xfrm>
            <a:off x="2357754" y="908140"/>
            <a:ext cx="792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Lubrication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9512" y="3068960"/>
            <a:ext cx="3816424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1400" dirty="0" smtClean="0">
                <a:solidFill>
                  <a:srgbClr val="000000"/>
                </a:solidFill>
              </a:rPr>
              <a:t>- Required volumetric Flow</a:t>
            </a:r>
          </a:p>
          <a:p>
            <a:pPr>
              <a:buFontTx/>
              <a:buChar char="-"/>
            </a:pPr>
            <a:r>
              <a:rPr lang="en-US" sz="1400" dirty="0" smtClean="0">
                <a:solidFill>
                  <a:srgbClr val="000000"/>
                </a:solidFill>
              </a:rPr>
              <a:t>- Pressure Ratio</a:t>
            </a:r>
          </a:p>
          <a:p>
            <a:pPr>
              <a:buFontTx/>
              <a:buChar char="-"/>
            </a:pPr>
            <a:r>
              <a:rPr lang="en-US" sz="1400" dirty="0" smtClean="0">
                <a:solidFill>
                  <a:srgbClr val="000000"/>
                </a:solidFill>
              </a:rPr>
              <a:t>- Electricity frequency (50/60Hz)</a:t>
            </a:r>
          </a:p>
          <a:p>
            <a:pPr>
              <a:buFontTx/>
              <a:buChar char="-"/>
            </a:pPr>
            <a:r>
              <a:rPr lang="en-US" sz="1400" dirty="0" smtClean="0">
                <a:solidFill>
                  <a:srgbClr val="000000"/>
                </a:solidFill>
              </a:rPr>
              <a:t> 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 bwMode="auto">
          <a:xfrm>
            <a:off x="3419872" y="3717032"/>
            <a:ext cx="864096" cy="0"/>
          </a:xfrm>
          <a:prstGeom prst="straightConnector1">
            <a:avLst/>
          </a:prstGeom>
          <a:solidFill>
            <a:schemeClr val="folHlink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4572000" y="3068960"/>
            <a:ext cx="3816424" cy="1228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rgbClr val="000000"/>
                </a:solidFill>
              </a:rPr>
              <a:t>Volumetric flow capacity.</a:t>
            </a:r>
          </a:p>
          <a:p>
            <a:pPr>
              <a:buNone/>
            </a:pPr>
            <a:r>
              <a:rPr lang="en-US" sz="1600" dirty="0" smtClean="0">
                <a:solidFill>
                  <a:srgbClr val="000000"/>
                </a:solidFill>
              </a:rPr>
              <a:t>Efficiency (Electrical consumption).</a:t>
            </a:r>
            <a:endParaRPr lang="en-US" sz="1600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en-US" sz="1600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en-US" sz="1050" dirty="0" smtClean="0">
              <a:solidFill>
                <a:srgbClr val="000000"/>
              </a:solidFill>
            </a:endParaRPr>
          </a:p>
          <a:p>
            <a:pPr>
              <a:buFontTx/>
              <a:buChar char="-"/>
            </a:pPr>
            <a:r>
              <a:rPr lang="en-US" sz="1050" dirty="0" smtClean="0">
                <a:solidFill>
                  <a:srgbClr val="000000"/>
                </a:solidFill>
              </a:rPr>
              <a:t> </a:t>
            </a:r>
            <a:endParaRPr lang="en-US" sz="105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Remove Oil From </a:t>
            </a:r>
            <a:r>
              <a:rPr lang="en-US" dirty="0" err="1" smtClean="0"/>
              <a:t>GHe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1763688" y="1416556"/>
            <a:ext cx="1440000" cy="7200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55555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COALESCERS</a:t>
            </a:r>
          </a:p>
        </p:txBody>
      </p:sp>
      <p:cxnSp>
        <p:nvCxnSpPr>
          <p:cNvPr id="19" name="Connecteur droit avec flèche 64"/>
          <p:cNvCxnSpPr>
            <a:stCxn id="18" idx="2"/>
            <a:endCxn id="20" idx="3"/>
          </p:cNvCxnSpPr>
          <p:nvPr/>
        </p:nvCxnSpPr>
        <p:spPr bwMode="auto">
          <a:xfrm rot="5400000">
            <a:off x="2051062" y="2065206"/>
            <a:ext cx="361276" cy="503976"/>
          </a:xfrm>
          <a:prstGeom prst="bentConnector2">
            <a:avLst/>
          </a:prstGeom>
          <a:noFill/>
          <a:ln w="9525" cap="flat" cmpd="sng" algn="ctr">
            <a:solidFill>
              <a:srgbClr val="55555A">
                <a:shade val="95000"/>
                <a:satMod val="105000"/>
              </a:srgbClr>
            </a:solidFill>
            <a:prstDash val="solid"/>
            <a:headEnd type="none" w="med" len="med"/>
            <a:tailEnd type="arrow"/>
          </a:ln>
          <a:effectLst/>
        </p:spPr>
      </p:cxnSp>
      <p:sp>
        <p:nvSpPr>
          <p:cNvPr id="20" name="ZoneTexte 71"/>
          <p:cNvSpPr txBox="1"/>
          <p:nvPr/>
        </p:nvSpPr>
        <p:spPr>
          <a:xfrm>
            <a:off x="1115616" y="2420888"/>
            <a:ext cx="86409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Liquid Oil 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21" name="Connecteur droit avec flèche 84"/>
          <p:cNvCxnSpPr>
            <a:stCxn id="18" idx="3"/>
            <a:endCxn id="22" idx="1"/>
          </p:cNvCxnSpPr>
          <p:nvPr/>
        </p:nvCxnSpPr>
        <p:spPr bwMode="auto">
          <a:xfrm>
            <a:off x="3203688" y="1776556"/>
            <a:ext cx="432208" cy="1"/>
          </a:xfrm>
          <a:prstGeom prst="straightConnector1">
            <a:avLst/>
          </a:prstGeom>
          <a:noFill/>
          <a:ln w="9525" cap="flat" cmpd="sng" algn="ctr">
            <a:solidFill>
              <a:srgbClr val="55555A">
                <a:shade val="95000"/>
                <a:satMod val="105000"/>
              </a:srgbClr>
            </a:solidFill>
            <a:prstDash val="solid"/>
            <a:headEnd type="none" w="med" len="med"/>
            <a:tailEnd type="arrow"/>
          </a:ln>
          <a:effectLst/>
        </p:spPr>
      </p:cxnSp>
      <p:sp>
        <p:nvSpPr>
          <p:cNvPr id="22" name="ZoneTexte 91"/>
          <p:cNvSpPr txBox="1"/>
          <p:nvPr/>
        </p:nvSpPr>
        <p:spPr>
          <a:xfrm>
            <a:off x="3635896" y="1622668"/>
            <a:ext cx="115212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0" dirty="0" err="1" smtClean="0">
                <a:solidFill>
                  <a:sysClr val="windowText" lastClr="000000"/>
                </a:solidFill>
              </a:rPr>
              <a:t>GHe</a:t>
            </a:r>
            <a:r>
              <a:rPr lang="en-US" sz="1000" kern="0" dirty="0" smtClean="0">
                <a:solidFill>
                  <a:sysClr val="windowText" lastClr="000000"/>
                </a:solidFill>
              </a:rPr>
              <a:t> </a:t>
            </a: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+ oil </a:t>
            </a:r>
            <a:r>
              <a:rPr kumimoji="0" lang="en-US" sz="1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vapour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" name="ZoneTexte 127"/>
          <p:cNvSpPr txBox="1"/>
          <p:nvPr/>
        </p:nvSpPr>
        <p:spPr>
          <a:xfrm>
            <a:off x="144016" y="1494428"/>
            <a:ext cx="1331640" cy="5642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0" dirty="0" err="1" smtClean="0">
                <a:solidFill>
                  <a:sysClr val="windowText" lastClr="000000"/>
                </a:solidFill>
              </a:rPr>
              <a:t>GHe</a:t>
            </a:r>
            <a:r>
              <a:rPr lang="en-US" sz="1000" kern="0" dirty="0" smtClean="0">
                <a:solidFill>
                  <a:sysClr val="windowText" lastClr="000000"/>
                </a:solidFill>
              </a:rPr>
              <a:t> </a:t>
            </a: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1000" kern="0" dirty="0" smtClean="0">
                <a:solidFill>
                  <a:sysClr val="windowText" lastClr="000000"/>
                </a:solidFill>
              </a:rPr>
              <a:t>+ oil </a:t>
            </a:r>
            <a:r>
              <a:rPr lang="en-US" sz="1000" kern="0" dirty="0" err="1" smtClean="0">
                <a:solidFill>
                  <a:sysClr val="windowText" lastClr="000000"/>
                </a:solidFill>
              </a:rPr>
              <a:t>dropplets</a:t>
            </a:r>
            <a:endParaRPr lang="en-US" sz="1000" kern="0" dirty="0" smtClean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0" dirty="0" smtClean="0">
                <a:solidFill>
                  <a:sysClr val="windowText" lastClr="000000"/>
                </a:solidFill>
              </a:rPr>
              <a:t>+ </a:t>
            </a:r>
            <a:r>
              <a:rPr lang="en-US" sz="1000" kern="0" dirty="0" smtClean="0">
                <a:solidFill>
                  <a:sysClr val="windowText" lastClr="000000"/>
                </a:solidFill>
              </a:rPr>
              <a:t>oil </a:t>
            </a:r>
            <a:r>
              <a:rPr lang="en-US" sz="1000" kern="0" dirty="0" err="1" smtClean="0">
                <a:solidFill>
                  <a:sysClr val="windowText" lastClr="000000"/>
                </a:solidFill>
              </a:rPr>
              <a:t>vapour</a:t>
            </a:r>
            <a:endParaRPr lang="en-US" sz="1000" kern="0" dirty="0" smtClean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-25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26" name="Connecteur droit avec flèche 134"/>
          <p:cNvCxnSpPr>
            <a:stCxn id="25" idx="3"/>
            <a:endCxn id="18" idx="1"/>
          </p:cNvCxnSpPr>
          <p:nvPr/>
        </p:nvCxnSpPr>
        <p:spPr bwMode="auto">
          <a:xfrm flipV="1">
            <a:off x="1475656" y="1776556"/>
            <a:ext cx="288032" cy="1"/>
          </a:xfrm>
          <a:prstGeom prst="straightConnector1">
            <a:avLst/>
          </a:prstGeom>
          <a:noFill/>
          <a:ln w="9525" cap="flat" cmpd="sng" algn="ctr">
            <a:solidFill>
              <a:srgbClr val="55555A">
                <a:shade val="95000"/>
                <a:satMod val="105000"/>
              </a:srgbClr>
            </a:solidFill>
            <a:prstDash val="solid"/>
            <a:headEnd type="none" w="med" len="med"/>
            <a:tailEnd type="arrow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179512" y="3068960"/>
            <a:ext cx="2952328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1400" u="sng" dirty="0" smtClean="0">
                <a:solidFill>
                  <a:srgbClr val="000000"/>
                </a:solidFill>
              </a:rPr>
              <a:t>Sizing/Selection Criteria</a:t>
            </a:r>
          </a:p>
          <a:p>
            <a:pPr>
              <a:buFontTx/>
              <a:buChar char="-"/>
            </a:pPr>
            <a:r>
              <a:rPr lang="en-US" sz="1400" dirty="0" smtClean="0">
                <a:solidFill>
                  <a:srgbClr val="000000"/>
                </a:solidFill>
              </a:rPr>
              <a:t>- Required volumetric Flow</a:t>
            </a:r>
          </a:p>
          <a:p>
            <a:pPr>
              <a:buFontTx/>
              <a:buChar char="-"/>
            </a:pPr>
            <a:r>
              <a:rPr lang="en-US" sz="1400" dirty="0" smtClean="0">
                <a:solidFill>
                  <a:srgbClr val="000000"/>
                </a:solidFill>
              </a:rPr>
              <a:t>- Pressure Ratio</a:t>
            </a:r>
          </a:p>
          <a:p>
            <a:pPr>
              <a:buFontTx/>
              <a:buChar char="-"/>
            </a:pPr>
            <a:r>
              <a:rPr lang="en-US" sz="1400" dirty="0" smtClean="0">
                <a:solidFill>
                  <a:srgbClr val="000000"/>
                </a:solidFill>
              </a:rPr>
              <a:t>- Electricity frequency (50/60Hz)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34" name="Straight Arrow Connector 33"/>
          <p:cNvCxnSpPr>
            <a:stCxn id="32" idx="3"/>
            <a:endCxn id="36" idx="1"/>
          </p:cNvCxnSpPr>
          <p:nvPr/>
        </p:nvCxnSpPr>
        <p:spPr bwMode="auto">
          <a:xfrm flipV="1">
            <a:off x="3131840" y="3496770"/>
            <a:ext cx="1440160" cy="70788"/>
          </a:xfrm>
          <a:prstGeom prst="straightConnector1">
            <a:avLst/>
          </a:prstGeom>
          <a:solidFill>
            <a:schemeClr val="folHlink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4572000" y="3068960"/>
            <a:ext cx="3816424" cy="855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rgbClr val="000000"/>
                </a:solidFill>
              </a:rPr>
              <a:t>Performances</a:t>
            </a:r>
          </a:p>
          <a:p>
            <a:pPr>
              <a:buNone/>
            </a:pPr>
            <a:r>
              <a:rPr lang="en-US" sz="1600" dirty="0" smtClean="0">
                <a:solidFill>
                  <a:srgbClr val="000000"/>
                </a:solidFill>
              </a:rPr>
              <a:t>Volumetric flow </a:t>
            </a:r>
          </a:p>
          <a:p>
            <a:pPr>
              <a:buNone/>
            </a:pPr>
            <a:r>
              <a:rPr lang="en-US" sz="1600" dirty="0" smtClean="0">
                <a:solidFill>
                  <a:srgbClr val="000000"/>
                </a:solidFill>
              </a:rPr>
              <a:t>Efficiency (Electrical consumption).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5796136" y="1416556"/>
            <a:ext cx="1440000" cy="7200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 smtClean="0">
                <a:solidFill>
                  <a:srgbClr val="55555A">
                    <a:lumMod val="50000"/>
                  </a:srgbClr>
                </a:solidFill>
                <a:latin typeface="Arial"/>
              </a:rPr>
              <a:t>CHARCOAL TOWER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55555A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8" name="Connecteur droit avec flèche 84"/>
          <p:cNvCxnSpPr>
            <a:stCxn id="17" idx="3"/>
            <a:endCxn id="33" idx="1"/>
          </p:cNvCxnSpPr>
          <p:nvPr/>
        </p:nvCxnSpPr>
        <p:spPr bwMode="auto">
          <a:xfrm>
            <a:off x="7236136" y="1776556"/>
            <a:ext cx="432208" cy="1"/>
          </a:xfrm>
          <a:prstGeom prst="straightConnector1">
            <a:avLst/>
          </a:prstGeom>
          <a:noFill/>
          <a:ln w="9525" cap="flat" cmpd="sng" algn="ctr">
            <a:solidFill>
              <a:srgbClr val="55555A">
                <a:shade val="95000"/>
                <a:satMod val="105000"/>
              </a:srgbClr>
            </a:solidFill>
            <a:prstDash val="solid"/>
            <a:headEnd type="none" w="med" len="med"/>
            <a:tailEnd type="arrow"/>
          </a:ln>
          <a:effectLst/>
        </p:spPr>
      </p:cxnSp>
      <p:sp>
        <p:nvSpPr>
          <p:cNvPr id="33" name="ZoneTexte 91"/>
          <p:cNvSpPr txBox="1"/>
          <p:nvPr/>
        </p:nvSpPr>
        <p:spPr>
          <a:xfrm>
            <a:off x="7668344" y="1391836"/>
            <a:ext cx="1475656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Ghe</a:t>
            </a:r>
            <a:r>
              <a:rPr kumimoji="0" lang="en-US" sz="10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0" baseline="0" dirty="0" smtClean="0">
                <a:solidFill>
                  <a:sysClr val="windowText" lastClr="000000"/>
                </a:solidFill>
              </a:rPr>
              <a:t>+</a:t>
            </a:r>
            <a:r>
              <a:rPr lang="en-US" sz="1000" kern="0" dirty="0" smtClean="0">
                <a:solidFill>
                  <a:sysClr val="windowText" lastClr="000000"/>
                </a:solidFill>
              </a:rPr>
              <a:t> [ H2O] = xx </a:t>
            </a:r>
            <a:r>
              <a:rPr lang="en-US" sz="1000" kern="0" dirty="0" err="1" smtClean="0">
                <a:solidFill>
                  <a:sysClr val="windowText" lastClr="000000"/>
                </a:solidFill>
              </a:rPr>
              <a:t>ppm</a:t>
            </a:r>
            <a:endParaRPr lang="en-US" sz="1000" kern="0" dirty="0" smtClean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0" dirty="0" smtClean="0">
                <a:solidFill>
                  <a:sysClr val="windowText" lastClr="000000"/>
                </a:solidFill>
              </a:rPr>
              <a:t>+ [ </a:t>
            </a:r>
            <a:r>
              <a:rPr lang="en-US" sz="1000" kern="0" dirty="0" smtClean="0">
                <a:solidFill>
                  <a:sysClr val="windowText" lastClr="000000"/>
                </a:solidFill>
              </a:rPr>
              <a:t>oil </a:t>
            </a:r>
            <a:r>
              <a:rPr lang="en-US" sz="1000" kern="0" dirty="0" err="1" smtClean="0">
                <a:solidFill>
                  <a:sysClr val="windowText" lastClr="000000"/>
                </a:solidFill>
              </a:rPr>
              <a:t>vapour</a:t>
            </a:r>
            <a:r>
              <a:rPr lang="en-US" sz="1000" kern="0" dirty="0" smtClean="0">
                <a:solidFill>
                  <a:sysClr val="windowText" lastClr="000000"/>
                </a:solidFill>
              </a:rPr>
              <a:t>] = 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P3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0" dirty="0" smtClean="0">
                <a:solidFill>
                  <a:sysClr val="windowText" lastClr="000000"/>
                </a:solidFill>
              </a:rPr>
              <a:t>T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38" name="Connecteur droit avec flèche 134"/>
          <p:cNvCxnSpPr>
            <a:stCxn id="22" idx="3"/>
            <a:endCxn id="17" idx="1"/>
          </p:cNvCxnSpPr>
          <p:nvPr/>
        </p:nvCxnSpPr>
        <p:spPr bwMode="auto">
          <a:xfrm flipV="1">
            <a:off x="4788024" y="1776556"/>
            <a:ext cx="1008112" cy="1"/>
          </a:xfrm>
          <a:prstGeom prst="straightConnector1">
            <a:avLst/>
          </a:prstGeom>
          <a:noFill/>
          <a:ln w="9525" cap="flat" cmpd="sng" algn="ctr">
            <a:solidFill>
              <a:srgbClr val="55555A">
                <a:shade val="95000"/>
                <a:satMod val="105000"/>
              </a:srgbClr>
            </a:solidFill>
            <a:prstDash val="solid"/>
            <a:headEnd type="none" w="med" len="med"/>
            <a:tailEnd type="arrow"/>
          </a:ln>
          <a:effectLst/>
        </p:spPr>
      </p:cxnSp>
      <p:cxnSp>
        <p:nvCxnSpPr>
          <p:cNvPr id="39" name="Connecteur droit avec flèche 61"/>
          <p:cNvCxnSpPr>
            <a:stCxn id="40" idx="2"/>
          </p:cNvCxnSpPr>
          <p:nvPr/>
        </p:nvCxnSpPr>
        <p:spPr bwMode="auto">
          <a:xfrm>
            <a:off x="5940152" y="1082353"/>
            <a:ext cx="0" cy="330423"/>
          </a:xfrm>
          <a:prstGeom prst="straightConnector1">
            <a:avLst/>
          </a:prstGeom>
          <a:noFill/>
          <a:ln w="9525" cap="flat" cmpd="sng" algn="ctr">
            <a:solidFill>
              <a:srgbClr val="55555A">
                <a:shade val="95000"/>
                <a:satMod val="105000"/>
              </a:srgbClr>
            </a:solidFill>
            <a:prstDash val="solid"/>
            <a:headEnd type="none" w="med" len="med"/>
            <a:tailEnd type="arrow"/>
          </a:ln>
          <a:effectLst/>
        </p:spPr>
      </p:cxnSp>
      <p:sp>
        <p:nvSpPr>
          <p:cNvPr id="40" name="ZoneTexte 62"/>
          <p:cNvSpPr txBox="1"/>
          <p:nvPr/>
        </p:nvSpPr>
        <p:spPr>
          <a:xfrm>
            <a:off x="5364088" y="620688"/>
            <a:ext cx="1152128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GN2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for  initial conditioning</a:t>
            </a: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Remove Oil From </a:t>
            </a:r>
            <a:r>
              <a:rPr lang="en-US" dirty="0" err="1" smtClean="0"/>
              <a:t>GHe</a:t>
            </a:r>
            <a:endParaRPr lang="en-US" dirty="0"/>
          </a:p>
        </p:txBody>
      </p:sp>
      <p:sp>
        <p:nvSpPr>
          <p:cNvPr id="66" name="Rectangle 65"/>
          <p:cNvSpPr/>
          <p:nvPr/>
        </p:nvSpPr>
        <p:spPr bwMode="auto">
          <a:xfrm>
            <a:off x="2944044" y="3545001"/>
            <a:ext cx="1440000" cy="7200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55555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remove liquid oil from </a:t>
            </a:r>
            <a:r>
              <a:rPr kumimoji="0" lang="en-US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5555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GHe</a:t>
            </a: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srgbClr val="55555A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5392316" y="3545001"/>
            <a:ext cx="1440000" cy="7200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55555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remove oil vapor from </a:t>
            </a:r>
            <a:r>
              <a:rPr kumimoji="0" lang="en-US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5555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GHe</a:t>
            </a: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srgbClr val="55555A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ZoneTexte 12"/>
          <p:cNvSpPr txBox="1"/>
          <p:nvPr/>
        </p:nvSpPr>
        <p:spPr>
          <a:xfrm>
            <a:off x="107504" y="2197341"/>
            <a:ext cx="11161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Hot HP </a:t>
            </a:r>
            <a:r>
              <a:rPr kumimoji="0" lang="en-US" sz="1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GHe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+ oil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69" name="Connecteur droit avec flèche 13"/>
          <p:cNvCxnSpPr>
            <a:endCxn id="104" idx="1"/>
          </p:cNvCxnSpPr>
          <p:nvPr/>
        </p:nvCxnSpPr>
        <p:spPr bwMode="auto">
          <a:xfrm>
            <a:off x="1263130" y="1842777"/>
            <a:ext cx="384695" cy="5074"/>
          </a:xfrm>
          <a:prstGeom prst="straightConnector1">
            <a:avLst/>
          </a:prstGeom>
          <a:noFill/>
          <a:ln w="9525" cap="flat" cmpd="sng" algn="ctr">
            <a:solidFill>
              <a:srgbClr val="55555A">
                <a:shade val="95000"/>
                <a:satMod val="105000"/>
              </a:srgbClr>
            </a:solidFill>
            <a:prstDash val="solid"/>
            <a:headEnd type="none" w="med" len="med"/>
            <a:tailEnd type="arrow"/>
          </a:ln>
          <a:effectLst/>
        </p:spPr>
      </p:cxnSp>
      <p:cxnSp>
        <p:nvCxnSpPr>
          <p:cNvPr id="70" name="Connecteur droit avec flèche 14"/>
          <p:cNvCxnSpPr>
            <a:stCxn id="68" idx="3"/>
            <a:endCxn id="105" idx="1"/>
          </p:cNvCxnSpPr>
          <p:nvPr/>
        </p:nvCxnSpPr>
        <p:spPr bwMode="auto">
          <a:xfrm>
            <a:off x="1223628" y="2274285"/>
            <a:ext cx="424197" cy="106966"/>
          </a:xfrm>
          <a:prstGeom prst="straightConnector1">
            <a:avLst/>
          </a:prstGeom>
          <a:noFill/>
          <a:ln w="9525" cap="flat" cmpd="sng" algn="ctr">
            <a:solidFill>
              <a:srgbClr val="55555A">
                <a:shade val="95000"/>
                <a:satMod val="105000"/>
              </a:srgbClr>
            </a:solidFill>
            <a:prstDash val="solid"/>
            <a:headEnd type="none" w="med" len="med"/>
            <a:tailEnd type="arrow"/>
          </a:ln>
          <a:effectLst/>
        </p:spPr>
      </p:cxnSp>
      <p:sp>
        <p:nvSpPr>
          <p:cNvPr id="71" name="ZoneTexte 15"/>
          <p:cNvSpPr txBox="1"/>
          <p:nvPr/>
        </p:nvSpPr>
        <p:spPr>
          <a:xfrm>
            <a:off x="179512" y="1765833"/>
            <a:ext cx="106456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Hot MP </a:t>
            </a:r>
            <a:r>
              <a:rPr kumimoji="0" lang="en-US" sz="1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GHe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+ oil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72" name="Connecteur droit avec flèche 16"/>
          <p:cNvCxnSpPr>
            <a:stCxn id="111" idx="3"/>
            <a:endCxn id="93" idx="1"/>
          </p:cNvCxnSpPr>
          <p:nvPr/>
        </p:nvCxnSpPr>
        <p:spPr bwMode="auto">
          <a:xfrm flipV="1">
            <a:off x="3081337" y="1777752"/>
            <a:ext cx="592100" cy="70100"/>
          </a:xfrm>
          <a:prstGeom prst="straightConnector1">
            <a:avLst/>
          </a:prstGeom>
          <a:noFill/>
          <a:ln w="9525" cap="flat" cmpd="sng" algn="ctr">
            <a:solidFill>
              <a:srgbClr val="55555A">
                <a:shade val="95000"/>
                <a:satMod val="105000"/>
              </a:srgbClr>
            </a:solidFill>
            <a:prstDash val="solid"/>
            <a:headEnd type="none" w="med" len="med"/>
            <a:tailEnd type="arrow"/>
          </a:ln>
          <a:effectLst/>
        </p:spPr>
      </p:cxnSp>
      <p:cxnSp>
        <p:nvCxnSpPr>
          <p:cNvPr id="73" name="Connecteur droit avec flèche 18"/>
          <p:cNvCxnSpPr>
            <a:stCxn id="110" idx="3"/>
            <a:endCxn id="94" idx="1"/>
          </p:cNvCxnSpPr>
          <p:nvPr/>
        </p:nvCxnSpPr>
        <p:spPr bwMode="auto">
          <a:xfrm flipV="1">
            <a:off x="3081337" y="2065784"/>
            <a:ext cx="592100" cy="44005"/>
          </a:xfrm>
          <a:prstGeom prst="straightConnector1">
            <a:avLst/>
          </a:prstGeom>
          <a:noFill/>
          <a:ln w="9525" cap="flat" cmpd="sng" algn="ctr">
            <a:solidFill>
              <a:srgbClr val="55555A">
                <a:shade val="95000"/>
                <a:satMod val="105000"/>
              </a:srgbClr>
            </a:solidFill>
            <a:prstDash val="solid"/>
            <a:headEnd type="none" w="med" len="med"/>
            <a:tailEnd type="arrow"/>
          </a:ln>
          <a:effectLst/>
        </p:spPr>
      </p:cxnSp>
      <p:cxnSp>
        <p:nvCxnSpPr>
          <p:cNvPr id="74" name="Connecteur droit avec flèche 20"/>
          <p:cNvCxnSpPr>
            <a:stCxn id="109" idx="3"/>
          </p:cNvCxnSpPr>
          <p:nvPr/>
        </p:nvCxnSpPr>
        <p:spPr bwMode="auto">
          <a:xfrm>
            <a:off x="3081337" y="2381251"/>
            <a:ext cx="654795" cy="11622"/>
          </a:xfrm>
          <a:prstGeom prst="straightConnector1">
            <a:avLst/>
          </a:prstGeom>
          <a:noFill/>
          <a:ln w="9525" cap="flat" cmpd="sng" algn="ctr">
            <a:solidFill>
              <a:srgbClr val="55555A">
                <a:shade val="95000"/>
                <a:satMod val="105000"/>
              </a:srgbClr>
            </a:solidFill>
            <a:prstDash val="solid"/>
            <a:headEnd type="none" w="med" len="med"/>
            <a:tailEnd type="arrow"/>
          </a:ln>
          <a:effectLst/>
        </p:spPr>
      </p:cxnSp>
      <p:sp>
        <p:nvSpPr>
          <p:cNvPr id="75" name="ZoneTexte 21"/>
          <p:cNvSpPr txBox="1"/>
          <p:nvPr/>
        </p:nvSpPr>
        <p:spPr>
          <a:xfrm>
            <a:off x="3665661" y="2276872"/>
            <a:ext cx="82809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Hot oil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76" name="Connecteur droit avec flèche 22"/>
          <p:cNvCxnSpPr/>
          <p:nvPr/>
        </p:nvCxnSpPr>
        <p:spPr bwMode="auto">
          <a:xfrm>
            <a:off x="2295972" y="3905041"/>
            <a:ext cx="648072" cy="0"/>
          </a:xfrm>
          <a:prstGeom prst="straightConnector1">
            <a:avLst/>
          </a:prstGeom>
          <a:noFill/>
          <a:ln w="9525" cap="flat" cmpd="sng" algn="ctr">
            <a:solidFill>
              <a:srgbClr val="55555A">
                <a:shade val="95000"/>
                <a:satMod val="105000"/>
              </a:srgbClr>
            </a:solidFill>
            <a:prstDash val="solid"/>
            <a:headEnd type="none" w="med" len="med"/>
            <a:tailEnd type="arrow"/>
          </a:ln>
          <a:effectLst/>
        </p:spPr>
      </p:cxnSp>
      <p:sp>
        <p:nvSpPr>
          <p:cNvPr id="77" name="ZoneTexte 23"/>
          <p:cNvSpPr txBox="1"/>
          <p:nvPr/>
        </p:nvSpPr>
        <p:spPr>
          <a:xfrm>
            <a:off x="1143844" y="3689017"/>
            <a:ext cx="118813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HP </a:t>
            </a:r>
            <a:r>
              <a:rPr kumimoji="0" lang="en-US" sz="1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GHe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+ oil (drops, vapor)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78" name="Connecteur droit avec flèche 27"/>
          <p:cNvCxnSpPr>
            <a:endCxn id="66" idx="2"/>
          </p:cNvCxnSpPr>
          <p:nvPr/>
        </p:nvCxnSpPr>
        <p:spPr bwMode="auto">
          <a:xfrm flipH="1" flipV="1">
            <a:off x="3664044" y="4265001"/>
            <a:ext cx="80" cy="432000"/>
          </a:xfrm>
          <a:prstGeom prst="straightConnector1">
            <a:avLst/>
          </a:prstGeom>
          <a:noFill/>
          <a:ln w="9525" cap="flat" cmpd="sng" algn="ctr">
            <a:solidFill>
              <a:srgbClr val="55555A">
                <a:shade val="95000"/>
                <a:satMod val="105000"/>
              </a:srgbClr>
            </a:solidFill>
            <a:prstDash val="solid"/>
            <a:headEnd type="none" w="med" len="med"/>
            <a:tailEnd type="arrow"/>
          </a:ln>
          <a:effectLst/>
        </p:spPr>
      </p:cxnSp>
      <p:cxnSp>
        <p:nvCxnSpPr>
          <p:cNvPr id="79" name="Connecteur droit avec flèche 29"/>
          <p:cNvCxnSpPr>
            <a:endCxn id="67" idx="2"/>
          </p:cNvCxnSpPr>
          <p:nvPr/>
        </p:nvCxnSpPr>
        <p:spPr bwMode="auto">
          <a:xfrm flipH="1" flipV="1">
            <a:off x="6112316" y="4265001"/>
            <a:ext cx="160" cy="432080"/>
          </a:xfrm>
          <a:prstGeom prst="straightConnector1">
            <a:avLst/>
          </a:prstGeom>
          <a:noFill/>
          <a:ln w="9525" cap="flat" cmpd="sng" algn="ctr">
            <a:solidFill>
              <a:srgbClr val="55555A">
                <a:shade val="95000"/>
                <a:satMod val="105000"/>
              </a:srgbClr>
            </a:solidFill>
            <a:prstDash val="solid"/>
            <a:headEnd type="none" w="med" len="med"/>
            <a:tailEnd type="arrow"/>
          </a:ln>
          <a:effectLst/>
        </p:spPr>
      </p:cxnSp>
      <p:cxnSp>
        <p:nvCxnSpPr>
          <p:cNvPr id="80" name="Connecteur droit avec flèche 32"/>
          <p:cNvCxnSpPr>
            <a:endCxn id="65" idx="2"/>
          </p:cNvCxnSpPr>
          <p:nvPr/>
        </p:nvCxnSpPr>
        <p:spPr bwMode="auto">
          <a:xfrm flipH="1" flipV="1">
            <a:off x="2367900" y="2464801"/>
            <a:ext cx="240" cy="432160"/>
          </a:xfrm>
          <a:prstGeom prst="straightConnector1">
            <a:avLst/>
          </a:prstGeom>
          <a:noFill/>
          <a:ln w="9525" cap="flat" cmpd="sng" algn="ctr">
            <a:solidFill>
              <a:srgbClr val="55555A">
                <a:shade val="95000"/>
                <a:satMod val="105000"/>
              </a:srgbClr>
            </a:solidFill>
            <a:prstDash val="solid"/>
            <a:headEnd type="none" w="med" len="med"/>
            <a:tailEnd type="arrow"/>
          </a:ln>
          <a:effectLst/>
        </p:spPr>
      </p:cxnSp>
      <p:cxnSp>
        <p:nvCxnSpPr>
          <p:cNvPr id="81" name="Connecteur droit avec flèche 36"/>
          <p:cNvCxnSpPr>
            <a:stCxn id="66" idx="3"/>
            <a:endCxn id="67" idx="1"/>
          </p:cNvCxnSpPr>
          <p:nvPr/>
        </p:nvCxnSpPr>
        <p:spPr bwMode="auto">
          <a:xfrm>
            <a:off x="4384044" y="3905001"/>
            <a:ext cx="1008272" cy="0"/>
          </a:xfrm>
          <a:prstGeom prst="straightConnector1">
            <a:avLst/>
          </a:prstGeom>
          <a:noFill/>
          <a:ln w="9525" cap="flat" cmpd="sng" algn="ctr">
            <a:solidFill>
              <a:srgbClr val="55555A">
                <a:shade val="95000"/>
                <a:satMod val="105000"/>
              </a:srgbClr>
            </a:solidFill>
            <a:prstDash val="solid"/>
            <a:headEnd type="none" w="med" len="med"/>
            <a:tailEnd type="arrow"/>
          </a:ln>
          <a:effectLst/>
        </p:spPr>
      </p:cxnSp>
      <p:sp>
        <p:nvSpPr>
          <p:cNvPr id="82" name="ZoneTexte 39"/>
          <p:cNvSpPr txBox="1"/>
          <p:nvPr/>
        </p:nvSpPr>
        <p:spPr>
          <a:xfrm>
            <a:off x="3088060" y="4697129"/>
            <a:ext cx="115212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3-stage </a:t>
            </a:r>
            <a:r>
              <a:rPr kumimoji="0" lang="en-US" sz="1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coalescers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3" name="ZoneTexte 40"/>
          <p:cNvSpPr txBox="1"/>
          <p:nvPr/>
        </p:nvSpPr>
        <p:spPr>
          <a:xfrm>
            <a:off x="5464324" y="4697129"/>
            <a:ext cx="136815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Activated carbon filters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+ ORS final filters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4" name="ZoneTexte 41"/>
          <p:cNvSpPr txBox="1"/>
          <p:nvPr/>
        </p:nvSpPr>
        <p:spPr>
          <a:xfrm>
            <a:off x="4384204" y="3545001"/>
            <a:ext cx="100811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HP </a:t>
            </a:r>
            <a:r>
              <a:rPr kumimoji="0" lang="en-US" sz="1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GHe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+ oil (vapor)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85" name="Connecteur droit avec flèche 42"/>
          <p:cNvCxnSpPr/>
          <p:nvPr/>
        </p:nvCxnSpPr>
        <p:spPr bwMode="auto">
          <a:xfrm>
            <a:off x="6832316" y="4065825"/>
            <a:ext cx="648232" cy="0"/>
          </a:xfrm>
          <a:prstGeom prst="straightConnector1">
            <a:avLst/>
          </a:prstGeom>
          <a:noFill/>
          <a:ln w="9525" cap="flat" cmpd="sng" algn="ctr">
            <a:solidFill>
              <a:srgbClr val="55555A">
                <a:shade val="95000"/>
                <a:satMod val="105000"/>
              </a:srgbClr>
            </a:solidFill>
            <a:prstDash val="solid"/>
            <a:headEnd type="none" w="med" len="med"/>
            <a:tailEnd type="arrow"/>
          </a:ln>
          <a:effectLst/>
        </p:spPr>
      </p:cxnSp>
      <p:sp>
        <p:nvSpPr>
          <p:cNvPr id="86" name="ZoneTexte 45"/>
          <p:cNvSpPr txBox="1"/>
          <p:nvPr/>
        </p:nvSpPr>
        <p:spPr>
          <a:xfrm>
            <a:off x="7442360" y="3674371"/>
            <a:ext cx="100811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HP </a:t>
            </a:r>
            <a:r>
              <a:rPr kumimoji="0" lang="en-US" sz="1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GHe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87" name="ZoneTexte 46"/>
          <p:cNvSpPr txBox="1"/>
          <p:nvPr/>
        </p:nvSpPr>
        <p:spPr>
          <a:xfrm>
            <a:off x="1791916" y="2896929"/>
            <a:ext cx="115212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Primary phase separators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8" name="ZoneTexte 28"/>
          <p:cNvSpPr txBox="1"/>
          <p:nvPr/>
        </p:nvSpPr>
        <p:spPr>
          <a:xfrm>
            <a:off x="2952751" y="2302395"/>
            <a:ext cx="126911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55555A">
                    <a:lumMod val="50000"/>
                  </a:srgbClr>
                </a:solidFill>
                <a:effectLst/>
                <a:uLnTx/>
                <a:uFillTx/>
              </a:rPr>
              <a:t>1</a:t>
            </a: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9" name="ZoneTexte 30"/>
          <p:cNvSpPr txBox="1"/>
          <p:nvPr/>
        </p:nvSpPr>
        <p:spPr>
          <a:xfrm>
            <a:off x="4357452" y="4102595"/>
            <a:ext cx="7053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55555A">
                    <a:lumMod val="50000"/>
                  </a:srgbClr>
                </a:solidFill>
                <a:effectLst/>
                <a:uLnTx/>
                <a:uFillTx/>
              </a:rPr>
              <a:t>2</a:t>
            </a: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0" name="ZoneTexte 31"/>
          <p:cNvSpPr txBox="1"/>
          <p:nvPr/>
        </p:nvSpPr>
        <p:spPr>
          <a:xfrm>
            <a:off x="6805724" y="4102015"/>
            <a:ext cx="7053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55555A">
                    <a:lumMod val="50000"/>
                  </a:srgbClr>
                </a:solidFill>
                <a:effectLst/>
                <a:uLnTx/>
                <a:uFillTx/>
              </a:rPr>
              <a:t>3</a:t>
            </a: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1" name="ZoneTexte 34"/>
          <p:cNvSpPr txBox="1"/>
          <p:nvPr/>
        </p:nvSpPr>
        <p:spPr>
          <a:xfrm>
            <a:off x="7442360" y="3961823"/>
            <a:ext cx="100811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300K HP </a:t>
            </a:r>
            <a:r>
              <a:rPr kumimoji="0" lang="en-US" sz="1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GHe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</a:p>
        </p:txBody>
      </p:sp>
      <p:cxnSp>
        <p:nvCxnSpPr>
          <p:cNvPr id="92" name="Connecteur droit avec flèche 37"/>
          <p:cNvCxnSpPr/>
          <p:nvPr/>
        </p:nvCxnSpPr>
        <p:spPr bwMode="auto">
          <a:xfrm>
            <a:off x="6832316" y="3761025"/>
            <a:ext cx="648232" cy="0"/>
          </a:xfrm>
          <a:prstGeom prst="straightConnector1">
            <a:avLst/>
          </a:prstGeom>
          <a:noFill/>
          <a:ln w="9525" cap="flat" cmpd="sng" algn="ctr">
            <a:solidFill>
              <a:srgbClr val="55555A">
                <a:shade val="95000"/>
                <a:satMod val="105000"/>
              </a:srgbClr>
            </a:solidFill>
            <a:prstDash val="solid"/>
            <a:headEnd type="none" w="med" len="med"/>
            <a:tailEnd type="arrow"/>
          </a:ln>
          <a:effectLst/>
        </p:spPr>
      </p:cxnSp>
      <p:sp>
        <p:nvSpPr>
          <p:cNvPr id="93" name="ZoneTexte 35"/>
          <p:cNvSpPr txBox="1"/>
          <p:nvPr/>
        </p:nvSpPr>
        <p:spPr>
          <a:xfrm>
            <a:off x="3673437" y="1700808"/>
            <a:ext cx="82809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Hot HP </a:t>
            </a:r>
            <a:r>
              <a:rPr kumimoji="0" lang="en-US" sz="1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GHe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4" name="ZoneTexte 43"/>
          <p:cNvSpPr txBox="1"/>
          <p:nvPr/>
        </p:nvSpPr>
        <p:spPr>
          <a:xfrm>
            <a:off x="3673437" y="1988840"/>
            <a:ext cx="82809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Hot MP </a:t>
            </a:r>
            <a:r>
              <a:rPr kumimoji="0" lang="en-US" sz="1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GHe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18" name="Group 117"/>
          <p:cNvGrpSpPr/>
          <p:nvPr/>
        </p:nvGrpSpPr>
        <p:grpSpPr>
          <a:xfrm>
            <a:off x="1647825" y="1744801"/>
            <a:ext cx="1440075" cy="726937"/>
            <a:chOff x="1647825" y="1744801"/>
            <a:chExt cx="1440075" cy="726937"/>
          </a:xfrm>
        </p:grpSpPr>
        <p:sp>
          <p:nvSpPr>
            <p:cNvPr id="65" name="Rectangle 64"/>
            <p:cNvSpPr/>
            <p:nvPr/>
          </p:nvSpPr>
          <p:spPr bwMode="auto">
            <a:xfrm>
              <a:off x="1647900" y="1744801"/>
              <a:ext cx="1440000" cy="7200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FFFFFF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5555A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To primary separate oil from gas</a:t>
              </a:r>
            </a:p>
          </p:txBody>
        </p:sp>
        <p:sp>
          <p:nvSpPr>
            <p:cNvPr id="104" name="Rectangle 103"/>
            <p:cNvSpPr/>
            <p:nvPr/>
          </p:nvSpPr>
          <p:spPr bwMode="auto">
            <a:xfrm>
              <a:off x="1647825" y="1757363"/>
              <a:ext cx="200025" cy="180975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5" name="Rectangle 104"/>
            <p:cNvSpPr/>
            <p:nvPr/>
          </p:nvSpPr>
          <p:spPr bwMode="auto">
            <a:xfrm>
              <a:off x="1647825" y="2290763"/>
              <a:ext cx="200025" cy="180975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6" name="Rectangle 105"/>
            <p:cNvSpPr/>
            <p:nvPr/>
          </p:nvSpPr>
          <p:spPr bwMode="auto">
            <a:xfrm>
              <a:off x="2257425" y="2290763"/>
              <a:ext cx="200025" cy="180975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7" name="Rectangle 106"/>
            <p:cNvSpPr/>
            <p:nvPr/>
          </p:nvSpPr>
          <p:spPr bwMode="auto">
            <a:xfrm>
              <a:off x="1957387" y="2290763"/>
              <a:ext cx="200025" cy="180975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8" name="Rectangle 107"/>
            <p:cNvSpPr/>
            <p:nvPr/>
          </p:nvSpPr>
          <p:spPr bwMode="auto">
            <a:xfrm>
              <a:off x="2581275" y="2290763"/>
              <a:ext cx="200025" cy="180975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9" name="Rectangle 108"/>
            <p:cNvSpPr/>
            <p:nvPr/>
          </p:nvSpPr>
          <p:spPr bwMode="auto">
            <a:xfrm>
              <a:off x="2881312" y="2290763"/>
              <a:ext cx="200025" cy="180975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0" name="Rectangle 109"/>
            <p:cNvSpPr/>
            <p:nvPr/>
          </p:nvSpPr>
          <p:spPr bwMode="auto">
            <a:xfrm>
              <a:off x="2881312" y="2019301"/>
              <a:ext cx="200025" cy="180975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1" name="Rectangle 110"/>
            <p:cNvSpPr/>
            <p:nvPr/>
          </p:nvSpPr>
          <p:spPr bwMode="auto">
            <a:xfrm>
              <a:off x="2881312" y="1757364"/>
              <a:ext cx="200025" cy="180975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2" name="Rectangle 111"/>
            <p:cNvSpPr/>
            <p:nvPr/>
          </p:nvSpPr>
          <p:spPr bwMode="auto">
            <a:xfrm>
              <a:off x="2257425" y="1752600"/>
              <a:ext cx="200025" cy="180975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3" name="Rectangle 112"/>
            <p:cNvSpPr/>
            <p:nvPr/>
          </p:nvSpPr>
          <p:spPr bwMode="auto">
            <a:xfrm>
              <a:off x="1957387" y="1752600"/>
              <a:ext cx="200025" cy="180975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4" name="Rectangle 113"/>
            <p:cNvSpPr/>
            <p:nvPr/>
          </p:nvSpPr>
          <p:spPr bwMode="auto">
            <a:xfrm>
              <a:off x="2581275" y="1752600"/>
              <a:ext cx="200025" cy="180975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5" name="Rectangle 114"/>
            <p:cNvSpPr/>
            <p:nvPr/>
          </p:nvSpPr>
          <p:spPr bwMode="auto">
            <a:xfrm>
              <a:off x="1647825" y="2052638"/>
              <a:ext cx="200025" cy="180975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/>
          </p:cNvSpPr>
          <p:nvPr>
            <p:ph type="title"/>
          </p:nvPr>
        </p:nvSpPr>
        <p:spPr>
          <a:xfrm>
            <a:off x="251520" y="44624"/>
            <a:ext cx="8712968" cy="432048"/>
          </a:xfrm>
        </p:spPr>
        <p:txBody>
          <a:bodyPr/>
          <a:lstStyle/>
          <a:p>
            <a:pPr eaLnBrk="1" hangingPunct="1"/>
            <a:r>
              <a:rPr lang="fr-FR" sz="2800" dirty="0" err="1" smtClean="0"/>
              <a:t>Overview</a:t>
            </a:r>
            <a:r>
              <a:rPr lang="fr-FR" sz="2800" dirty="0" smtClean="0"/>
              <a:t> of </a:t>
            </a:r>
            <a:r>
              <a:rPr lang="fr-FR" sz="2800" dirty="0" err="1" smtClean="0"/>
              <a:t>next</a:t>
            </a:r>
            <a:r>
              <a:rPr lang="fr-FR" sz="2800" dirty="0" smtClean="0"/>
              <a:t> </a:t>
            </a:r>
            <a:r>
              <a:rPr lang="fr-FR" sz="2800" dirty="0" err="1" smtClean="0"/>
              <a:t>projects</a:t>
            </a:r>
            <a:r>
              <a:rPr lang="fr-FR" sz="2800" dirty="0" smtClean="0"/>
              <a:t> to </a:t>
            </a:r>
            <a:r>
              <a:rPr lang="fr-FR" sz="2800" dirty="0" err="1" smtClean="0"/>
              <a:t>win</a:t>
            </a:r>
            <a:endParaRPr lang="fr-FR" sz="2800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36128"/>
            <a:ext cx="8191559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 bwMode="auto">
          <a:xfrm>
            <a:off x="3347864" y="1772816"/>
            <a:ext cx="3240360" cy="288032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2575" marR="0" indent="-282575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7D29D"/>
              </a:buClr>
              <a:buSzPct val="55000"/>
              <a:buFont typeface="Wingdings 2" pitchFamily="18" charset="2"/>
              <a:buChar char="¢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067944" y="4498548"/>
            <a:ext cx="1656184" cy="226596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2575" marR="0" indent="-282575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7D29D"/>
              </a:buClr>
              <a:buSzPct val="55000"/>
              <a:buFont typeface="Wingdings 2" pitchFamily="18" charset="2"/>
              <a:buChar char="¢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123728" y="4479400"/>
            <a:ext cx="648072" cy="216024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2575" marR="0" indent="-282575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7D29D"/>
              </a:buClr>
              <a:buSzPct val="55000"/>
              <a:buFont typeface="Wingdings 2" pitchFamily="18" charset="2"/>
              <a:buChar char="¢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/>
          </p:cNvSpPr>
          <p:nvPr>
            <p:ph type="title"/>
          </p:nvPr>
        </p:nvSpPr>
        <p:spPr>
          <a:xfrm>
            <a:off x="251520" y="44624"/>
            <a:ext cx="8712968" cy="432048"/>
          </a:xfrm>
        </p:spPr>
        <p:txBody>
          <a:bodyPr/>
          <a:lstStyle/>
          <a:p>
            <a:pPr eaLnBrk="1" hangingPunct="1"/>
            <a:r>
              <a:rPr lang="fr-FR" sz="2800" dirty="0" err="1" smtClean="0"/>
              <a:t>Overall</a:t>
            </a:r>
            <a:r>
              <a:rPr lang="fr-FR" sz="2800" dirty="0" smtClean="0"/>
              <a:t> </a:t>
            </a:r>
            <a:r>
              <a:rPr lang="fr-FR" sz="2800" dirty="0" err="1" smtClean="0"/>
              <a:t>functional</a:t>
            </a:r>
            <a:r>
              <a:rPr lang="fr-FR" sz="2800" dirty="0" smtClean="0"/>
              <a:t> </a:t>
            </a:r>
            <a:r>
              <a:rPr lang="fr-FR" sz="2800" dirty="0" err="1" smtClean="0"/>
              <a:t>analysis</a:t>
            </a:r>
            <a:endParaRPr lang="fr-FR" sz="2800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1700" y="656431"/>
            <a:ext cx="7340600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/>
          </p:cNvSpPr>
          <p:nvPr>
            <p:ph type="title"/>
          </p:nvPr>
        </p:nvSpPr>
        <p:spPr>
          <a:xfrm>
            <a:off x="251520" y="44624"/>
            <a:ext cx="8712968" cy="432048"/>
          </a:xfrm>
        </p:spPr>
        <p:txBody>
          <a:bodyPr/>
          <a:lstStyle/>
          <a:p>
            <a:pPr eaLnBrk="1" hangingPunct="1"/>
            <a:r>
              <a:rPr lang="fr-FR" sz="2800" dirty="0" err="1" smtClean="0"/>
              <a:t>Overall</a:t>
            </a:r>
            <a:r>
              <a:rPr lang="fr-FR" sz="2800" dirty="0" smtClean="0"/>
              <a:t> </a:t>
            </a:r>
            <a:r>
              <a:rPr lang="fr-FR" sz="2800" dirty="0" err="1" smtClean="0"/>
              <a:t>functional</a:t>
            </a:r>
            <a:r>
              <a:rPr lang="fr-FR" sz="2800" dirty="0" smtClean="0"/>
              <a:t> </a:t>
            </a:r>
            <a:r>
              <a:rPr lang="fr-FR" sz="2800" dirty="0" err="1" smtClean="0"/>
              <a:t>analysis</a:t>
            </a:r>
            <a:endParaRPr lang="fr-FR" sz="2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831" y="638349"/>
            <a:ext cx="8496770" cy="5922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/>
          </p:cNvSpPr>
          <p:nvPr>
            <p:ph type="title"/>
          </p:nvPr>
        </p:nvSpPr>
        <p:spPr>
          <a:xfrm>
            <a:off x="251520" y="44624"/>
            <a:ext cx="8712968" cy="432048"/>
          </a:xfrm>
        </p:spPr>
        <p:txBody>
          <a:bodyPr/>
          <a:lstStyle/>
          <a:p>
            <a:pPr eaLnBrk="1" hangingPunct="1"/>
            <a:r>
              <a:rPr lang="fr-FR" sz="2800" dirty="0" err="1" smtClean="0"/>
              <a:t>Functional</a:t>
            </a:r>
            <a:r>
              <a:rPr lang="fr-FR" sz="2800" dirty="0" smtClean="0"/>
              <a:t> </a:t>
            </a:r>
            <a:r>
              <a:rPr lang="fr-FR" sz="2800" dirty="0" err="1" smtClean="0"/>
              <a:t>analysis</a:t>
            </a:r>
            <a:endParaRPr lang="fr-FR" sz="28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54" y="472867"/>
            <a:ext cx="8389392" cy="5882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/>
          </p:cNvSpPr>
          <p:nvPr>
            <p:ph type="title"/>
          </p:nvPr>
        </p:nvSpPr>
        <p:spPr>
          <a:xfrm>
            <a:off x="251520" y="44624"/>
            <a:ext cx="8712968" cy="432048"/>
          </a:xfrm>
        </p:spPr>
        <p:txBody>
          <a:bodyPr/>
          <a:lstStyle/>
          <a:p>
            <a:pPr eaLnBrk="1" hangingPunct="1"/>
            <a:r>
              <a:rPr lang="fr-FR" sz="2800" dirty="0" err="1" smtClean="0"/>
              <a:t>Functional</a:t>
            </a:r>
            <a:r>
              <a:rPr lang="fr-FR" sz="2800" dirty="0" smtClean="0"/>
              <a:t> </a:t>
            </a:r>
            <a:r>
              <a:rPr lang="fr-FR" sz="2800" dirty="0" err="1" smtClean="0"/>
              <a:t>analysis</a:t>
            </a:r>
            <a:endParaRPr lang="fr-FR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64024" y="859809"/>
            <a:ext cx="8502555" cy="123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Qu’est-ce</a:t>
            </a:r>
            <a:r>
              <a:rPr lang="en-US" dirty="0" smtClean="0">
                <a:solidFill>
                  <a:srgbClr val="000000"/>
                </a:solidFill>
              </a:rPr>
              <a:t> qui </a:t>
            </a:r>
            <a:r>
              <a:rPr lang="en-US" dirty="0" err="1" smtClean="0">
                <a:solidFill>
                  <a:srgbClr val="000000"/>
                </a:solidFill>
              </a:rPr>
              <a:t>serait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selon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vous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standardisable</a:t>
            </a:r>
            <a:r>
              <a:rPr lang="en-US" dirty="0" smtClean="0">
                <a:solidFill>
                  <a:srgbClr val="000000"/>
                </a:solidFill>
              </a:rPr>
              <a:t> ?</a:t>
            </a:r>
          </a:p>
          <a:p>
            <a:r>
              <a:rPr lang="en-US" dirty="0" err="1" smtClean="0">
                <a:solidFill>
                  <a:srgbClr val="000000"/>
                </a:solidFill>
              </a:rPr>
              <a:t>Que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pourrait</a:t>
            </a:r>
            <a:r>
              <a:rPr lang="en-US" dirty="0" smtClean="0">
                <a:solidFill>
                  <a:srgbClr val="000000"/>
                </a:solidFill>
              </a:rPr>
              <a:t>-on faire de </a:t>
            </a:r>
            <a:r>
              <a:rPr lang="en-US" dirty="0" err="1" smtClean="0">
                <a:solidFill>
                  <a:srgbClr val="000000"/>
                </a:solidFill>
              </a:rPr>
              <a:t>façon</a:t>
            </a:r>
            <a:r>
              <a:rPr lang="en-US" dirty="0" smtClean="0">
                <a:solidFill>
                  <a:srgbClr val="000000"/>
                </a:solidFill>
              </a:rPr>
              <a:t> plus </a:t>
            </a:r>
            <a:r>
              <a:rPr lang="en-US" dirty="0" err="1" smtClean="0">
                <a:solidFill>
                  <a:srgbClr val="000000"/>
                </a:solidFill>
              </a:rPr>
              <a:t>efficace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répétitive</a:t>
            </a:r>
            <a:r>
              <a:rPr lang="en-US" dirty="0" smtClean="0">
                <a:solidFill>
                  <a:srgbClr val="000000"/>
                </a:solidFill>
              </a:rPr>
              <a:t> ?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2800" b="1" dirty="0" smtClean="0"/>
              <a:t>Equipment: : </a:t>
            </a:r>
            <a:r>
              <a:rPr lang="fr-FR" sz="2800" b="1" dirty="0" err="1" smtClean="0"/>
              <a:t>Purchase</a:t>
            </a:r>
            <a:r>
              <a:rPr lang="fr-FR" sz="2800" b="1" dirty="0" smtClean="0"/>
              <a:t> for </a:t>
            </a:r>
            <a:r>
              <a:rPr lang="fr-FR" sz="2800" b="1" dirty="0" err="1" smtClean="0"/>
              <a:t>assembling</a:t>
            </a:r>
            <a:endParaRPr lang="fr-FR" sz="2800" b="1" dirty="0" smtClean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screen"/>
          <a:srcRect l="8514" r="14859"/>
          <a:stretch>
            <a:fillRect/>
          </a:stretch>
        </p:blipFill>
        <p:spPr bwMode="auto">
          <a:xfrm>
            <a:off x="6516216" y="764704"/>
            <a:ext cx="2592288" cy="20162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764704"/>
            <a:ext cx="2952328" cy="2056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395536" y="285293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0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Cryovalves</a:t>
            </a:r>
            <a:endParaRPr lang="en-US" sz="20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764704"/>
            <a:ext cx="307072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 r="15652"/>
          <a:stretch>
            <a:fillRect/>
          </a:stretch>
        </p:blipFill>
        <p:spPr bwMode="auto">
          <a:xfrm>
            <a:off x="4927394" y="3284984"/>
            <a:ext cx="418111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3347864" y="285293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Heat </a:t>
            </a:r>
            <a:r>
              <a:rPr lang="en-US" sz="20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Echangers</a:t>
            </a:r>
            <a:endParaRPr lang="en-US" sz="20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07696" y="285293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Adsorbers</a:t>
            </a:r>
            <a:endParaRPr lang="en-US" sz="20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284984"/>
            <a:ext cx="1983837" cy="2596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323528" y="5949280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Electrical Heaters</a:t>
            </a:r>
            <a:endParaRPr lang="en-US" sz="20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27784" y="602128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Temperature</a:t>
            </a:r>
            <a:endParaRPr lang="en-US" sz="20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783" y="3284984"/>
            <a:ext cx="1911531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2699792" y="465313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PSV</a:t>
            </a:r>
            <a:endParaRPr lang="en-US" sz="20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 cstate="print"/>
          <a:srcRect b="17404"/>
          <a:stretch>
            <a:fillRect/>
          </a:stretch>
        </p:blipFill>
        <p:spPr bwMode="auto">
          <a:xfrm>
            <a:off x="2555776" y="4941168"/>
            <a:ext cx="201622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35"/>
          <p:cNvSpPr txBox="1"/>
          <p:nvPr/>
        </p:nvSpPr>
        <p:spPr>
          <a:xfrm>
            <a:off x="6012160" y="602128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Vacuum Vessel</a:t>
            </a:r>
            <a:endParaRPr lang="en-US" sz="20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2800" dirty="0" smtClean="0"/>
              <a:t>Equipment: </a:t>
            </a:r>
            <a:r>
              <a:rPr lang="fr-FR" sz="2800" dirty="0" err="1" smtClean="0"/>
              <a:t>Manufacturing</a:t>
            </a:r>
            <a:r>
              <a:rPr lang="fr-FR" sz="2800" dirty="0" smtClean="0"/>
              <a:t> </a:t>
            </a:r>
            <a:r>
              <a:rPr lang="fr-FR" sz="2800" dirty="0" err="1" smtClean="0"/>
              <a:t>at</a:t>
            </a:r>
            <a:r>
              <a:rPr lang="fr-FR" sz="2800" dirty="0" smtClean="0"/>
              <a:t> ALAT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/>
          <a:srcRect t="12664" r="28659"/>
          <a:stretch>
            <a:fillRect/>
          </a:stretch>
        </p:blipFill>
        <p:spPr bwMode="auto">
          <a:xfrm>
            <a:off x="1115617" y="3068960"/>
            <a:ext cx="357538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t="2374"/>
          <a:stretch>
            <a:fillRect/>
          </a:stretch>
        </p:blipFill>
        <p:spPr bwMode="auto">
          <a:xfrm>
            <a:off x="4860032" y="3068960"/>
            <a:ext cx="302799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55576" y="7173416"/>
            <a:ext cx="39604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Cold Box Integration</a:t>
            </a:r>
            <a:endParaRPr lang="en-US" sz="20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8024" y="5877272"/>
            <a:ext cx="33123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Warm Panel Integration</a:t>
            </a:r>
            <a:endParaRPr lang="en-US" sz="20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9" y="692696"/>
            <a:ext cx="1656184" cy="1974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987824" y="2708920"/>
            <a:ext cx="25202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Insulation</a:t>
            </a:r>
            <a:endParaRPr lang="en-US" sz="20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 l="25063"/>
          <a:stretch>
            <a:fillRect/>
          </a:stretch>
        </p:blipFill>
        <p:spPr bwMode="auto">
          <a:xfrm>
            <a:off x="2987824" y="692696"/>
            <a:ext cx="262249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 l="14997" b="3571"/>
          <a:stretch>
            <a:fillRect/>
          </a:stretch>
        </p:blipFill>
        <p:spPr bwMode="auto">
          <a:xfrm>
            <a:off x="251520" y="692696"/>
            <a:ext cx="262880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51520" y="2708920"/>
            <a:ext cx="26642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Piping</a:t>
            </a:r>
            <a:endParaRPr lang="en-US" sz="20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75307" y="692696"/>
            <a:ext cx="136496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652120" y="2708920"/>
            <a:ext cx="3240360" cy="3416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8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Cryogenic Rotating Machines</a:t>
            </a:r>
            <a:endParaRPr lang="en-US" sz="18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87624" y="5877272"/>
            <a:ext cx="33123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Cold Box Integration</a:t>
            </a:r>
            <a:endParaRPr lang="en-US" sz="20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2800" dirty="0" smtClean="0"/>
              <a:t>RCB </a:t>
            </a:r>
            <a:r>
              <a:rPr lang="fr-FR" sz="2800" dirty="0" err="1" smtClean="0"/>
              <a:t>Example</a:t>
            </a:r>
            <a:r>
              <a:rPr lang="fr-FR" sz="2800" dirty="0" smtClean="0"/>
              <a:t> – JT60SA</a:t>
            </a:r>
          </a:p>
        </p:txBody>
      </p:sp>
      <p:pic>
        <p:nvPicPr>
          <p:cNvPr id="33" name="Picture 32" descr="01-HX1.gif"/>
          <p:cNvPicPr>
            <a:picLocks noChangeAspect="1"/>
          </p:cNvPicPr>
          <p:nvPr/>
        </p:nvPicPr>
        <p:blipFill>
          <a:blip r:embed="rId2" cstate="print"/>
          <a:srcRect l="8438" t="25850" r="13234" b="25850"/>
          <a:stretch>
            <a:fillRect/>
          </a:stretch>
        </p:blipFill>
        <p:spPr>
          <a:xfrm>
            <a:off x="755576" y="1727870"/>
            <a:ext cx="8125993" cy="3814241"/>
          </a:xfrm>
          <a:prstGeom prst="rect">
            <a:avLst/>
          </a:prstGeom>
        </p:spPr>
      </p:pic>
      <p:pic>
        <p:nvPicPr>
          <p:cNvPr id="34" name="Picture 33" descr="02-HX1+ln2.gif"/>
          <p:cNvPicPr>
            <a:picLocks noChangeAspect="1"/>
          </p:cNvPicPr>
          <p:nvPr/>
        </p:nvPicPr>
        <p:blipFill>
          <a:blip r:embed="rId3" cstate="print"/>
          <a:srcRect l="8438" t="25850" r="13234" b="25850"/>
          <a:stretch>
            <a:fillRect/>
          </a:stretch>
        </p:blipFill>
        <p:spPr>
          <a:xfrm>
            <a:off x="755576" y="1727870"/>
            <a:ext cx="8125993" cy="3814241"/>
          </a:xfrm>
          <a:prstGeom prst="rect">
            <a:avLst/>
          </a:prstGeom>
        </p:spPr>
      </p:pic>
      <p:pic>
        <p:nvPicPr>
          <p:cNvPr id="35" name="Picture 34" descr="03-HX1+ln2+ads80K.gif"/>
          <p:cNvPicPr>
            <a:picLocks noChangeAspect="1"/>
          </p:cNvPicPr>
          <p:nvPr/>
        </p:nvPicPr>
        <p:blipFill>
          <a:blip r:embed="rId4" cstate="print"/>
          <a:srcRect l="8438" t="25850" r="13234" b="25850"/>
          <a:stretch>
            <a:fillRect/>
          </a:stretch>
        </p:blipFill>
        <p:spPr>
          <a:xfrm>
            <a:off x="755576" y="1727870"/>
            <a:ext cx="8125993" cy="3814241"/>
          </a:xfrm>
          <a:prstGeom prst="rect">
            <a:avLst/>
          </a:prstGeom>
        </p:spPr>
      </p:pic>
      <p:pic>
        <p:nvPicPr>
          <p:cNvPr id="36" name="Picture 35" descr="04-HX1+ln2+ads80K+HX5.gif"/>
          <p:cNvPicPr>
            <a:picLocks noChangeAspect="1"/>
          </p:cNvPicPr>
          <p:nvPr/>
        </p:nvPicPr>
        <p:blipFill>
          <a:blip r:embed="rId5" cstate="print"/>
          <a:srcRect l="8508" t="25850" r="13296" b="25850"/>
          <a:stretch>
            <a:fillRect/>
          </a:stretch>
        </p:blipFill>
        <p:spPr>
          <a:xfrm>
            <a:off x="755576" y="1727870"/>
            <a:ext cx="8125993" cy="3814241"/>
          </a:xfrm>
          <a:prstGeom prst="rect">
            <a:avLst/>
          </a:prstGeom>
        </p:spPr>
      </p:pic>
      <p:pic>
        <p:nvPicPr>
          <p:cNvPr id="37" name="Picture 36" descr="04-HX1+ln2+ads80K+HX5+ads.20K.gif"/>
          <p:cNvPicPr>
            <a:picLocks noChangeAspect="1"/>
          </p:cNvPicPr>
          <p:nvPr/>
        </p:nvPicPr>
        <p:blipFill>
          <a:blip r:embed="rId6" cstate="print"/>
          <a:srcRect l="8508" t="25850" r="13296" b="25850"/>
          <a:stretch>
            <a:fillRect/>
          </a:stretch>
        </p:blipFill>
        <p:spPr>
          <a:xfrm>
            <a:off x="755576" y="1727870"/>
            <a:ext cx="8125993" cy="3814241"/>
          </a:xfrm>
          <a:prstGeom prst="rect">
            <a:avLst/>
          </a:prstGeom>
        </p:spPr>
      </p:pic>
      <p:pic>
        <p:nvPicPr>
          <p:cNvPr id="38" name="Picture 37" descr="06-HX1+ln2+ads80K+HX5+ads.20K+6-7.gif"/>
          <p:cNvPicPr>
            <a:picLocks noChangeAspect="1"/>
          </p:cNvPicPr>
          <p:nvPr/>
        </p:nvPicPr>
        <p:blipFill>
          <a:blip r:embed="rId7" cstate="print"/>
          <a:srcRect l="8508" t="25850" r="13296" b="25850"/>
          <a:stretch>
            <a:fillRect/>
          </a:stretch>
        </p:blipFill>
        <p:spPr>
          <a:xfrm>
            <a:off x="755576" y="1727870"/>
            <a:ext cx="8125993" cy="3814241"/>
          </a:xfrm>
          <a:prstGeom prst="rect">
            <a:avLst/>
          </a:prstGeom>
        </p:spPr>
      </p:pic>
      <p:pic>
        <p:nvPicPr>
          <p:cNvPr id="39" name="Picture 38" descr="07-with piping.gif"/>
          <p:cNvPicPr>
            <a:picLocks noChangeAspect="1"/>
          </p:cNvPicPr>
          <p:nvPr/>
        </p:nvPicPr>
        <p:blipFill>
          <a:blip r:embed="rId8" cstate="print"/>
          <a:srcRect l="8508" t="25850" r="13296" b="25850"/>
          <a:stretch>
            <a:fillRect/>
          </a:stretch>
        </p:blipFill>
        <p:spPr>
          <a:xfrm>
            <a:off x="755576" y="1727870"/>
            <a:ext cx="8125993" cy="3814241"/>
          </a:xfrm>
          <a:prstGeom prst="rect">
            <a:avLst/>
          </a:prstGeom>
        </p:spPr>
      </p:pic>
      <p:pic>
        <p:nvPicPr>
          <p:cNvPr id="40" name="Picture 39" descr="07-with piping_and box.gif"/>
          <p:cNvPicPr>
            <a:picLocks noChangeAspect="1"/>
          </p:cNvPicPr>
          <p:nvPr/>
        </p:nvPicPr>
        <p:blipFill>
          <a:blip r:embed="rId9" cstate="print"/>
          <a:srcRect l="8508" t="25850" r="13296" b="25850"/>
          <a:stretch>
            <a:fillRect/>
          </a:stretch>
        </p:blipFill>
        <p:spPr>
          <a:xfrm>
            <a:off x="755576" y="1727870"/>
            <a:ext cx="8125993" cy="3814241"/>
          </a:xfrm>
          <a:prstGeom prst="rect">
            <a:avLst/>
          </a:prstGeom>
        </p:spPr>
      </p:pic>
      <p:pic>
        <p:nvPicPr>
          <p:cNvPr id="41" name="Picture 40" descr="09-with piping_and box_valves.gif"/>
          <p:cNvPicPr>
            <a:picLocks noChangeAspect="1"/>
          </p:cNvPicPr>
          <p:nvPr/>
        </p:nvPicPr>
        <p:blipFill>
          <a:blip r:embed="rId10" cstate="print"/>
          <a:srcRect l="8508" t="25850" r="13296" b="25850"/>
          <a:stretch>
            <a:fillRect/>
          </a:stretch>
        </p:blipFill>
        <p:spPr>
          <a:xfrm>
            <a:off x="755576" y="1727870"/>
            <a:ext cx="8125993" cy="3814241"/>
          </a:xfrm>
          <a:prstGeom prst="rect">
            <a:avLst/>
          </a:prstGeom>
        </p:spPr>
      </p:pic>
      <p:pic>
        <p:nvPicPr>
          <p:cNvPr id="42" name="Picture 41" descr="10-with piping_and box_valves-t1.gif"/>
          <p:cNvPicPr>
            <a:picLocks noChangeAspect="1"/>
          </p:cNvPicPr>
          <p:nvPr/>
        </p:nvPicPr>
        <p:blipFill>
          <a:blip r:embed="rId11" cstate="print"/>
          <a:srcRect l="8508" t="25850" r="13296" b="25850"/>
          <a:stretch>
            <a:fillRect/>
          </a:stretch>
        </p:blipFill>
        <p:spPr>
          <a:xfrm>
            <a:off x="755576" y="1727870"/>
            <a:ext cx="8125993" cy="3814241"/>
          </a:xfrm>
          <a:prstGeom prst="rect">
            <a:avLst/>
          </a:prstGeom>
        </p:spPr>
      </p:pic>
      <p:pic>
        <p:nvPicPr>
          <p:cNvPr id="43" name="Picture 42" descr="10-with piping_and box_valves-t1+t2.gif"/>
          <p:cNvPicPr>
            <a:picLocks noChangeAspect="1"/>
          </p:cNvPicPr>
          <p:nvPr/>
        </p:nvPicPr>
        <p:blipFill>
          <a:blip r:embed="rId12" cstate="print"/>
          <a:srcRect l="8508" t="25850" r="13296" b="25851"/>
          <a:stretch>
            <a:fillRect/>
          </a:stretch>
        </p:blipFill>
        <p:spPr>
          <a:xfrm>
            <a:off x="755576" y="1727870"/>
            <a:ext cx="8125993" cy="3814241"/>
          </a:xfrm>
          <a:prstGeom prst="rect">
            <a:avLst/>
          </a:prstGeom>
        </p:spPr>
      </p:pic>
      <p:pic>
        <p:nvPicPr>
          <p:cNvPr id="44" name="Picture 43" descr="10-with piping_and box_valves-t1+t2+t3.gif"/>
          <p:cNvPicPr>
            <a:picLocks noChangeAspect="1"/>
          </p:cNvPicPr>
          <p:nvPr/>
        </p:nvPicPr>
        <p:blipFill>
          <a:blip r:embed="rId13" cstate="print"/>
          <a:srcRect l="7711" t="25850" r="13296" b="25851"/>
          <a:stretch>
            <a:fillRect/>
          </a:stretch>
        </p:blipFill>
        <p:spPr>
          <a:xfrm>
            <a:off x="683568" y="1727870"/>
            <a:ext cx="8208911" cy="3814241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5580112" y="1196752"/>
            <a:ext cx="20729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Main HX Battery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411760" y="980728"/>
            <a:ext cx="281922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LN2 Phase Separator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(Could be replaced by 2 Turbines)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411760" y="1844824"/>
            <a:ext cx="10779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</a:rPr>
              <a:t>Ads.80K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83568" y="1772816"/>
            <a:ext cx="1077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</a:rPr>
              <a:t>Cold HX + Ads.20K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932040" y="5013176"/>
            <a:ext cx="74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T1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923928" y="5229200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T2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411760" y="5445224"/>
            <a:ext cx="74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T3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211960" y="5517232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dirty="0" err="1" smtClean="0">
                <a:solidFill>
                  <a:srgbClr val="3333CC"/>
                </a:solidFill>
              </a:rPr>
              <a:t>Overall</a:t>
            </a:r>
            <a:r>
              <a:rPr lang="fr-FR" sz="1600" dirty="0" smtClean="0">
                <a:solidFill>
                  <a:srgbClr val="3333CC"/>
                </a:solidFill>
              </a:rPr>
              <a:t> dimensions (Ø~3m, L~12m)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4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49" grpId="0"/>
      <p:bldP spid="50" grpId="0"/>
      <p:bldP spid="51" grpId="0"/>
      <p:bldP spid="77" grpId="0"/>
    </p:bldLst>
  </p:timing>
</p:sld>
</file>

<file path=ppt/theme/theme1.xml><?xml version="1.0" encoding="utf-8"?>
<a:theme xmlns:a="http://schemas.openxmlformats.org/drawingml/2006/main" name="mes masques">
  <a:themeElements>
    <a:clrScheme name="Titre &amp; Fin Visuel 6">
      <a:dk1>
        <a:srgbClr val="55555A"/>
      </a:dk1>
      <a:lt1>
        <a:srgbClr val="FFFFFF"/>
      </a:lt1>
      <a:dk2>
        <a:srgbClr val="4FB000"/>
      </a:dk2>
      <a:lt2>
        <a:srgbClr val="C1DEC0"/>
      </a:lt2>
      <a:accent1>
        <a:srgbClr val="CBDA90"/>
      </a:accent1>
      <a:accent2>
        <a:srgbClr val="E64B4B"/>
      </a:accent2>
      <a:accent3>
        <a:srgbClr val="FFFFFF"/>
      </a:accent3>
      <a:accent4>
        <a:srgbClr val="47474C"/>
      </a:accent4>
      <a:accent5>
        <a:srgbClr val="E2EAC6"/>
      </a:accent5>
      <a:accent6>
        <a:srgbClr val="D04343"/>
      </a:accent6>
      <a:hlink>
        <a:srgbClr val="BFBFAF"/>
      </a:hlink>
      <a:folHlink>
        <a:srgbClr val="6A9A6C"/>
      </a:folHlink>
    </a:clrScheme>
    <a:fontScheme name="Titre &amp; Fin Visu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31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31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itre &amp; Fin Visuel 1">
        <a:dk1>
          <a:srgbClr val="55555A"/>
        </a:dk1>
        <a:lt1>
          <a:srgbClr val="FFFFFF"/>
        </a:lt1>
        <a:dk2>
          <a:srgbClr val="005FA0"/>
        </a:dk2>
        <a:lt2>
          <a:srgbClr val="A5AAAA"/>
        </a:lt2>
        <a:accent1>
          <a:srgbClr val="82CDF0"/>
        </a:accent1>
        <a:accent2>
          <a:srgbClr val="7D82B4"/>
        </a:accent2>
        <a:accent3>
          <a:srgbClr val="FFFFFF"/>
        </a:accent3>
        <a:accent4>
          <a:srgbClr val="47474C"/>
        </a:accent4>
        <a:accent5>
          <a:srgbClr val="C1E3F6"/>
        </a:accent5>
        <a:accent6>
          <a:srgbClr val="7175A3"/>
        </a:accent6>
        <a:hlink>
          <a:srgbClr val="87A578"/>
        </a:hlink>
        <a:folHlink>
          <a:srgbClr val="E1784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 &amp; Fin Visuel 2">
        <a:dk1>
          <a:srgbClr val="55555A"/>
        </a:dk1>
        <a:lt1>
          <a:srgbClr val="FFFFFF"/>
        </a:lt1>
        <a:dk2>
          <a:srgbClr val="999B9D"/>
        </a:dk2>
        <a:lt2>
          <a:srgbClr val="BFD7CE"/>
        </a:lt2>
        <a:accent1>
          <a:srgbClr val="BEBCBD"/>
        </a:accent1>
        <a:accent2>
          <a:srgbClr val="E64B4B"/>
        </a:accent2>
        <a:accent3>
          <a:srgbClr val="FFFFFF"/>
        </a:accent3>
        <a:accent4>
          <a:srgbClr val="47474C"/>
        </a:accent4>
        <a:accent5>
          <a:srgbClr val="DBDADB"/>
        </a:accent5>
        <a:accent6>
          <a:srgbClr val="D04343"/>
        </a:accent6>
        <a:hlink>
          <a:srgbClr val="ACC2D8"/>
        </a:hlink>
        <a:folHlink>
          <a:srgbClr val="E6551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 &amp; Fin Visuel 3">
        <a:dk1>
          <a:srgbClr val="55555A"/>
        </a:dk1>
        <a:lt1>
          <a:srgbClr val="FFFFFF"/>
        </a:lt1>
        <a:dk2>
          <a:srgbClr val="00B2DE"/>
        </a:dk2>
        <a:lt2>
          <a:srgbClr val="E1AF96"/>
        </a:lt2>
        <a:accent1>
          <a:srgbClr val="AFDEEE"/>
        </a:accent1>
        <a:accent2>
          <a:srgbClr val="A2C08E"/>
        </a:accent2>
        <a:accent3>
          <a:srgbClr val="FFFFFF"/>
        </a:accent3>
        <a:accent4>
          <a:srgbClr val="47474C"/>
        </a:accent4>
        <a:accent5>
          <a:srgbClr val="D4ECF5"/>
        </a:accent5>
        <a:accent6>
          <a:srgbClr val="92AE80"/>
        </a:accent6>
        <a:hlink>
          <a:srgbClr val="AACB2B"/>
        </a:hlink>
        <a:folHlink>
          <a:srgbClr val="E6551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 &amp; Fin Visuel 4">
        <a:dk1>
          <a:srgbClr val="55555A"/>
        </a:dk1>
        <a:lt1>
          <a:srgbClr val="FFFFFF"/>
        </a:lt1>
        <a:dk2>
          <a:srgbClr val="AC0481"/>
        </a:dk2>
        <a:lt2>
          <a:srgbClr val="E1AF96"/>
        </a:lt2>
        <a:accent1>
          <a:srgbClr val="EA85AF"/>
        </a:accent1>
        <a:accent2>
          <a:srgbClr val="7DC3BE"/>
        </a:accent2>
        <a:accent3>
          <a:srgbClr val="FFFFFF"/>
        </a:accent3>
        <a:accent4>
          <a:srgbClr val="47474C"/>
        </a:accent4>
        <a:accent5>
          <a:srgbClr val="F3C2D4"/>
        </a:accent5>
        <a:accent6>
          <a:srgbClr val="71B0AC"/>
        </a:accent6>
        <a:hlink>
          <a:srgbClr val="5FB46E"/>
        </a:hlink>
        <a:folHlink>
          <a:srgbClr val="87A09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 &amp; Fin Visuel 5">
        <a:dk1>
          <a:srgbClr val="55555A"/>
        </a:dk1>
        <a:lt1>
          <a:srgbClr val="FFFFFF"/>
        </a:lt1>
        <a:dk2>
          <a:srgbClr val="C4B200"/>
        </a:dk2>
        <a:lt2>
          <a:srgbClr val="D2D38A"/>
        </a:lt2>
        <a:accent1>
          <a:srgbClr val="EDDD7A"/>
        </a:accent1>
        <a:accent2>
          <a:srgbClr val="CF8C4B"/>
        </a:accent2>
        <a:accent3>
          <a:srgbClr val="FFFFFF"/>
        </a:accent3>
        <a:accent4>
          <a:srgbClr val="47474C"/>
        </a:accent4>
        <a:accent5>
          <a:srgbClr val="F4EBBE"/>
        </a:accent5>
        <a:accent6>
          <a:srgbClr val="BB7E43"/>
        </a:accent6>
        <a:hlink>
          <a:srgbClr val="F5AA00"/>
        </a:hlink>
        <a:folHlink>
          <a:srgbClr val="C6A4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 &amp; Fin Visuel 6">
        <a:dk1>
          <a:srgbClr val="55555A"/>
        </a:dk1>
        <a:lt1>
          <a:srgbClr val="FFFFFF"/>
        </a:lt1>
        <a:dk2>
          <a:srgbClr val="4FB000"/>
        </a:dk2>
        <a:lt2>
          <a:srgbClr val="C1DEC0"/>
        </a:lt2>
        <a:accent1>
          <a:srgbClr val="CBDA90"/>
        </a:accent1>
        <a:accent2>
          <a:srgbClr val="E64B4B"/>
        </a:accent2>
        <a:accent3>
          <a:srgbClr val="FFFFFF"/>
        </a:accent3>
        <a:accent4>
          <a:srgbClr val="47474C"/>
        </a:accent4>
        <a:accent5>
          <a:srgbClr val="E2EAC6"/>
        </a:accent5>
        <a:accent6>
          <a:srgbClr val="D04343"/>
        </a:accent6>
        <a:hlink>
          <a:srgbClr val="BFBFAF"/>
        </a:hlink>
        <a:folHlink>
          <a:srgbClr val="6A9A6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 &amp; Fin Visuel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0A1"/>
        </a:accent1>
        <a:accent2>
          <a:srgbClr val="003278"/>
        </a:accent2>
        <a:accent3>
          <a:srgbClr val="FFFFFF"/>
        </a:accent3>
        <a:accent4>
          <a:srgbClr val="000000"/>
        </a:accent4>
        <a:accent5>
          <a:srgbClr val="AAB6CD"/>
        </a:accent5>
        <a:accent6>
          <a:srgbClr val="002C6C"/>
        </a:accent6>
        <a:hlink>
          <a:srgbClr val="7D82B4"/>
        </a:hlink>
        <a:folHlink>
          <a:srgbClr val="5555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 &amp; Fin Visuel 8">
        <a:dk1>
          <a:srgbClr val="000000"/>
        </a:dk1>
        <a:lt1>
          <a:srgbClr val="FFFFFF"/>
        </a:lt1>
        <a:dk2>
          <a:srgbClr val="005BA1"/>
        </a:dk2>
        <a:lt2>
          <a:srgbClr val="808080"/>
        </a:lt2>
        <a:accent1>
          <a:srgbClr val="0060A1"/>
        </a:accent1>
        <a:accent2>
          <a:srgbClr val="003278"/>
        </a:accent2>
        <a:accent3>
          <a:srgbClr val="FFFFFF"/>
        </a:accent3>
        <a:accent4>
          <a:srgbClr val="000000"/>
        </a:accent4>
        <a:accent5>
          <a:srgbClr val="AAB6CD"/>
        </a:accent5>
        <a:accent6>
          <a:srgbClr val="002C6C"/>
        </a:accent6>
        <a:hlink>
          <a:srgbClr val="7D82B4"/>
        </a:hlink>
        <a:folHlink>
          <a:srgbClr val="5555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 &amp; Fin Visuel 9">
        <a:dk1>
          <a:srgbClr val="000000"/>
        </a:dk1>
        <a:lt1>
          <a:srgbClr val="FFFFFF"/>
        </a:lt1>
        <a:dk2>
          <a:srgbClr val="005BA1"/>
        </a:dk2>
        <a:lt2>
          <a:srgbClr val="808080"/>
        </a:lt2>
        <a:accent1>
          <a:srgbClr val="003278"/>
        </a:accent1>
        <a:accent2>
          <a:srgbClr val="003278"/>
        </a:accent2>
        <a:accent3>
          <a:srgbClr val="FFFFFF"/>
        </a:accent3>
        <a:accent4>
          <a:srgbClr val="000000"/>
        </a:accent4>
        <a:accent5>
          <a:srgbClr val="AAADBE"/>
        </a:accent5>
        <a:accent6>
          <a:srgbClr val="002C6C"/>
        </a:accent6>
        <a:hlink>
          <a:srgbClr val="969BC8"/>
        </a:hlink>
        <a:folHlink>
          <a:srgbClr val="7D82B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 &amp; Fin Visuel 10">
        <a:dk1>
          <a:srgbClr val="000000"/>
        </a:dk1>
        <a:lt1>
          <a:srgbClr val="FFFFFF"/>
        </a:lt1>
        <a:dk2>
          <a:srgbClr val="005BA1"/>
        </a:dk2>
        <a:lt2>
          <a:srgbClr val="808080"/>
        </a:lt2>
        <a:accent1>
          <a:srgbClr val="82CDF0"/>
        </a:accent1>
        <a:accent2>
          <a:srgbClr val="003278"/>
        </a:accent2>
        <a:accent3>
          <a:srgbClr val="FFFFFF"/>
        </a:accent3>
        <a:accent4>
          <a:srgbClr val="000000"/>
        </a:accent4>
        <a:accent5>
          <a:srgbClr val="C1E3F6"/>
        </a:accent5>
        <a:accent6>
          <a:srgbClr val="002C6C"/>
        </a:accent6>
        <a:hlink>
          <a:srgbClr val="969BC8"/>
        </a:hlink>
        <a:folHlink>
          <a:srgbClr val="7D82B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 &amp; Fin Visuel 11">
        <a:dk1>
          <a:srgbClr val="55555A"/>
        </a:dk1>
        <a:lt1>
          <a:srgbClr val="FFFFFF"/>
        </a:lt1>
        <a:dk2>
          <a:srgbClr val="005BA1"/>
        </a:dk2>
        <a:lt2>
          <a:srgbClr val="808080"/>
        </a:lt2>
        <a:accent1>
          <a:srgbClr val="82CDF0"/>
        </a:accent1>
        <a:accent2>
          <a:srgbClr val="003278"/>
        </a:accent2>
        <a:accent3>
          <a:srgbClr val="FFFFFF"/>
        </a:accent3>
        <a:accent4>
          <a:srgbClr val="47474C"/>
        </a:accent4>
        <a:accent5>
          <a:srgbClr val="C1E3F6"/>
        </a:accent5>
        <a:accent6>
          <a:srgbClr val="002C6C"/>
        </a:accent6>
        <a:hlink>
          <a:srgbClr val="969BC8"/>
        </a:hlink>
        <a:folHlink>
          <a:srgbClr val="7D82B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 &amp; Fin Visuel 12">
        <a:dk1>
          <a:srgbClr val="55555A"/>
        </a:dk1>
        <a:lt1>
          <a:srgbClr val="FFFFFF"/>
        </a:lt1>
        <a:dk2>
          <a:srgbClr val="005BA1"/>
        </a:dk2>
        <a:lt2>
          <a:srgbClr val="808080"/>
        </a:lt2>
        <a:accent1>
          <a:srgbClr val="7D82B4"/>
        </a:accent1>
        <a:accent2>
          <a:srgbClr val="003278"/>
        </a:accent2>
        <a:accent3>
          <a:srgbClr val="FFFFFF"/>
        </a:accent3>
        <a:accent4>
          <a:srgbClr val="47474C"/>
        </a:accent4>
        <a:accent5>
          <a:srgbClr val="BFC1D6"/>
        </a:accent5>
        <a:accent6>
          <a:srgbClr val="002C6C"/>
        </a:accent6>
        <a:hlink>
          <a:srgbClr val="969BC8"/>
        </a:hlink>
        <a:folHlink>
          <a:srgbClr val="82CDF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30858</TotalTime>
  <Words>501</Words>
  <Application>Microsoft Office PowerPoint</Application>
  <PresentationFormat>On-screen Show (4:3)</PresentationFormat>
  <Paragraphs>127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mes masques</vt:lpstr>
      <vt:lpstr>Slide 1</vt:lpstr>
      <vt:lpstr>Overview of next projects to win</vt:lpstr>
      <vt:lpstr>Overall functional analysis</vt:lpstr>
      <vt:lpstr>Overall functional analysis</vt:lpstr>
      <vt:lpstr>Functional analysis</vt:lpstr>
      <vt:lpstr>Functional analysis</vt:lpstr>
      <vt:lpstr>Equipment: : Purchase for assembling</vt:lpstr>
      <vt:lpstr>Equipment: Manufacturing at ALAT</vt:lpstr>
      <vt:lpstr>RCB Example – JT60SA</vt:lpstr>
      <vt:lpstr>Possible Process to be challenged.</vt:lpstr>
      <vt:lpstr>Slide 11</vt:lpstr>
      <vt:lpstr>Carnot efficiency expectation shared by our customers</vt:lpstr>
      <vt:lpstr>Price curve shared by our customers</vt:lpstr>
      <vt:lpstr>Slide 14</vt:lpstr>
      <vt:lpstr>Remove Oil From GHe</vt:lpstr>
      <vt:lpstr>Remove Oil From GHe</vt:lpstr>
    </vt:vector>
  </TitlesOfParts>
  <Company>Air Liquide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Gabriel Constantin</dc:creator>
  <cp:lastModifiedBy>Vincent Heloin</cp:lastModifiedBy>
  <cp:revision>679</cp:revision>
  <dcterms:created xsi:type="dcterms:W3CDTF">2004-09-22T12:54:51Z</dcterms:created>
  <dcterms:modified xsi:type="dcterms:W3CDTF">2015-03-24T13:07:00Z</dcterms:modified>
</cp:coreProperties>
</file>