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9"/>
  </p:notesMasterIdLst>
  <p:handoutMasterIdLst>
    <p:handoutMasterId r:id="rId10"/>
  </p:handoutMasterIdLst>
  <p:sldIdLst>
    <p:sldId id="453" r:id="rId2"/>
    <p:sldId id="572" r:id="rId3"/>
    <p:sldId id="573" r:id="rId4"/>
    <p:sldId id="574" r:id="rId5"/>
    <p:sldId id="569" r:id="rId6"/>
    <p:sldId id="570" r:id="rId7"/>
    <p:sldId id="571" r:id="rId8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  <a:srgbClr val="3333CC"/>
    <a:srgbClr val="00B2DE"/>
    <a:srgbClr val="C4B300"/>
    <a:srgbClr val="00B27A"/>
    <a:srgbClr val="AC041D"/>
    <a:srgbClr val="00CC00"/>
    <a:srgbClr val="AC048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13" autoAdjust="0"/>
    <p:restoredTop sz="95888" autoAdjust="0"/>
  </p:normalViewPr>
  <p:slideViewPr>
    <p:cSldViewPr snapToGrid="0">
      <p:cViewPr varScale="1">
        <p:scale>
          <a:sx n="109" d="100"/>
          <a:sy n="109" d="100"/>
        </p:scale>
        <p:origin x="-13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35" d="100"/>
          <a:sy n="35" d="100"/>
        </p:scale>
        <p:origin x="-1608" y="-66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7C00F334-9CAD-4F81-8A0F-CA3BCAE4704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01C1AAE5-B0F2-4F68-B671-E6317AE9218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EE0E8-A412-41D3-9F50-1CDC7C2353F7}" type="slidenum">
              <a:rPr lang="fr-FR" smtClean="0"/>
              <a:pPr/>
              <a:t>1</a:t>
            </a:fld>
            <a:endParaRPr lang="fr-FR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ond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" name="Picture 31" descr="logo ALaB&amp;T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760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241300" y="116632"/>
            <a:ext cx="8902700" cy="43204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4" y="6564967"/>
            <a:ext cx="216719" cy="176401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buNone/>
              <a:defRPr/>
            </a:pPr>
            <a:fld id="{88264413-2748-485A-B27F-F3E9193C7652}" type="slidenum">
              <a:rPr lang="en-GB" sz="9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buNone/>
                <a:defRPr/>
              </a:pPr>
              <a:t>‹#›</a:t>
            </a:fld>
            <a:endParaRPr lang="en-GB" sz="9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491880" y="6596906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buNone/>
              <a:defRPr/>
            </a:pPr>
            <a:r>
              <a:rPr lang="en-GB" sz="800" b="1" dirty="0">
                <a:solidFill>
                  <a:srgbClr val="000000"/>
                </a:solidFill>
              </a:rPr>
              <a:t>Air </a:t>
            </a:r>
            <a:r>
              <a:rPr lang="en-GB" sz="800" b="1" dirty="0" err="1">
                <a:solidFill>
                  <a:srgbClr val="000000"/>
                </a:solidFill>
              </a:rPr>
              <a:t>Liquide</a:t>
            </a:r>
            <a:r>
              <a:rPr lang="en-GB" sz="800" b="1" dirty="0">
                <a:solidFill>
                  <a:srgbClr val="000000"/>
                </a:solidFill>
              </a:rPr>
              <a:t>, world leader in gases for industry, health and the environment</a:t>
            </a:r>
          </a:p>
        </p:txBody>
      </p:sp>
      <p:grpSp>
        <p:nvGrpSpPr>
          <p:cNvPr id="2" name="Group 32"/>
          <p:cNvGrpSpPr>
            <a:grpSpLocks/>
          </p:cNvGrpSpPr>
          <p:nvPr userDrawn="1"/>
        </p:nvGrpSpPr>
        <p:grpSpPr bwMode="auto">
          <a:xfrm>
            <a:off x="250825" y="6525344"/>
            <a:ext cx="7378700" cy="248667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8" name="Rectangle 31"/>
          <p:cNvSpPr>
            <a:spLocks noChangeArrowheads="1"/>
          </p:cNvSpPr>
          <p:nvPr userDrawn="1"/>
        </p:nvSpPr>
        <p:spPr bwMode="auto">
          <a:xfrm>
            <a:off x="611559" y="6597352"/>
            <a:ext cx="936105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23/03/2015</a:t>
            </a:r>
            <a:endParaRPr lang="en-GB" sz="800" b="1" dirty="0">
              <a:solidFill>
                <a:srgbClr val="000000"/>
              </a:solidFill>
            </a:endParaRPr>
          </a:p>
        </p:txBody>
      </p:sp>
      <p:sp>
        <p:nvSpPr>
          <p:cNvPr id="20" name="Rectangle 31"/>
          <p:cNvSpPr>
            <a:spLocks noChangeArrowheads="1"/>
          </p:cNvSpPr>
          <p:nvPr userDrawn="1"/>
        </p:nvSpPr>
        <p:spPr bwMode="auto">
          <a:xfrm>
            <a:off x="1619672" y="6597352"/>
            <a:ext cx="1584176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Competitiveness - confidential</a:t>
            </a:r>
            <a:endParaRPr lang="en-GB" sz="800" b="1" dirty="0">
              <a:solidFill>
                <a:srgbClr val="000000"/>
              </a:solidFill>
            </a:endParaRPr>
          </a:p>
        </p:txBody>
      </p:sp>
      <p:pic>
        <p:nvPicPr>
          <p:cNvPr id="13" name="Image 12" descr="logoAL.png.jpg"/>
          <p:cNvPicPr>
            <a:picLocks noChangeAspect="1"/>
          </p:cNvPicPr>
          <p:nvPr userDrawn="1"/>
        </p:nvPicPr>
        <p:blipFill>
          <a:blip r:embed="rId5" cstate="email"/>
          <a:stretch>
            <a:fillRect/>
          </a:stretch>
        </p:blipFill>
        <p:spPr>
          <a:xfrm>
            <a:off x="7734332" y="6418498"/>
            <a:ext cx="1259632" cy="3713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pied de page 4"/>
          <p:cNvSpPr txBox="1">
            <a:spLocks noGrp="1"/>
          </p:cNvSpPr>
          <p:nvPr/>
        </p:nvSpPr>
        <p:spPr bwMode="auto">
          <a:xfrm>
            <a:off x="1475656" y="6381328"/>
            <a:ext cx="3960440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57200">
              <a:buNone/>
            </a:pPr>
            <a:r>
              <a:rPr lang="en-GB" sz="1000" dirty="0" smtClean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6/3/2015l   Pierre Roux Air </a:t>
            </a:r>
            <a:r>
              <a:rPr lang="en-GB" sz="1000" dirty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Liquide Advanced Technologies</a:t>
            </a:r>
          </a:p>
        </p:txBody>
      </p:sp>
      <p:sp>
        <p:nvSpPr>
          <p:cNvPr id="17411" name="Rectangle 27"/>
          <p:cNvSpPr>
            <a:spLocks/>
          </p:cNvSpPr>
          <p:nvPr/>
        </p:nvSpPr>
        <p:spPr bwMode="auto">
          <a:xfrm>
            <a:off x="792163" y="1808163"/>
            <a:ext cx="756126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90000"/>
              </a:lnSpc>
            </a:pPr>
            <a:endParaRPr lang="en-GB" sz="3500" dirty="0">
              <a:solidFill>
                <a:schemeClr val="bg1"/>
              </a:solidFill>
            </a:endParaRP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1043608" y="1700808"/>
            <a:ext cx="7056586" cy="205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None/>
            </a:pPr>
            <a:r>
              <a:rPr lang="en-GB" sz="2600" dirty="0" smtClean="0">
                <a:solidFill>
                  <a:schemeClr val="bg1"/>
                </a:solidFill>
              </a:rPr>
              <a:t>G&amp;C Large Helium refrigerators</a:t>
            </a:r>
          </a:p>
          <a:p>
            <a:pPr eaLnBrk="0" hangingPunct="0">
              <a:buNone/>
            </a:pPr>
            <a:r>
              <a:rPr lang="en-GB" sz="2600" dirty="0" smtClean="0">
                <a:solidFill>
                  <a:schemeClr val="bg1"/>
                </a:solidFill>
              </a:rPr>
              <a:t>Increasing Competitiveness and profit</a:t>
            </a:r>
          </a:p>
          <a:p>
            <a:pPr algn="ctr" eaLnBrk="0" hangingPunct="0">
              <a:buNone/>
            </a:pPr>
            <a:endParaRPr lang="en-GB" sz="28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GB" sz="2800" b="1" dirty="0" smtClean="0">
                <a:solidFill>
                  <a:schemeClr val="bg1"/>
                </a:solidFill>
              </a:rPr>
              <a:t>Product Strategy &amp; Management</a:t>
            </a:r>
          </a:p>
        </p:txBody>
      </p:sp>
      <p:sp>
        <p:nvSpPr>
          <p:cNvPr id="17414" name="Espace réservé du pied de page 4"/>
          <p:cNvSpPr txBox="1">
            <a:spLocks noGrp="1"/>
          </p:cNvSpPr>
          <p:nvPr/>
        </p:nvSpPr>
        <p:spPr bwMode="auto">
          <a:xfrm>
            <a:off x="981075" y="6413500"/>
            <a:ext cx="75565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457200">
              <a:buNone/>
            </a:pPr>
            <a:r>
              <a:rPr lang="en-GB" sz="1000" dirty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THIS DOCUMENT IS CONFIDENTIAL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432048"/>
          </a:xfrm>
        </p:spPr>
        <p:txBody>
          <a:bodyPr/>
          <a:lstStyle/>
          <a:p>
            <a:pPr eaLnBrk="1" hangingPunct="1"/>
            <a:r>
              <a:rPr lang="fr-FR" sz="2800" dirty="0" err="1" smtClean="0"/>
              <a:t>Functional</a:t>
            </a:r>
            <a:r>
              <a:rPr lang="fr-FR" sz="2800" dirty="0" smtClean="0"/>
              <a:t> </a:t>
            </a:r>
            <a:r>
              <a:rPr lang="fr-FR" sz="2800" dirty="0" err="1" smtClean="0"/>
              <a:t>analysis</a:t>
            </a:r>
            <a:endParaRPr lang="fr-FR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54" y="472867"/>
            <a:ext cx="8389392" cy="5882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432048"/>
          </a:xfrm>
        </p:spPr>
        <p:txBody>
          <a:bodyPr/>
          <a:lstStyle/>
          <a:p>
            <a:pPr eaLnBrk="1" hangingPunct="1"/>
            <a:r>
              <a:rPr lang="fr-FR" sz="2800" dirty="0" smtClean="0"/>
              <a:t>Compression module</a:t>
            </a:r>
            <a:endParaRPr lang="fr-FR" sz="2800" dirty="0" smtClean="0"/>
          </a:p>
        </p:txBody>
      </p:sp>
      <p:sp>
        <p:nvSpPr>
          <p:cNvPr id="5" name="ZoneTexte 12"/>
          <p:cNvSpPr txBox="1"/>
          <p:nvPr/>
        </p:nvSpPr>
        <p:spPr>
          <a:xfrm>
            <a:off x="1082864" y="1744495"/>
            <a:ext cx="11161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+ oil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6" name="Connecteur droit avec flèche 13"/>
          <p:cNvCxnSpPr>
            <a:stCxn id="8" idx="3"/>
            <a:endCxn id="20" idx="1"/>
          </p:cNvCxnSpPr>
          <p:nvPr/>
        </p:nvCxnSpPr>
        <p:spPr bwMode="auto">
          <a:xfrm>
            <a:off x="2219440" y="1394578"/>
            <a:ext cx="403745" cy="427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7" name="Connecteur droit avec flèche 14"/>
          <p:cNvCxnSpPr>
            <a:stCxn id="5" idx="3"/>
            <a:endCxn id="21" idx="1"/>
          </p:cNvCxnSpPr>
          <p:nvPr/>
        </p:nvCxnSpPr>
        <p:spPr bwMode="auto">
          <a:xfrm>
            <a:off x="2198988" y="1821439"/>
            <a:ext cx="424197" cy="106966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8" name="ZoneTexte 15"/>
          <p:cNvSpPr txBox="1"/>
          <p:nvPr/>
        </p:nvSpPr>
        <p:spPr>
          <a:xfrm>
            <a:off x="1154872" y="1317634"/>
            <a:ext cx="1064568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9" name="Connecteur droit avec flèche 16"/>
          <p:cNvCxnSpPr>
            <a:stCxn id="27" idx="3"/>
            <a:endCxn id="16" idx="1"/>
          </p:cNvCxnSpPr>
          <p:nvPr/>
        </p:nvCxnSpPr>
        <p:spPr bwMode="auto">
          <a:xfrm flipV="1">
            <a:off x="4056697" y="1394578"/>
            <a:ext cx="592100" cy="428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10" name="Connecteur droit avec flèche 18"/>
          <p:cNvCxnSpPr>
            <a:stCxn id="26" idx="3"/>
            <a:endCxn id="17" idx="1"/>
          </p:cNvCxnSpPr>
          <p:nvPr/>
        </p:nvCxnSpPr>
        <p:spPr bwMode="auto">
          <a:xfrm flipV="1">
            <a:off x="4056697" y="1612938"/>
            <a:ext cx="592100" cy="44005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11" name="Connecteur droit avec flèche 20"/>
          <p:cNvCxnSpPr>
            <a:stCxn id="25" idx="3"/>
          </p:cNvCxnSpPr>
          <p:nvPr/>
        </p:nvCxnSpPr>
        <p:spPr bwMode="auto">
          <a:xfrm>
            <a:off x="4056697" y="1928405"/>
            <a:ext cx="654795" cy="11622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12" name="ZoneTexte 21"/>
          <p:cNvSpPr txBox="1"/>
          <p:nvPr/>
        </p:nvSpPr>
        <p:spPr>
          <a:xfrm>
            <a:off x="4641021" y="1824026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oil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13" name="Connecteur droit avec flèche 32"/>
          <p:cNvCxnSpPr>
            <a:endCxn id="19" idx="2"/>
          </p:cNvCxnSpPr>
          <p:nvPr/>
        </p:nvCxnSpPr>
        <p:spPr bwMode="auto">
          <a:xfrm flipH="1" flipV="1">
            <a:off x="3343260" y="2011955"/>
            <a:ext cx="240" cy="43216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14" name="ZoneTexte 46"/>
          <p:cNvSpPr txBox="1"/>
          <p:nvPr/>
        </p:nvSpPr>
        <p:spPr>
          <a:xfrm>
            <a:off x="2767276" y="2444083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Primary phase separators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ZoneTexte 28"/>
          <p:cNvSpPr txBox="1"/>
          <p:nvPr/>
        </p:nvSpPr>
        <p:spPr>
          <a:xfrm>
            <a:off x="3928111" y="1849549"/>
            <a:ext cx="12691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</a:rPr>
              <a:t>1</a:t>
            </a: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ZoneTexte 35"/>
          <p:cNvSpPr txBox="1"/>
          <p:nvPr/>
        </p:nvSpPr>
        <p:spPr>
          <a:xfrm>
            <a:off x="4648797" y="1317634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ZoneTexte 43"/>
          <p:cNvSpPr txBox="1"/>
          <p:nvPr/>
        </p:nvSpPr>
        <p:spPr>
          <a:xfrm>
            <a:off x="4648797" y="1535994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MP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623185" y="1291955"/>
            <a:ext cx="1440075" cy="726937"/>
            <a:chOff x="1647825" y="1744801"/>
            <a:chExt cx="1440075" cy="726937"/>
          </a:xfrm>
        </p:grpSpPr>
        <p:sp>
          <p:nvSpPr>
            <p:cNvPr id="19" name="Rectangle 18"/>
            <p:cNvSpPr/>
            <p:nvPr/>
          </p:nvSpPr>
          <p:spPr bwMode="auto">
            <a:xfrm>
              <a:off x="1647900" y="1744801"/>
              <a:ext cx="1440000" cy="7200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FFFFFF">
                  <a:shade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55555A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To primary separate oil from gas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647825" y="17573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164782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225742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957387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58127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81312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881312" y="2019301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881312" y="1757364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257425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1957387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581275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1647825" y="2052638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 cstate="print"/>
          <a:srcRect l="31724" r="46166" b="85241"/>
          <a:stretch>
            <a:fillRect/>
          </a:stretch>
        </p:blipFill>
        <p:spPr bwMode="auto">
          <a:xfrm>
            <a:off x="5819289" y="699291"/>
            <a:ext cx="3324711" cy="1556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432048"/>
          </a:xfrm>
        </p:spPr>
        <p:txBody>
          <a:bodyPr/>
          <a:lstStyle/>
          <a:p>
            <a:pPr eaLnBrk="1" hangingPunct="1"/>
            <a:r>
              <a:rPr lang="fr-FR" sz="2800" dirty="0" smtClean="0"/>
              <a:t>Compression module</a:t>
            </a:r>
            <a:endParaRPr lang="fr-FR" sz="2800" dirty="0" smtClean="0"/>
          </a:p>
        </p:txBody>
      </p:sp>
      <p:sp>
        <p:nvSpPr>
          <p:cNvPr id="5" name="ZoneTexte 12"/>
          <p:cNvSpPr txBox="1"/>
          <p:nvPr/>
        </p:nvSpPr>
        <p:spPr>
          <a:xfrm>
            <a:off x="1082864" y="1744495"/>
            <a:ext cx="11161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+ oil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6" name="Connecteur droit avec flèche 13"/>
          <p:cNvCxnSpPr>
            <a:stCxn id="8" idx="3"/>
            <a:endCxn id="19" idx="1"/>
          </p:cNvCxnSpPr>
          <p:nvPr/>
        </p:nvCxnSpPr>
        <p:spPr bwMode="auto">
          <a:xfrm>
            <a:off x="2219440" y="1394578"/>
            <a:ext cx="403820" cy="257377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7" name="Connecteur droit avec flèche 14"/>
          <p:cNvCxnSpPr>
            <a:stCxn id="5" idx="3"/>
            <a:endCxn id="21" idx="1"/>
          </p:cNvCxnSpPr>
          <p:nvPr/>
        </p:nvCxnSpPr>
        <p:spPr bwMode="auto">
          <a:xfrm>
            <a:off x="2198988" y="1821439"/>
            <a:ext cx="424197" cy="106966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8" name="ZoneTexte 15"/>
          <p:cNvSpPr txBox="1"/>
          <p:nvPr/>
        </p:nvSpPr>
        <p:spPr>
          <a:xfrm>
            <a:off x="1154872" y="1317634"/>
            <a:ext cx="1064568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9" name="Connecteur droit avec flèche 16"/>
          <p:cNvCxnSpPr>
            <a:stCxn id="27" idx="3"/>
            <a:endCxn id="16" idx="1"/>
          </p:cNvCxnSpPr>
          <p:nvPr/>
        </p:nvCxnSpPr>
        <p:spPr bwMode="auto">
          <a:xfrm flipV="1">
            <a:off x="4056697" y="1394578"/>
            <a:ext cx="592100" cy="428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10" name="Connecteur droit avec flèche 18"/>
          <p:cNvCxnSpPr>
            <a:stCxn id="26" idx="3"/>
            <a:endCxn id="17" idx="1"/>
          </p:cNvCxnSpPr>
          <p:nvPr/>
        </p:nvCxnSpPr>
        <p:spPr bwMode="auto">
          <a:xfrm flipV="1">
            <a:off x="4056697" y="1612938"/>
            <a:ext cx="592100" cy="44005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11" name="Connecteur droit avec flèche 20"/>
          <p:cNvCxnSpPr>
            <a:stCxn id="25" idx="3"/>
          </p:cNvCxnSpPr>
          <p:nvPr/>
        </p:nvCxnSpPr>
        <p:spPr bwMode="auto">
          <a:xfrm>
            <a:off x="4056697" y="1928405"/>
            <a:ext cx="654795" cy="11622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12" name="ZoneTexte 21"/>
          <p:cNvSpPr txBox="1"/>
          <p:nvPr/>
        </p:nvSpPr>
        <p:spPr>
          <a:xfrm>
            <a:off x="4641021" y="1824026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oil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13" name="Connecteur droit avec flèche 32"/>
          <p:cNvCxnSpPr>
            <a:endCxn id="19" idx="2"/>
          </p:cNvCxnSpPr>
          <p:nvPr/>
        </p:nvCxnSpPr>
        <p:spPr bwMode="auto">
          <a:xfrm flipH="1" flipV="1">
            <a:off x="3343260" y="2011955"/>
            <a:ext cx="240" cy="43216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14" name="ZoneTexte 46"/>
          <p:cNvSpPr txBox="1"/>
          <p:nvPr/>
        </p:nvSpPr>
        <p:spPr>
          <a:xfrm>
            <a:off x="2767276" y="2444083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Primary phase separators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ZoneTexte 28"/>
          <p:cNvSpPr txBox="1"/>
          <p:nvPr/>
        </p:nvSpPr>
        <p:spPr>
          <a:xfrm>
            <a:off x="3928111" y="1849549"/>
            <a:ext cx="12691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</a:rPr>
              <a:t>1</a:t>
            </a: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ZoneTexte 35"/>
          <p:cNvSpPr txBox="1"/>
          <p:nvPr/>
        </p:nvSpPr>
        <p:spPr>
          <a:xfrm>
            <a:off x="4648797" y="1317634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ZoneTexte 43"/>
          <p:cNvSpPr txBox="1"/>
          <p:nvPr/>
        </p:nvSpPr>
        <p:spPr>
          <a:xfrm>
            <a:off x="4648797" y="1535994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MP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2623185" y="1291955"/>
            <a:ext cx="1440075" cy="726937"/>
            <a:chOff x="1647825" y="1744801"/>
            <a:chExt cx="1440075" cy="726937"/>
          </a:xfrm>
        </p:grpSpPr>
        <p:sp>
          <p:nvSpPr>
            <p:cNvPr id="19" name="Rectangle 18"/>
            <p:cNvSpPr/>
            <p:nvPr/>
          </p:nvSpPr>
          <p:spPr bwMode="auto">
            <a:xfrm>
              <a:off x="1647900" y="1744801"/>
              <a:ext cx="1440000" cy="7200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FFFFFF">
                  <a:shade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55555A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Compressor</a:t>
              </a:r>
              <a:endPara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647825" y="17573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164782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225742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957387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58127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81312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881312" y="2019301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881312" y="1757364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257425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1957387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581275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1647825" y="2052638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 cstate="print"/>
          <a:srcRect l="59440" t="9726" r="492" b="56968"/>
          <a:stretch>
            <a:fillRect/>
          </a:stretch>
        </p:blipFill>
        <p:spPr bwMode="auto">
          <a:xfrm>
            <a:off x="4323477" y="2603863"/>
            <a:ext cx="4646351" cy="2708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19672" y="1484784"/>
            <a:ext cx="1440000" cy="720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COMPRESS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HELIUM</a:t>
            </a: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rgbClr val="55555A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9" name="Connecteur droit avec flèche 64"/>
          <p:cNvCxnSpPr>
            <a:stCxn id="20" idx="0"/>
          </p:cNvCxnSpPr>
          <p:nvPr/>
        </p:nvCxnSpPr>
        <p:spPr bwMode="auto">
          <a:xfrm flipH="1" flipV="1">
            <a:off x="2645706" y="2204784"/>
            <a:ext cx="80" cy="432128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20" name="ZoneTexte 71"/>
          <p:cNvSpPr txBox="1"/>
          <p:nvPr/>
        </p:nvSpPr>
        <p:spPr>
          <a:xfrm>
            <a:off x="2069722" y="263691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LP compressors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1" name="Connecteur droit avec flèche 84"/>
          <p:cNvCxnSpPr>
            <a:stCxn id="18" idx="3"/>
          </p:cNvCxnSpPr>
          <p:nvPr/>
        </p:nvCxnSpPr>
        <p:spPr bwMode="auto">
          <a:xfrm>
            <a:off x="3059672" y="1844784"/>
            <a:ext cx="432000" cy="4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22" name="ZoneTexte 91"/>
          <p:cNvSpPr txBox="1"/>
          <p:nvPr/>
        </p:nvSpPr>
        <p:spPr>
          <a:xfrm>
            <a:off x="3203848" y="1628800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MP </a:t>
            </a:r>
            <a:r>
              <a:rPr kumimoji="0" lang="en-US" sz="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+ oil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3" name="Connecteur droit avec flèche 120"/>
          <p:cNvCxnSpPr/>
          <p:nvPr/>
        </p:nvCxnSpPr>
        <p:spPr bwMode="auto">
          <a:xfrm>
            <a:off x="2699792" y="1124744"/>
            <a:ext cx="0" cy="36004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25" name="ZoneTexte 127"/>
          <p:cNvSpPr txBox="1"/>
          <p:nvPr/>
        </p:nvSpPr>
        <p:spPr>
          <a:xfrm>
            <a:off x="251520" y="1412776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</a:t>
            </a:r>
            <a:r>
              <a:rPr kumimoji="0" lang="en-US" sz="800" b="0" i="0" u="none" strike="noStrike" kern="0" cap="none" spc="0" normalizeH="0" baseline="-25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</a:rPr>
              <a:t>T</a:t>
            </a:r>
            <a:r>
              <a:rPr lang="en-US" sz="800" kern="0" baseline="-25000" dirty="0" smtClean="0">
                <a:solidFill>
                  <a:sysClr val="windowText" lastClr="000000"/>
                </a:solidFill>
              </a:rPr>
              <a:t>1</a:t>
            </a:r>
            <a:endParaRPr kumimoji="0" lang="en-US" sz="800" b="0" i="0" u="none" strike="noStrike" kern="0" cap="none" spc="0" normalizeH="0" baseline="-2500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6" name="Connecteur droit avec flèche 134"/>
          <p:cNvCxnSpPr/>
          <p:nvPr/>
        </p:nvCxnSpPr>
        <p:spPr bwMode="auto">
          <a:xfrm flipV="1">
            <a:off x="971600" y="1844824"/>
            <a:ext cx="648072" cy="4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29" name="Connecteur droit avec flèche 61"/>
          <p:cNvCxnSpPr/>
          <p:nvPr/>
        </p:nvCxnSpPr>
        <p:spPr bwMode="auto">
          <a:xfrm>
            <a:off x="1763688" y="1196752"/>
            <a:ext cx="0" cy="288032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30" name="ZoneTexte 62"/>
          <p:cNvSpPr txBox="1"/>
          <p:nvPr/>
        </p:nvSpPr>
        <p:spPr>
          <a:xfrm>
            <a:off x="1187624" y="83671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Electricity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(50</a:t>
            </a:r>
            <a:r>
              <a:rPr kumimoji="0" lang="en-US" sz="8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or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60Hz)</a:t>
            </a:r>
          </a:p>
        </p:txBody>
      </p:sp>
      <p:sp>
        <p:nvSpPr>
          <p:cNvPr id="31" name="ZoneTexte 44"/>
          <p:cNvSpPr txBox="1"/>
          <p:nvPr/>
        </p:nvSpPr>
        <p:spPr>
          <a:xfrm>
            <a:off x="2357754" y="908140"/>
            <a:ext cx="7920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Lubrication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9512" y="3068960"/>
            <a:ext cx="3816424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- Required volumetric Flow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- Pressure Ratio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- Electricity frequency (50/60Hz)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 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3419872" y="3717032"/>
            <a:ext cx="864096" cy="0"/>
          </a:xfrm>
          <a:prstGeom prst="straightConnector1">
            <a:avLst/>
          </a:prstGeom>
          <a:solidFill>
            <a:schemeClr val="folHlink"/>
          </a:solidFill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4572000" y="3068960"/>
            <a:ext cx="3816424" cy="1228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Volumetric flow capacity.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Efficiency (Electrical consumption).</a:t>
            </a:r>
          </a:p>
          <a:p>
            <a:pPr>
              <a:buNone/>
            </a:pPr>
            <a:endParaRPr lang="en-US" sz="16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1050" dirty="0" smtClean="0">
              <a:solidFill>
                <a:srgbClr val="000000"/>
              </a:solidFill>
            </a:endParaRPr>
          </a:p>
          <a:p>
            <a:pPr>
              <a:buFontTx/>
              <a:buChar char="-"/>
            </a:pPr>
            <a:r>
              <a:rPr lang="en-US" sz="1050" dirty="0" smtClean="0">
                <a:solidFill>
                  <a:srgbClr val="000000"/>
                </a:solidFill>
              </a:rPr>
              <a:t> </a:t>
            </a:r>
            <a:endParaRPr lang="en-US" sz="105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Oil From </a:t>
            </a:r>
            <a:r>
              <a:rPr lang="en-US" dirty="0" err="1" smtClean="0"/>
              <a:t>GHe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763688" y="1416556"/>
            <a:ext cx="1440000" cy="720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COALESCERS</a:t>
            </a:r>
          </a:p>
        </p:txBody>
      </p:sp>
      <p:cxnSp>
        <p:nvCxnSpPr>
          <p:cNvPr id="19" name="Connecteur droit avec flèche 64"/>
          <p:cNvCxnSpPr>
            <a:stCxn id="18" idx="2"/>
            <a:endCxn id="20" idx="3"/>
          </p:cNvCxnSpPr>
          <p:nvPr/>
        </p:nvCxnSpPr>
        <p:spPr bwMode="auto">
          <a:xfrm rot="5400000">
            <a:off x="2051062" y="2065206"/>
            <a:ext cx="361276" cy="503976"/>
          </a:xfrm>
          <a:prstGeom prst="bentConnector2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20" name="ZoneTexte 71"/>
          <p:cNvSpPr txBox="1"/>
          <p:nvPr/>
        </p:nvSpPr>
        <p:spPr>
          <a:xfrm>
            <a:off x="1115616" y="2420888"/>
            <a:ext cx="86409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Liquid Oil 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1" name="Connecteur droit avec flèche 84"/>
          <p:cNvCxnSpPr>
            <a:stCxn id="18" idx="3"/>
            <a:endCxn id="22" idx="1"/>
          </p:cNvCxnSpPr>
          <p:nvPr/>
        </p:nvCxnSpPr>
        <p:spPr bwMode="auto">
          <a:xfrm>
            <a:off x="3203688" y="1776556"/>
            <a:ext cx="432208" cy="1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22" name="ZoneTexte 91"/>
          <p:cNvSpPr txBox="1"/>
          <p:nvPr/>
        </p:nvSpPr>
        <p:spPr>
          <a:xfrm>
            <a:off x="3635896" y="162266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err="1" smtClean="0">
                <a:solidFill>
                  <a:sysClr val="windowText" lastClr="000000"/>
                </a:solidFill>
              </a:rPr>
              <a:t>GHe</a:t>
            </a:r>
            <a:r>
              <a:rPr lang="en-US" sz="1000" kern="0" dirty="0" smtClean="0">
                <a:solidFill>
                  <a:sysClr val="windowText" lastClr="000000"/>
                </a:solidFill>
              </a:rPr>
              <a:t> </a:t>
            </a:r>
            <a:endParaRPr kumimoji="0" lang="en-US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+ oil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vapour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" name="ZoneTexte 127"/>
          <p:cNvSpPr txBox="1"/>
          <p:nvPr/>
        </p:nvSpPr>
        <p:spPr>
          <a:xfrm>
            <a:off x="144016" y="1494428"/>
            <a:ext cx="1331640" cy="5642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err="1" smtClean="0">
                <a:solidFill>
                  <a:sysClr val="windowText" lastClr="000000"/>
                </a:solidFill>
              </a:rPr>
              <a:t>GHe</a:t>
            </a:r>
            <a:r>
              <a:rPr lang="en-US" sz="1000" kern="0" dirty="0" smtClean="0">
                <a:solidFill>
                  <a:sysClr val="windowText" lastClr="000000"/>
                </a:solidFill>
              </a:rPr>
              <a:t> 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</a:rPr>
              <a:t>+ oil </a:t>
            </a:r>
            <a:r>
              <a:rPr lang="en-US" sz="1000" kern="0" dirty="0" err="1" smtClean="0">
                <a:solidFill>
                  <a:sysClr val="windowText" lastClr="000000"/>
                </a:solidFill>
              </a:rPr>
              <a:t>dropplets</a:t>
            </a:r>
            <a:endParaRPr lang="en-US" sz="1000" kern="0" dirty="0" smtClean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</a:rPr>
              <a:t>+ oil </a:t>
            </a:r>
            <a:r>
              <a:rPr lang="en-US" sz="1000" kern="0" dirty="0" err="1" smtClean="0">
                <a:solidFill>
                  <a:sysClr val="windowText" lastClr="000000"/>
                </a:solidFill>
              </a:rPr>
              <a:t>vapour</a:t>
            </a:r>
            <a:endParaRPr lang="en-US" sz="1000" kern="0" dirty="0" smtClean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-2500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6" name="Connecteur droit avec flèche 134"/>
          <p:cNvCxnSpPr>
            <a:stCxn id="25" idx="3"/>
            <a:endCxn id="18" idx="1"/>
          </p:cNvCxnSpPr>
          <p:nvPr/>
        </p:nvCxnSpPr>
        <p:spPr bwMode="auto">
          <a:xfrm flipV="1">
            <a:off x="1475656" y="1776556"/>
            <a:ext cx="288032" cy="1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179512" y="3068960"/>
            <a:ext cx="2952328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1400" u="sng" dirty="0" smtClean="0">
                <a:solidFill>
                  <a:srgbClr val="000000"/>
                </a:solidFill>
              </a:rPr>
              <a:t>Sizing/Selection Criteria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- Required volumetric Flow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- Pressure Ratio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- Electricity frequency (50/60Hz)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34" name="Straight Arrow Connector 33"/>
          <p:cNvCxnSpPr>
            <a:stCxn id="32" idx="3"/>
            <a:endCxn id="36" idx="1"/>
          </p:cNvCxnSpPr>
          <p:nvPr/>
        </p:nvCxnSpPr>
        <p:spPr bwMode="auto">
          <a:xfrm flipV="1">
            <a:off x="3131840" y="3496770"/>
            <a:ext cx="1440160" cy="70788"/>
          </a:xfrm>
          <a:prstGeom prst="straightConnector1">
            <a:avLst/>
          </a:prstGeom>
          <a:solidFill>
            <a:schemeClr val="folHlink"/>
          </a:solidFill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4572000" y="3068960"/>
            <a:ext cx="3816424" cy="85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Performances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Volumetric flow 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Efficiency (Electrical consumption).</a:t>
            </a:r>
            <a:endParaRPr lang="en-US" sz="1050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796136" y="1416556"/>
            <a:ext cx="1440000" cy="720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 dirty="0" smtClean="0">
                <a:solidFill>
                  <a:srgbClr val="55555A">
                    <a:lumMod val="50000"/>
                  </a:srgbClr>
                </a:solidFill>
                <a:latin typeface="Arial"/>
              </a:rPr>
              <a:t>CHARCOAL TOWER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55555A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8" name="Connecteur droit avec flèche 84"/>
          <p:cNvCxnSpPr>
            <a:stCxn id="17" idx="3"/>
            <a:endCxn id="33" idx="1"/>
          </p:cNvCxnSpPr>
          <p:nvPr/>
        </p:nvCxnSpPr>
        <p:spPr bwMode="auto">
          <a:xfrm>
            <a:off x="7236136" y="1776556"/>
            <a:ext cx="432208" cy="1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33" name="ZoneTexte 91"/>
          <p:cNvSpPr txBox="1"/>
          <p:nvPr/>
        </p:nvSpPr>
        <p:spPr>
          <a:xfrm>
            <a:off x="7668344" y="1391836"/>
            <a:ext cx="1475656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baseline="0" dirty="0" smtClean="0">
                <a:solidFill>
                  <a:sysClr val="windowText" lastClr="000000"/>
                </a:solidFill>
              </a:rPr>
              <a:t>+</a:t>
            </a:r>
            <a:r>
              <a:rPr lang="en-US" sz="1000" kern="0" dirty="0" smtClean="0">
                <a:solidFill>
                  <a:sysClr val="windowText" lastClr="000000"/>
                </a:solidFill>
              </a:rPr>
              <a:t> [ H2O] = xx </a:t>
            </a:r>
            <a:r>
              <a:rPr lang="en-US" sz="1000" kern="0" dirty="0" err="1" smtClean="0">
                <a:solidFill>
                  <a:sysClr val="windowText" lastClr="000000"/>
                </a:solidFill>
              </a:rPr>
              <a:t>ppm</a:t>
            </a:r>
            <a:endParaRPr lang="en-US" sz="1000" kern="0" dirty="0" smtClean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</a:rPr>
              <a:t>+ [ oil </a:t>
            </a:r>
            <a:r>
              <a:rPr lang="en-US" sz="1000" kern="0" dirty="0" err="1" smtClean="0">
                <a:solidFill>
                  <a:sysClr val="windowText" lastClr="000000"/>
                </a:solidFill>
              </a:rPr>
              <a:t>vapour</a:t>
            </a:r>
            <a:r>
              <a:rPr lang="en-US" sz="1000" kern="0" dirty="0" smtClean="0">
                <a:solidFill>
                  <a:sysClr val="windowText" lastClr="000000"/>
                </a:solidFill>
              </a:rPr>
              <a:t>] = 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P3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</a:rPr>
              <a:t>T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8" name="Connecteur droit avec flèche 134"/>
          <p:cNvCxnSpPr>
            <a:stCxn id="22" idx="3"/>
            <a:endCxn id="17" idx="1"/>
          </p:cNvCxnSpPr>
          <p:nvPr/>
        </p:nvCxnSpPr>
        <p:spPr bwMode="auto">
          <a:xfrm flipV="1">
            <a:off x="4788024" y="1776556"/>
            <a:ext cx="1008112" cy="1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39" name="Connecteur droit avec flèche 61"/>
          <p:cNvCxnSpPr>
            <a:stCxn id="40" idx="2"/>
          </p:cNvCxnSpPr>
          <p:nvPr/>
        </p:nvCxnSpPr>
        <p:spPr bwMode="auto">
          <a:xfrm>
            <a:off x="5940152" y="1082353"/>
            <a:ext cx="0" cy="330423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40" name="ZoneTexte 62"/>
          <p:cNvSpPr txBox="1"/>
          <p:nvPr/>
        </p:nvSpPr>
        <p:spPr>
          <a:xfrm>
            <a:off x="5364088" y="620688"/>
            <a:ext cx="115212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GN2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for  initial conditioning</a:t>
            </a:r>
            <a:endParaRPr kumimoji="0" lang="en-US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Oil From </a:t>
            </a:r>
            <a:r>
              <a:rPr lang="en-US" dirty="0" err="1" smtClean="0"/>
              <a:t>GHe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 bwMode="auto">
          <a:xfrm>
            <a:off x="2944044" y="3545001"/>
            <a:ext cx="1440000" cy="720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>
                <a:shade val="5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 remove liquid oil from </a:t>
            </a:r>
            <a:r>
              <a:rPr kumimoji="0" lang="en-US" sz="11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GHe</a:t>
            </a:r>
            <a:endParaRPr kumimoji="0" lang="en-US" sz="1100" b="0" i="0" u="none" strike="noStrike" kern="0" cap="none" spc="0" normalizeH="0" baseline="0" noProof="0" dirty="0" smtClean="0">
              <a:ln>
                <a:noFill/>
              </a:ln>
              <a:solidFill>
                <a:srgbClr val="55555A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392316" y="3545001"/>
            <a:ext cx="1440000" cy="720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>
                <a:shade val="5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 remove oil vapor from </a:t>
            </a:r>
            <a:r>
              <a:rPr kumimoji="0" lang="en-US" sz="11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GHe</a:t>
            </a:r>
            <a:endParaRPr kumimoji="0" lang="en-US" sz="1100" b="0" i="0" u="none" strike="noStrike" kern="0" cap="none" spc="0" normalizeH="0" baseline="0" noProof="0" dirty="0" smtClean="0">
              <a:ln>
                <a:noFill/>
              </a:ln>
              <a:solidFill>
                <a:srgbClr val="55555A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ZoneTexte 12"/>
          <p:cNvSpPr txBox="1"/>
          <p:nvPr/>
        </p:nvSpPr>
        <p:spPr>
          <a:xfrm>
            <a:off x="107504" y="2197341"/>
            <a:ext cx="11161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+ oil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69" name="Connecteur droit avec flèche 13"/>
          <p:cNvCxnSpPr>
            <a:endCxn id="104" idx="1"/>
          </p:cNvCxnSpPr>
          <p:nvPr/>
        </p:nvCxnSpPr>
        <p:spPr bwMode="auto">
          <a:xfrm>
            <a:off x="1263130" y="1842777"/>
            <a:ext cx="384695" cy="5074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70" name="Connecteur droit avec flèche 14"/>
          <p:cNvCxnSpPr>
            <a:stCxn id="68" idx="3"/>
            <a:endCxn id="105" idx="1"/>
          </p:cNvCxnSpPr>
          <p:nvPr/>
        </p:nvCxnSpPr>
        <p:spPr bwMode="auto">
          <a:xfrm>
            <a:off x="1223628" y="2274285"/>
            <a:ext cx="424197" cy="106966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71" name="ZoneTexte 15"/>
          <p:cNvSpPr txBox="1"/>
          <p:nvPr/>
        </p:nvSpPr>
        <p:spPr>
          <a:xfrm>
            <a:off x="179512" y="1765833"/>
            <a:ext cx="1064568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MP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+ oil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72" name="Connecteur droit avec flèche 16"/>
          <p:cNvCxnSpPr>
            <a:stCxn id="111" idx="3"/>
            <a:endCxn id="93" idx="1"/>
          </p:cNvCxnSpPr>
          <p:nvPr/>
        </p:nvCxnSpPr>
        <p:spPr bwMode="auto">
          <a:xfrm flipV="1">
            <a:off x="3081337" y="1777752"/>
            <a:ext cx="592100" cy="7010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73" name="Connecteur droit avec flèche 18"/>
          <p:cNvCxnSpPr>
            <a:stCxn id="110" idx="3"/>
            <a:endCxn id="94" idx="1"/>
          </p:cNvCxnSpPr>
          <p:nvPr/>
        </p:nvCxnSpPr>
        <p:spPr bwMode="auto">
          <a:xfrm flipV="1">
            <a:off x="3081337" y="2065784"/>
            <a:ext cx="592100" cy="44005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74" name="Connecteur droit avec flèche 20"/>
          <p:cNvCxnSpPr>
            <a:stCxn id="109" idx="3"/>
          </p:cNvCxnSpPr>
          <p:nvPr/>
        </p:nvCxnSpPr>
        <p:spPr bwMode="auto">
          <a:xfrm>
            <a:off x="3081337" y="2381251"/>
            <a:ext cx="654795" cy="11622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75" name="ZoneTexte 21"/>
          <p:cNvSpPr txBox="1"/>
          <p:nvPr/>
        </p:nvSpPr>
        <p:spPr>
          <a:xfrm>
            <a:off x="3665661" y="2276872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oil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76" name="Connecteur droit avec flèche 22"/>
          <p:cNvCxnSpPr/>
          <p:nvPr/>
        </p:nvCxnSpPr>
        <p:spPr bwMode="auto">
          <a:xfrm>
            <a:off x="2295972" y="3905041"/>
            <a:ext cx="648072" cy="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77" name="ZoneTexte 23"/>
          <p:cNvSpPr txBox="1"/>
          <p:nvPr/>
        </p:nvSpPr>
        <p:spPr>
          <a:xfrm>
            <a:off x="1143844" y="3689017"/>
            <a:ext cx="118813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+ oil (drops, vapor)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78" name="Connecteur droit avec flèche 27"/>
          <p:cNvCxnSpPr>
            <a:endCxn id="66" idx="2"/>
          </p:cNvCxnSpPr>
          <p:nvPr/>
        </p:nvCxnSpPr>
        <p:spPr bwMode="auto">
          <a:xfrm flipH="1" flipV="1">
            <a:off x="3664044" y="4265001"/>
            <a:ext cx="80" cy="43200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79" name="Connecteur droit avec flèche 29"/>
          <p:cNvCxnSpPr>
            <a:endCxn id="67" idx="2"/>
          </p:cNvCxnSpPr>
          <p:nvPr/>
        </p:nvCxnSpPr>
        <p:spPr bwMode="auto">
          <a:xfrm flipH="1" flipV="1">
            <a:off x="6112316" y="4265001"/>
            <a:ext cx="160" cy="43208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80" name="Connecteur droit avec flèche 32"/>
          <p:cNvCxnSpPr>
            <a:endCxn id="65" idx="2"/>
          </p:cNvCxnSpPr>
          <p:nvPr/>
        </p:nvCxnSpPr>
        <p:spPr bwMode="auto">
          <a:xfrm flipH="1" flipV="1">
            <a:off x="2367900" y="2464801"/>
            <a:ext cx="240" cy="43216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81" name="Connecteur droit avec flèche 36"/>
          <p:cNvCxnSpPr>
            <a:stCxn id="66" idx="3"/>
            <a:endCxn id="67" idx="1"/>
          </p:cNvCxnSpPr>
          <p:nvPr/>
        </p:nvCxnSpPr>
        <p:spPr bwMode="auto">
          <a:xfrm>
            <a:off x="4384044" y="3905001"/>
            <a:ext cx="1008272" cy="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82" name="ZoneTexte 39"/>
          <p:cNvSpPr txBox="1"/>
          <p:nvPr/>
        </p:nvSpPr>
        <p:spPr>
          <a:xfrm>
            <a:off x="3088060" y="4697129"/>
            <a:ext cx="1152128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3-stage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coalescers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3" name="ZoneTexte 40"/>
          <p:cNvSpPr txBox="1"/>
          <p:nvPr/>
        </p:nvSpPr>
        <p:spPr>
          <a:xfrm>
            <a:off x="5464324" y="4697129"/>
            <a:ext cx="136815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Activated carbon filters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+ ORS final filters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4" name="ZoneTexte 41"/>
          <p:cNvSpPr txBox="1"/>
          <p:nvPr/>
        </p:nvSpPr>
        <p:spPr>
          <a:xfrm>
            <a:off x="4384204" y="3545001"/>
            <a:ext cx="100811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+ oil (vapor)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85" name="Connecteur droit avec flèche 42"/>
          <p:cNvCxnSpPr/>
          <p:nvPr/>
        </p:nvCxnSpPr>
        <p:spPr bwMode="auto">
          <a:xfrm>
            <a:off x="6832316" y="4065825"/>
            <a:ext cx="648232" cy="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86" name="ZoneTexte 45"/>
          <p:cNvSpPr txBox="1"/>
          <p:nvPr/>
        </p:nvSpPr>
        <p:spPr>
          <a:xfrm>
            <a:off x="7442360" y="3674371"/>
            <a:ext cx="100811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87" name="ZoneTexte 46"/>
          <p:cNvSpPr txBox="1"/>
          <p:nvPr/>
        </p:nvSpPr>
        <p:spPr>
          <a:xfrm>
            <a:off x="1791916" y="2896929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Primary phase separators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8" name="ZoneTexte 28"/>
          <p:cNvSpPr txBox="1"/>
          <p:nvPr/>
        </p:nvSpPr>
        <p:spPr>
          <a:xfrm>
            <a:off x="2952751" y="2302395"/>
            <a:ext cx="12691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</a:rPr>
              <a:t>1</a:t>
            </a: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9" name="ZoneTexte 30"/>
          <p:cNvSpPr txBox="1"/>
          <p:nvPr/>
        </p:nvSpPr>
        <p:spPr>
          <a:xfrm>
            <a:off x="4357452" y="4102595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</a:rPr>
              <a:t>2</a:t>
            </a: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0" name="ZoneTexte 31"/>
          <p:cNvSpPr txBox="1"/>
          <p:nvPr/>
        </p:nvSpPr>
        <p:spPr>
          <a:xfrm>
            <a:off x="6805724" y="4102015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55555A">
                    <a:lumMod val="50000"/>
                  </a:srgbClr>
                </a:solidFill>
                <a:effectLst/>
                <a:uLnTx/>
                <a:uFillTx/>
              </a:rPr>
              <a:t>3</a:t>
            </a: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1" name="ZoneTexte 34"/>
          <p:cNvSpPr txBox="1"/>
          <p:nvPr/>
        </p:nvSpPr>
        <p:spPr>
          <a:xfrm>
            <a:off x="7442360" y="3961823"/>
            <a:ext cx="100811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300K 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</p:txBody>
      </p:sp>
      <p:cxnSp>
        <p:nvCxnSpPr>
          <p:cNvPr id="92" name="Connecteur droit avec flèche 37"/>
          <p:cNvCxnSpPr/>
          <p:nvPr/>
        </p:nvCxnSpPr>
        <p:spPr bwMode="auto">
          <a:xfrm>
            <a:off x="6832316" y="3761025"/>
            <a:ext cx="648232" cy="0"/>
          </a:xfrm>
          <a:prstGeom prst="straightConnector1">
            <a:avLst/>
          </a:prstGeom>
          <a:noFill/>
          <a:ln w="9525" cap="flat" cmpd="sng" algn="ctr">
            <a:solidFill>
              <a:srgbClr val="55555A">
                <a:shade val="95000"/>
                <a:satMod val="105000"/>
              </a:srgbClr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93" name="ZoneTexte 35"/>
          <p:cNvSpPr txBox="1"/>
          <p:nvPr/>
        </p:nvSpPr>
        <p:spPr>
          <a:xfrm>
            <a:off x="3673437" y="1700808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HP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4" name="ZoneTexte 43"/>
          <p:cNvSpPr txBox="1"/>
          <p:nvPr/>
        </p:nvSpPr>
        <p:spPr>
          <a:xfrm>
            <a:off x="3673437" y="1988840"/>
            <a:ext cx="8280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Hot MP </a:t>
            </a: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GHe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1647825" y="1744801"/>
            <a:ext cx="1440075" cy="726937"/>
            <a:chOff x="1647825" y="1744801"/>
            <a:chExt cx="1440075" cy="726937"/>
          </a:xfrm>
        </p:grpSpPr>
        <p:sp>
          <p:nvSpPr>
            <p:cNvPr id="65" name="Rectangle 64"/>
            <p:cNvSpPr/>
            <p:nvPr/>
          </p:nvSpPr>
          <p:spPr bwMode="auto">
            <a:xfrm>
              <a:off x="1647900" y="1744801"/>
              <a:ext cx="1440000" cy="7200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FFFFFF">
                  <a:shade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55555A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To primary separate oil from gas</a:t>
              </a: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1647825" y="17573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164782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25742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1957387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581275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2881312" y="2290763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2881312" y="2019301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2881312" y="1757364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2257425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1957387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2581275" y="1752600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Rectangle 114"/>
            <p:cNvSpPr/>
            <p:nvPr/>
          </p:nvSpPr>
          <p:spPr bwMode="auto">
            <a:xfrm>
              <a:off x="1647825" y="2052638"/>
              <a:ext cx="200025" cy="180975"/>
            </a:xfrm>
            <a:prstGeom prst="rect">
              <a:avLst/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mes masques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30987</TotalTime>
  <Words>256</Words>
  <Application>Microsoft Office PowerPoint</Application>
  <PresentationFormat>On-screen Show (4:3)</PresentationFormat>
  <Paragraphs>88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mes masques</vt:lpstr>
      <vt:lpstr>Slide 1</vt:lpstr>
      <vt:lpstr>Functional analysis</vt:lpstr>
      <vt:lpstr>Compression module</vt:lpstr>
      <vt:lpstr>Compression module</vt:lpstr>
      <vt:lpstr>Slide 5</vt:lpstr>
      <vt:lpstr>Remove Oil From GHe</vt:lpstr>
      <vt:lpstr>Remove Oil From GHe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Gabriel Constantin</dc:creator>
  <cp:lastModifiedBy>Vincent Heloin</cp:lastModifiedBy>
  <cp:revision>680</cp:revision>
  <dcterms:created xsi:type="dcterms:W3CDTF">2004-09-22T12:54:51Z</dcterms:created>
  <dcterms:modified xsi:type="dcterms:W3CDTF">2015-04-01T17:14:47Z</dcterms:modified>
</cp:coreProperties>
</file>