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"/>
  </p:notesMasterIdLst>
  <p:handoutMasterIdLst>
    <p:handoutMasterId r:id="rId5"/>
  </p:handoutMasterIdLst>
  <p:sldIdLst>
    <p:sldId id="566" r:id="rId2"/>
    <p:sldId id="567" r:id="rId3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  <a:srgbClr val="3333CC"/>
    <a:srgbClr val="00B2DE"/>
    <a:srgbClr val="C4B300"/>
    <a:srgbClr val="00B27A"/>
    <a:srgbClr val="AC041D"/>
    <a:srgbClr val="00CC00"/>
    <a:srgbClr val="AC048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13" autoAdjust="0"/>
    <p:restoredTop sz="95888" autoAdjust="0"/>
  </p:normalViewPr>
  <p:slideViewPr>
    <p:cSldViewPr snapToGrid="0">
      <p:cViewPr varScale="1">
        <p:scale>
          <a:sx n="109" d="100"/>
          <a:sy n="109" d="100"/>
        </p:scale>
        <p:origin x="-13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35" d="100"/>
          <a:sy n="35" d="100"/>
        </p:scale>
        <p:origin x="-1608" y="-66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7C00F334-9CAD-4F81-8A0F-CA3BCAE4704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01C1AAE5-B0F2-4F68-B671-E6317AE9218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" name="Picture 31" descr="logo ALaB&amp;T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76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241300" y="116632"/>
            <a:ext cx="8902700" cy="43204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4" y="6564967"/>
            <a:ext cx="216719" cy="176401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buNone/>
              <a:defRPr/>
            </a:pPr>
            <a:fld id="{88264413-2748-485A-B27F-F3E9193C7652}" type="slidenum">
              <a:rPr lang="en-GB" sz="9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buNone/>
                <a:defRPr/>
              </a:pPr>
              <a:t>‹#›</a:t>
            </a:fld>
            <a:endParaRPr lang="en-GB" sz="9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491880" y="6596906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buNone/>
              <a:defRPr/>
            </a:pPr>
            <a:r>
              <a:rPr lang="en-GB" sz="800" b="1" dirty="0">
                <a:solidFill>
                  <a:srgbClr val="000000"/>
                </a:solidFill>
              </a:rPr>
              <a:t>Air </a:t>
            </a:r>
            <a:r>
              <a:rPr lang="en-GB" sz="800" b="1" dirty="0" err="1">
                <a:solidFill>
                  <a:srgbClr val="000000"/>
                </a:solidFill>
              </a:rPr>
              <a:t>Liquide</a:t>
            </a:r>
            <a:r>
              <a:rPr lang="en-GB" sz="800" b="1" dirty="0">
                <a:solidFill>
                  <a:srgbClr val="000000"/>
                </a:solidFill>
              </a:rPr>
              <a:t>, world leader in gases for industry, health and the environment</a:t>
            </a:r>
          </a:p>
        </p:txBody>
      </p:sp>
      <p:grpSp>
        <p:nvGrpSpPr>
          <p:cNvPr id="2" name="Group 32"/>
          <p:cNvGrpSpPr>
            <a:grpSpLocks/>
          </p:cNvGrpSpPr>
          <p:nvPr userDrawn="1"/>
        </p:nvGrpSpPr>
        <p:grpSpPr bwMode="auto">
          <a:xfrm>
            <a:off x="250825" y="6525344"/>
            <a:ext cx="7378700" cy="248667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8" name="Rectangle 31"/>
          <p:cNvSpPr>
            <a:spLocks noChangeArrowheads="1"/>
          </p:cNvSpPr>
          <p:nvPr userDrawn="1"/>
        </p:nvSpPr>
        <p:spPr bwMode="auto">
          <a:xfrm>
            <a:off x="611559" y="6597352"/>
            <a:ext cx="936105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23/03/2015</a:t>
            </a:r>
            <a:endParaRPr lang="en-GB" sz="800" b="1" dirty="0">
              <a:solidFill>
                <a:srgbClr val="000000"/>
              </a:solidFill>
            </a:endParaRPr>
          </a:p>
        </p:txBody>
      </p:sp>
      <p:sp>
        <p:nvSpPr>
          <p:cNvPr id="20" name="Rectangle 31"/>
          <p:cNvSpPr>
            <a:spLocks noChangeArrowheads="1"/>
          </p:cNvSpPr>
          <p:nvPr userDrawn="1"/>
        </p:nvSpPr>
        <p:spPr bwMode="auto">
          <a:xfrm>
            <a:off x="1619672" y="6597352"/>
            <a:ext cx="158417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Competitiveness - confidential</a:t>
            </a:r>
            <a:endParaRPr lang="en-GB" sz="800" b="1" dirty="0">
              <a:solidFill>
                <a:srgbClr val="000000"/>
              </a:solidFill>
            </a:endParaRPr>
          </a:p>
        </p:txBody>
      </p:sp>
      <p:pic>
        <p:nvPicPr>
          <p:cNvPr id="13" name="Image 12" descr="logoAL.png.jpg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7734332" y="6418498"/>
            <a:ext cx="1259632" cy="3713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05481"/>
            <a:ext cx="8712968" cy="432048"/>
          </a:xfrm>
        </p:spPr>
        <p:txBody>
          <a:bodyPr/>
          <a:lstStyle/>
          <a:p>
            <a:r>
              <a:rPr lang="en-US" dirty="0" smtClean="0"/>
              <a:t>Carnot efficiency expectation shared by our customers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4797152"/>
            <a:ext cx="8660251" cy="2049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Example of ESS bid : 9,1kW </a:t>
            </a:r>
            <a:r>
              <a:rPr lang="en-US" dirty="0" err="1" smtClean="0">
                <a:solidFill>
                  <a:schemeClr val="tx1"/>
                </a:solidFill>
              </a:rPr>
              <a:t>Eq</a:t>
            </a:r>
            <a:r>
              <a:rPr lang="en-US" dirty="0" smtClean="0">
                <a:solidFill>
                  <a:schemeClr val="tx1"/>
                </a:solidFill>
              </a:rPr>
              <a:t> @ 4,5K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Expected Carnot efficiency : 15,5*9,1^0,23 = 26%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Expected electrical power consumption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2,3MW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ALAT proposal : </a:t>
            </a:r>
            <a:r>
              <a:rPr lang="en-US" dirty="0" smtClean="0">
                <a:solidFill>
                  <a:srgbClr val="FF0000"/>
                </a:solidFill>
              </a:rPr>
              <a:t>2,6MW (23% </a:t>
            </a:r>
            <a:r>
              <a:rPr lang="en-US" dirty="0" err="1" smtClean="0">
                <a:solidFill>
                  <a:srgbClr val="FF0000"/>
                </a:solidFill>
              </a:rPr>
              <a:t>carnot</a:t>
            </a:r>
            <a:r>
              <a:rPr lang="en-US" dirty="0" smtClean="0">
                <a:solidFill>
                  <a:srgbClr val="FF0000"/>
                </a:solidFill>
              </a:rPr>
              <a:t> efficiency)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052736"/>
            <a:ext cx="6552728" cy="3288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95536" y="620688"/>
            <a:ext cx="874846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Michael Green published in 2008 the following curve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7544" y="4365104"/>
            <a:ext cx="8676456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Nota:  In all cases, there is no liquid nitrogen pre-cooling in the machines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4330"/>
            <a:ext cx="8712968" cy="432048"/>
          </a:xfrm>
        </p:spPr>
        <p:txBody>
          <a:bodyPr/>
          <a:lstStyle/>
          <a:p>
            <a:r>
              <a:rPr lang="en-US" dirty="0" smtClean="0"/>
              <a:t>Price curve shared by our customers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8564" y="908720"/>
            <a:ext cx="5381951" cy="267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0" y="3702318"/>
            <a:ext cx="914400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Cost of Helium Refrigerators (</a:t>
            </a:r>
            <a:r>
              <a:rPr lang="en-US" sz="1600" b="1" dirty="0" smtClean="0">
                <a:solidFill>
                  <a:srgbClr val="FF0000"/>
                </a:solidFill>
              </a:rPr>
              <a:t>cold boxes and compressors</a:t>
            </a:r>
            <a:r>
              <a:rPr lang="en-US" sz="1600" dirty="0" smtClean="0">
                <a:solidFill>
                  <a:srgbClr val="000000"/>
                </a:solidFill>
              </a:rPr>
              <a:t>) versus Refrigeration at 4.5 K</a:t>
            </a:r>
            <a:r>
              <a:rPr lang="en-US" sz="1600" b="1" dirty="0" smtClean="0">
                <a:solidFill>
                  <a:srgbClr val="FF0000"/>
                </a:solidFill>
              </a:rPr>
              <a:t> in 2007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5536" y="620688"/>
            <a:ext cx="874846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Michael Green published in 2008 the following curve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520" y="4122319"/>
            <a:ext cx="8892480" cy="238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For 9,1kW plant : 2,6*9,1</a:t>
            </a:r>
            <a:r>
              <a:rPr lang="en-US" baseline="30000" dirty="0" smtClean="0">
                <a:solidFill>
                  <a:schemeClr val="tx1"/>
                </a:solidFill>
              </a:rPr>
              <a:t>0,65</a:t>
            </a:r>
            <a:r>
              <a:rPr lang="en-US" dirty="0" smtClean="0">
                <a:solidFill>
                  <a:schemeClr val="tx1"/>
                </a:solidFill>
              </a:rPr>
              <a:t>= 10,5 M$ (2007)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Inflation since 2007 to 2015 : 12% -&gt; 12 M$ ~12 M€ (2015)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To be added :test tools, capital spares, over cost due to VLP stage, control system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tx1"/>
                </a:solidFill>
              </a:rPr>
              <a:t>Total price ~ 12/0,75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~ 16 M€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s masques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30858</TotalTime>
  <Words>160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mes masques</vt:lpstr>
      <vt:lpstr>Carnot efficiency expectation shared by our customers</vt:lpstr>
      <vt:lpstr>Price curve shared by our customers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Gabriel Constantin</dc:creator>
  <cp:lastModifiedBy>Vincent Heloin</cp:lastModifiedBy>
  <cp:revision>680</cp:revision>
  <dcterms:created xsi:type="dcterms:W3CDTF">2004-09-22T12:54:51Z</dcterms:created>
  <dcterms:modified xsi:type="dcterms:W3CDTF">2015-04-02T14:39:41Z</dcterms:modified>
</cp:coreProperties>
</file>