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62" r:id="rId2"/>
    <p:sldMasterId id="2147483656" r:id="rId3"/>
    <p:sldMasterId id="2147485022" r:id="rId4"/>
    <p:sldMasterId id="2147485010" r:id="rId5"/>
  </p:sldMasterIdLst>
  <p:notesMasterIdLst>
    <p:notesMasterId r:id="rId17"/>
  </p:notesMasterIdLst>
  <p:handoutMasterIdLst>
    <p:handoutMasterId r:id="rId18"/>
  </p:handoutMasterIdLst>
  <p:sldIdLst>
    <p:sldId id="258" r:id="rId6"/>
    <p:sldId id="447" r:id="rId7"/>
    <p:sldId id="446" r:id="rId8"/>
    <p:sldId id="448" r:id="rId9"/>
    <p:sldId id="449" r:id="rId10"/>
    <p:sldId id="450" r:id="rId11"/>
    <p:sldId id="451" r:id="rId12"/>
    <p:sldId id="452" r:id="rId13"/>
    <p:sldId id="453" r:id="rId14"/>
    <p:sldId id="455" r:id="rId15"/>
    <p:sldId id="454" r:id="rId16"/>
  </p:sldIdLst>
  <p:sldSz cx="9144000" cy="6858000" type="screen4x3"/>
  <p:notesSz cx="6662738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AAAA"/>
    <a:srgbClr val="89CBE9"/>
    <a:srgbClr val="82CDF0"/>
    <a:srgbClr val="E7B119"/>
    <a:srgbClr val="0060A1"/>
    <a:srgbClr val="4B559B"/>
    <a:srgbClr val="508273"/>
    <a:srgbClr val="87A09B"/>
    <a:srgbClr val="55555A"/>
    <a:srgbClr val="BEAAA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13" autoAdjust="0"/>
    <p:restoredTop sz="95609" autoAdjust="0"/>
  </p:normalViewPr>
  <p:slideViewPr>
    <p:cSldViewPr>
      <p:cViewPr>
        <p:scale>
          <a:sx n="100" d="100"/>
          <a:sy n="100" d="100"/>
        </p:scale>
        <p:origin x="-678" y="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49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1315"/>
    </p:cViewPr>
  </p:sorterViewPr>
  <p:notesViewPr>
    <p:cSldViewPr>
      <p:cViewPr varScale="1">
        <p:scale>
          <a:sx n="41" d="100"/>
          <a:sy n="41" d="100"/>
        </p:scale>
        <p:origin x="-2774" y="-86"/>
      </p:cViewPr>
      <p:guideLst>
        <p:guide orient="horz" pos="3127"/>
        <p:guide pos="209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3488" y="0"/>
            <a:ext cx="28876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8164"/>
            <a:ext cx="28876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7" rIns="91435" bIns="457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3488" y="9428164"/>
            <a:ext cx="288766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7" rIns="91435" bIns="457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5B83FE6-1CAC-4A7C-98C5-E9170DA339DB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3488" y="0"/>
            <a:ext cx="28876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0900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876"/>
            <a:ext cx="532923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164"/>
            <a:ext cx="28876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7" rIns="91435" bIns="457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3488" y="9428164"/>
            <a:ext cx="288766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7" rIns="91435" bIns="457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A77FF56-047F-46D8-A2B4-C082B418A42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5B81B3-7DE0-4E83-BA57-CAD554E0A417}" type="slidenum">
              <a:rPr lang="fr-FR" smtClean="0"/>
              <a:pPr/>
              <a:t>1</a:t>
            </a:fld>
            <a:endParaRPr lang="fr-F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0"/>
          <p:cNvGrpSpPr>
            <a:grpSpLocks/>
          </p:cNvGrpSpPr>
          <p:nvPr userDrawn="1"/>
        </p:nvGrpSpPr>
        <p:grpSpPr bwMode="auto">
          <a:xfrm>
            <a:off x="0" y="1052513"/>
            <a:ext cx="8532813" cy="5113337"/>
            <a:chOff x="0" y="663"/>
            <a:chExt cx="5375" cy="3221"/>
          </a:xfrm>
        </p:grpSpPr>
        <p:sp>
          <p:nvSpPr>
            <p:cNvPr id="5" name="Line 26"/>
            <p:cNvSpPr>
              <a:spLocks noChangeShapeType="1"/>
            </p:cNvSpPr>
            <p:nvPr userDrawn="1"/>
          </p:nvSpPr>
          <p:spPr bwMode="auto">
            <a:xfrm flipH="1">
              <a:off x="0" y="663"/>
              <a:ext cx="340" cy="0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6" name="Line 27"/>
            <p:cNvSpPr>
              <a:spLocks noChangeShapeType="1"/>
            </p:cNvSpPr>
            <p:nvPr userDrawn="1"/>
          </p:nvSpPr>
          <p:spPr bwMode="auto">
            <a:xfrm flipH="1">
              <a:off x="0" y="3884"/>
              <a:ext cx="5375" cy="0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" name="Line 28"/>
            <p:cNvSpPr>
              <a:spLocks noChangeShapeType="1"/>
            </p:cNvSpPr>
            <p:nvPr userDrawn="1"/>
          </p:nvSpPr>
          <p:spPr bwMode="auto">
            <a:xfrm>
              <a:off x="0" y="663"/>
              <a:ext cx="0" cy="3221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8" name="Line 29"/>
            <p:cNvSpPr>
              <a:spLocks noChangeShapeType="1"/>
            </p:cNvSpPr>
            <p:nvPr userDrawn="1"/>
          </p:nvSpPr>
          <p:spPr bwMode="auto">
            <a:xfrm>
              <a:off x="5375" y="1480"/>
              <a:ext cx="0" cy="2404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</p:grp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39750" y="549275"/>
            <a:ext cx="8604250" cy="1800225"/>
          </a:xfrm>
          <a:prstGeom prst="rect">
            <a:avLst/>
          </a:prstGeom>
          <a:solidFill>
            <a:srgbClr val="0060A1">
              <a:alpha val="89999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" name="Espace réservé du numéro de diapositive 5"/>
          <p:cNvSpPr>
            <a:spLocks/>
          </p:cNvSpPr>
          <p:nvPr userDrawn="1"/>
        </p:nvSpPr>
        <p:spPr bwMode="auto">
          <a:xfrm>
            <a:off x="250825" y="6438900"/>
            <a:ext cx="179388" cy="1793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57200">
              <a:defRPr/>
            </a:pPr>
            <a:fld id="{A0276AD6-714A-4368-9C65-3ABF00D6718A}" type="slidenum">
              <a:rPr lang="en-GB" sz="8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57200">
                <a:defRPr/>
              </a:pPr>
              <a:t>‹N°›</a:t>
            </a:fld>
            <a:endParaRPr lang="en-GB" sz="800" b="1" dirty="0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11" name="Rectangle 44"/>
          <p:cNvSpPr>
            <a:spLocks noChangeArrowheads="1"/>
          </p:cNvSpPr>
          <p:nvPr userDrawn="1"/>
        </p:nvSpPr>
        <p:spPr bwMode="auto">
          <a:xfrm>
            <a:off x="3535363" y="6453188"/>
            <a:ext cx="409892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>
              <a:defRPr/>
            </a:pPr>
            <a:r>
              <a:rPr lang="en-GB" sz="800" b="1" dirty="0"/>
              <a:t>Air </a:t>
            </a:r>
            <a:r>
              <a:rPr lang="en-GB" sz="800" b="1" dirty="0" err="1"/>
              <a:t>Liquide</a:t>
            </a:r>
            <a:r>
              <a:rPr lang="en-GB" sz="800" b="1" dirty="0"/>
              <a:t>, world leader in gases for industry, health and the environment</a:t>
            </a:r>
          </a:p>
        </p:txBody>
      </p:sp>
      <p:grpSp>
        <p:nvGrpSpPr>
          <p:cNvPr id="12" name="Group 45"/>
          <p:cNvGrpSpPr>
            <a:grpSpLocks/>
          </p:cNvGrpSpPr>
          <p:nvPr userDrawn="1"/>
        </p:nvGrpSpPr>
        <p:grpSpPr bwMode="auto">
          <a:xfrm>
            <a:off x="250825" y="6391275"/>
            <a:ext cx="7378700" cy="277813"/>
            <a:chOff x="158" y="4026"/>
            <a:chExt cx="4648" cy="175"/>
          </a:xfrm>
        </p:grpSpPr>
        <p:sp>
          <p:nvSpPr>
            <p:cNvPr id="13" name="Line 46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4" name="Line 47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5" name="Line 48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6" name="Line 49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</p:grpSp>
      <p:sp>
        <p:nvSpPr>
          <p:cNvPr id="103428" name="Espace réservé du texte 2"/>
          <p:cNvSpPr>
            <a:spLocks noGrp="1"/>
          </p:cNvSpPr>
          <p:nvPr>
            <p:ph type="subTitle" idx="1"/>
          </p:nvPr>
        </p:nvSpPr>
        <p:spPr>
          <a:xfrm>
            <a:off x="1042988" y="1196975"/>
            <a:ext cx="7561262" cy="863600"/>
          </a:xfrm>
        </p:spPr>
        <p:txBody>
          <a:bodyPr anchor="ctr"/>
          <a:lstStyle>
            <a:lvl1pPr marL="0" indent="0">
              <a:lnSpc>
                <a:spcPct val="80000"/>
              </a:lnSpc>
              <a:spcBef>
                <a:spcPct val="0"/>
              </a:spcBef>
              <a:buFont typeface="Arial" charset="0"/>
              <a:buNone/>
              <a:defRPr sz="3500">
                <a:solidFill>
                  <a:srgbClr val="82CDF0"/>
                </a:solidFill>
              </a:defRPr>
            </a:lvl1pPr>
          </a:lstStyle>
          <a:p>
            <a:r>
              <a:rPr lang="en-GB"/>
              <a:t>Cliquez pour modifier le style des sous-titres du masque</a:t>
            </a:r>
          </a:p>
        </p:txBody>
      </p:sp>
      <p:sp>
        <p:nvSpPr>
          <p:cNvPr id="103429" name="Espace réservé du titre 1"/>
          <p:cNvSpPr>
            <a:spLocks noGrp="1"/>
          </p:cNvSpPr>
          <p:nvPr>
            <p:ph type="ctrTitle"/>
          </p:nvPr>
        </p:nvSpPr>
        <p:spPr>
          <a:xfrm>
            <a:off x="1042988" y="631825"/>
            <a:ext cx="7561262" cy="504825"/>
          </a:xfrm>
        </p:spPr>
        <p:txBody>
          <a:bodyPr/>
          <a:lstStyle>
            <a:lvl1pPr>
              <a:lnSpc>
                <a:spcPct val="90000"/>
              </a:lnSpc>
              <a:defRPr sz="3500"/>
            </a:lvl1pPr>
          </a:lstStyle>
          <a:p>
            <a:r>
              <a:rPr lang="en-GB"/>
              <a:t>Cliquez pour modifier le style du titre</a:t>
            </a:r>
          </a:p>
        </p:txBody>
      </p:sp>
      <p:sp>
        <p:nvSpPr>
          <p:cNvPr id="18" name="Rectangle 4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6B508-B79D-4CD9-AEED-2E041A49CDD9}" type="datetime1">
              <a:rPr lang="fr-FR" smtClean="0"/>
              <a:pPr>
                <a:defRPr/>
              </a:pPr>
              <a:t>04/02/2015</a:t>
            </a:fld>
            <a:endParaRPr lang="en-GB" dirty="0"/>
          </a:p>
        </p:txBody>
      </p:sp>
      <p:sp>
        <p:nvSpPr>
          <p:cNvPr id="19" name="Rectangle 5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/>
              <a:t>Qatar HeRU3 - </a:t>
            </a:r>
            <a:r>
              <a:rPr lang="en-GB" dirty="0" err="1" smtClean="0"/>
              <a:t>Barzan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C7C33-26F6-4351-87D5-92B28B68361A}" type="datetime1">
              <a:rPr lang="fr-FR" smtClean="0"/>
              <a:pPr>
                <a:defRPr/>
              </a:pPr>
              <a:t>04/02/2015</a:t>
            </a:fld>
            <a:endParaRPr lang="en-GB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792CCE-F312-42F3-AABC-CAF415EB884D}" type="datetime1">
              <a:rPr lang="fr-FR" smtClean="0"/>
              <a:pPr>
                <a:defRPr/>
              </a:pPr>
              <a:t>04/02/2015</a:t>
            </a:fld>
            <a:endParaRPr lang="en-GB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D251C-9D79-4737-A39F-7233313B9340}" type="datetime1">
              <a:rPr lang="fr-FR" smtClean="0"/>
              <a:pPr>
                <a:defRPr/>
              </a:pPr>
              <a:t>04/02/2015</a:t>
            </a:fld>
            <a:endParaRPr lang="en-GB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56388" y="257175"/>
            <a:ext cx="2058987" cy="590867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74663" y="257175"/>
            <a:ext cx="6029325" cy="59086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9DC3B-3D94-458F-A7C5-D054DAC81AB4}" type="datetime1">
              <a:rPr lang="fr-FR" smtClean="0"/>
              <a:pPr>
                <a:defRPr/>
              </a:pPr>
              <a:t>04/02/2015</a:t>
            </a:fld>
            <a:endParaRPr lang="en-GB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5775" y="257175"/>
            <a:ext cx="8229600" cy="585788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74663" y="1119188"/>
            <a:ext cx="4038600" cy="504666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65663" y="1119188"/>
            <a:ext cx="4038600" cy="504666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pied de page 5"/>
          <p:cNvSpPr>
            <a:spLocks noGrp="1"/>
          </p:cNvSpPr>
          <p:nvPr>
            <p:ph type="ftr" sz="quarter" idx="10"/>
          </p:nvPr>
        </p:nvSpPr>
        <p:spPr>
          <a:xfrm>
            <a:off x="1727200" y="6453188"/>
            <a:ext cx="1684338" cy="1444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5CD7C-E5C6-4996-A464-B36B31DC9B8D}" type="datetime1">
              <a:rPr lang="fr-FR" smtClean="0"/>
              <a:pPr>
                <a:defRPr/>
              </a:pPr>
              <a:t>04/02/2015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C6694-3483-4181-9B7C-31234E3AC73F}" type="datetime1">
              <a:rPr lang="fr-FR" smtClean="0"/>
              <a:pPr>
                <a:defRPr/>
              </a:pPr>
              <a:t>04/02/2015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E70A4-31B5-4C29-BFC0-69C5A8A94F6A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7B9D-4B1A-41B6-A3A4-B735227FB7CB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6F98A-E33F-4654-9D22-DE31A7D76E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0BCF4-1CE6-4AC2-B5F2-E23208742315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6F98A-E33F-4654-9D22-DE31A7D76E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6190B-FE36-4AD3-BD0C-B7DC96E9C899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6F98A-E33F-4654-9D22-DE31A7D76E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AF94E-FEA5-4F55-A7CB-F91AC0D2BD17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6F98A-E33F-4654-9D22-DE31A7D76E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4663" y="974626"/>
            <a:ext cx="8229600" cy="5046662"/>
          </a:xfrm>
        </p:spPr>
        <p:txBody>
          <a:bodyPr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/>
              <a:t>Qatar HeRU3 - </a:t>
            </a:r>
            <a:r>
              <a:rPr lang="en-GB" dirty="0" err="1" smtClean="0"/>
              <a:t>Barzan</a:t>
            </a:r>
            <a:endParaRPr lang="en-GB" dirty="0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dt" sz="half" idx="10"/>
          </p:nvPr>
        </p:nvSpPr>
        <p:spPr>
          <a:xfrm>
            <a:off x="468313" y="6453188"/>
            <a:ext cx="1101725" cy="1666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6B508-B79D-4CD9-AEED-2E041A49CDD9}" type="datetime1">
              <a:rPr lang="fr-FR" smtClean="0"/>
              <a:pPr>
                <a:defRPr/>
              </a:pPr>
              <a:t>04/02/2015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2021F-6C8E-4955-8167-BBB31D7F1CCF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6F98A-E33F-4654-9D22-DE31A7D76E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1393B-BED1-4518-B150-A08F029C43B0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6F98A-E33F-4654-9D22-DE31A7D76E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7F89-A877-4CE6-B852-4122FF9DC69A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6F98A-E33F-4654-9D22-DE31A7D76E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9763B-D7B5-45D7-ACE4-3ABF9BA0AADD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6F98A-E33F-4654-9D22-DE31A7D76E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63CE-D338-4EB5-86BF-38009800CFD3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6F98A-E33F-4654-9D22-DE31A7D76E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648D7-6930-4A36-ACC2-2B83430EF8F2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6F98A-E33F-4654-9D22-DE31A7D76E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2731-2DD8-4C0B-B28B-698CE4D0FE24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6F98A-E33F-4654-9D22-DE31A7D76E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0BCB2-D722-49BF-BEAA-750A2A8E2677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0AF7-98FF-40F5-870D-7577B7FB83B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BBFA-3C64-4AA8-AABF-76219DD935B1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0AF7-98FF-40F5-870D-7577B7FB83B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3B813-9B0E-4EC3-9CFA-A637C68E9EA4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0AF7-98FF-40F5-870D-7577B7FB83B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3" descr="fond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2279650"/>
            <a:ext cx="853440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39750" y="1762125"/>
            <a:ext cx="8604250" cy="1954213"/>
          </a:xfrm>
          <a:prstGeom prst="rect">
            <a:avLst/>
          </a:prstGeom>
          <a:solidFill>
            <a:srgbClr val="0060A1">
              <a:alpha val="89999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7828" name="Espace réservé du titre 1"/>
          <p:cNvSpPr>
            <a:spLocks noGrp="1"/>
          </p:cNvSpPr>
          <p:nvPr>
            <p:ph type="ctrTitle"/>
          </p:nvPr>
        </p:nvSpPr>
        <p:spPr>
          <a:xfrm>
            <a:off x="1042988" y="1882775"/>
            <a:ext cx="7561262" cy="504825"/>
          </a:xfrm>
        </p:spPr>
        <p:txBody>
          <a:bodyPr/>
          <a:lstStyle>
            <a:lvl1pPr>
              <a:lnSpc>
                <a:spcPct val="90000"/>
              </a:lnSpc>
              <a:defRPr sz="3500"/>
            </a:lvl1pPr>
          </a:lstStyle>
          <a:p>
            <a:r>
              <a:rPr lang="en-GB"/>
              <a:t>Cliquez pour modifier le style du titre</a:t>
            </a:r>
          </a:p>
        </p:txBody>
      </p:sp>
      <p:sp>
        <p:nvSpPr>
          <p:cNvPr id="77829" name="Espace réservé du texte 2"/>
          <p:cNvSpPr>
            <a:spLocks noGrp="1"/>
          </p:cNvSpPr>
          <p:nvPr>
            <p:ph type="subTitle" idx="1"/>
          </p:nvPr>
        </p:nvSpPr>
        <p:spPr>
          <a:xfrm>
            <a:off x="1042988" y="2409825"/>
            <a:ext cx="7561262" cy="947738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ct val="0"/>
              </a:spcBef>
              <a:buFont typeface="Arial" charset="0"/>
              <a:buNone/>
              <a:defRPr sz="3500">
                <a:solidFill>
                  <a:srgbClr val="82CDF0"/>
                </a:solidFill>
              </a:defRPr>
            </a:lvl1pPr>
          </a:lstStyle>
          <a:p>
            <a:r>
              <a:rPr lang="en-GB"/>
              <a:t>Cliquez pour modifier le style des sous-titres du masque</a:t>
            </a:r>
          </a:p>
        </p:txBody>
      </p:sp>
      <p:pic>
        <p:nvPicPr>
          <p:cNvPr id="7" name="Picture 31" descr="logo ALaB&amp;T"/>
          <p:cNvPicPr>
            <a:picLocks noChangeAspect="1" noChangeArrowheads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724525" y="476250"/>
            <a:ext cx="2879725" cy="831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476E-795A-453A-8264-EC65D8F8264D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0AF7-98FF-40F5-870D-7577B7FB83B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91850-CB2A-4271-8397-7009C46BFF5D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0AF7-98FF-40F5-870D-7577B7FB83B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7803-5A16-4B44-B358-D90591B390E3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0AF7-98FF-40F5-870D-7577B7FB83B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72780-9A9A-469E-B277-8AAF92BB245B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0AF7-98FF-40F5-870D-7577B7FB83B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4AD9F-C613-4ED2-901F-C3150CA63374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0AF7-98FF-40F5-870D-7577B7FB83B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B26D1-2EF4-4407-953D-0E8647494BE8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0AF7-98FF-40F5-870D-7577B7FB83B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3BEF-38AA-4500-9891-3DA76F27E95E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0AF7-98FF-40F5-870D-7577B7FB83B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2FE5C-BE3C-4B50-936D-47EAAADCD74E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C0AF7-98FF-40F5-870D-7577B7FB83B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046662"/>
          </a:xfrm>
        </p:spPr>
        <p:txBody>
          <a:bodyPr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xfrm>
            <a:off x="467544" y="6453336"/>
            <a:ext cx="1101725" cy="166687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B5946-71CD-45FD-B283-ED46DBE731C4}" type="datetime1">
              <a:rPr lang="fr-FR" smtClean="0"/>
              <a:pPr>
                <a:defRPr/>
              </a:pPr>
              <a:t>04/02/2015</a:t>
            </a:fld>
            <a:endParaRPr lang="en-GB" dirty="0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A6B971-73C6-4833-AB9B-D4795AD0745E}" type="datetime1">
              <a:rPr lang="fr-FR" smtClean="0"/>
              <a:pPr>
                <a:defRPr/>
              </a:pPr>
              <a:t>04/02/2015</a:t>
            </a:fld>
            <a:endParaRPr lang="en-GB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4663" y="1119188"/>
            <a:ext cx="4038600" cy="5046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65663" y="1119188"/>
            <a:ext cx="4038600" cy="5046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5F452-8DE9-48BB-87E8-1F65CF4DFA71}" type="datetime1">
              <a:rPr lang="fr-FR" smtClean="0"/>
              <a:pPr>
                <a:defRPr/>
              </a:pPr>
              <a:t>04/02/2015</a:t>
            </a:fld>
            <a:endParaRPr lang="en-GB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552CE-96B6-47EE-913E-5F200F526252}" type="datetime1">
              <a:rPr lang="fr-FR" smtClean="0"/>
              <a:pPr>
                <a:defRPr/>
              </a:pPr>
              <a:t>04/02/2015</a:t>
            </a:fld>
            <a:endParaRPr lang="en-GB"/>
          </a:p>
        </p:txBody>
      </p:sp>
      <p:sp>
        <p:nvSpPr>
          <p:cNvPr id="8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B31F2-9507-410D-986B-A4BE54C99E75}" type="datetime1">
              <a:rPr lang="fr-FR" smtClean="0"/>
              <a:pPr>
                <a:defRPr/>
              </a:pPr>
              <a:t>04/02/2015</a:t>
            </a:fld>
            <a:endParaRPr lang="en-GB"/>
          </a:p>
        </p:txBody>
      </p:sp>
      <p:sp>
        <p:nvSpPr>
          <p:cNvPr id="4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7134A5-08FA-4C95-8E0D-79A50A6287CB}" type="datetime1">
              <a:rPr lang="fr-FR" smtClean="0"/>
              <a:pPr>
                <a:defRPr/>
              </a:pPr>
              <a:t>04/02/2015</a:t>
            </a:fld>
            <a:endParaRPr lang="en-GB"/>
          </a:p>
        </p:txBody>
      </p:sp>
      <p:sp>
        <p:nvSpPr>
          <p:cNvPr id="3" name="Rectangle 3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41300" y="250825"/>
            <a:ext cx="8902700" cy="5857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74663" y="1119188"/>
            <a:ext cx="8229600" cy="504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Cliquez</a:t>
            </a:r>
            <a:r>
              <a:rPr lang="en-GB" dirty="0" smtClean="0"/>
              <a:t> pour modifier les styles du </a:t>
            </a:r>
            <a:r>
              <a:rPr lang="en-GB" dirty="0" err="1" smtClean="0"/>
              <a:t>texte</a:t>
            </a:r>
            <a:r>
              <a:rPr lang="en-GB" dirty="0" smtClean="0"/>
              <a:t> du masque</a:t>
            </a:r>
          </a:p>
          <a:p>
            <a:pPr lvl="1"/>
            <a:r>
              <a:rPr lang="en-GB" dirty="0" err="1" smtClean="0"/>
              <a:t>Deuxième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  <a:p>
            <a:pPr lvl="2"/>
            <a:r>
              <a:rPr lang="en-GB" dirty="0" err="1" smtClean="0"/>
              <a:t>Troisième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  <a:p>
            <a:pPr lvl="3"/>
            <a:r>
              <a:rPr lang="en-GB" dirty="0" err="1" smtClean="0"/>
              <a:t>Quatrième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  <a:p>
            <a:pPr lvl="4"/>
            <a:r>
              <a:rPr lang="en-GB" dirty="0" err="1" smtClean="0"/>
              <a:t>Cinquième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</p:txBody>
      </p:sp>
      <p:sp>
        <p:nvSpPr>
          <p:cNvPr id="1028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85775" y="257175"/>
            <a:ext cx="82296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et modifiez le titre</a:t>
            </a:r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453188"/>
            <a:ext cx="1101725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pPr>
              <a:defRPr/>
            </a:pPr>
            <a:fld id="{6C4F76D2-E9AE-45BB-86A1-6631A5C67EEF}" type="datetime1">
              <a:rPr lang="fr-FR" smtClean="0"/>
              <a:pPr>
                <a:defRPr/>
              </a:pPr>
              <a:t>04/02/2015</a:t>
            </a:fld>
            <a:endParaRPr lang="en-GB" dirty="0"/>
          </a:p>
        </p:txBody>
      </p:sp>
      <p:sp>
        <p:nvSpPr>
          <p:cNvPr id="12" name="Espace réservé du numéro de diapositive 5"/>
          <p:cNvSpPr>
            <a:spLocks/>
          </p:cNvSpPr>
          <p:nvPr/>
        </p:nvSpPr>
        <p:spPr bwMode="auto">
          <a:xfrm>
            <a:off x="250825" y="6438900"/>
            <a:ext cx="179388" cy="1793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57200">
              <a:defRPr/>
            </a:pPr>
            <a:fld id="{0B116F57-61B4-4AED-B456-79BE3187B5A1}" type="slidenum">
              <a:rPr lang="en-GB" sz="800" b="1" smtClean="0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57200">
                <a:defRPr/>
              </a:pPr>
              <a:t>‹N°›</a:t>
            </a:fld>
            <a:endParaRPr lang="en-GB" sz="800" b="1" dirty="0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102407" name="Rectangle 7"/>
          <p:cNvSpPr>
            <a:spLocks noChangeArrowheads="1"/>
          </p:cNvSpPr>
          <p:nvPr/>
        </p:nvSpPr>
        <p:spPr bwMode="auto">
          <a:xfrm>
            <a:off x="3535363" y="6453188"/>
            <a:ext cx="409892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>
              <a:defRPr/>
            </a:pPr>
            <a:r>
              <a:rPr lang="en-GB" sz="800" b="1" dirty="0"/>
              <a:t>Air </a:t>
            </a:r>
            <a:r>
              <a:rPr lang="en-GB" sz="800" b="1" dirty="0" err="1"/>
              <a:t>Liquide</a:t>
            </a:r>
            <a:r>
              <a:rPr lang="en-GB" sz="800" b="1" dirty="0"/>
              <a:t>, world leader in gases for industry, health and the environment</a:t>
            </a:r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250825" y="6391275"/>
            <a:ext cx="7378700" cy="277813"/>
            <a:chOff x="158" y="4026"/>
            <a:chExt cx="4648" cy="175"/>
          </a:xfrm>
        </p:grpSpPr>
        <p:sp>
          <p:nvSpPr>
            <p:cNvPr id="102409" name="Line 9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02410" name="Line 10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02411" name="Line 11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02412" name="Line 12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</p:grpSp>
      <p:sp>
        <p:nvSpPr>
          <p:cNvPr id="10241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08138" y="6453188"/>
            <a:ext cx="1584325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pPr>
              <a:defRPr/>
            </a:pPr>
            <a:r>
              <a:rPr lang="en-GB" dirty="0" smtClean="0"/>
              <a:t>Qatar HeRU3 - </a:t>
            </a:r>
            <a:r>
              <a:rPr lang="en-GB" dirty="0" err="1" smtClean="0"/>
              <a:t>Barzan</a:t>
            </a:r>
            <a:endParaRPr lang="en-GB" dirty="0"/>
          </a:p>
        </p:txBody>
      </p:sp>
      <p:pic>
        <p:nvPicPr>
          <p:cNvPr id="1034" name="Picture 16" descr="logo ALGroup"/>
          <p:cNvPicPr>
            <a:picLocks noChangeAspect="1" noChangeArrowheads="1"/>
          </p:cNvPicPr>
          <p:nvPr userDrawn="1"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7812088" y="6348413"/>
            <a:ext cx="1096962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004" r:id="rId1"/>
    <p:sldLayoutId id="2147484962" r:id="rId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9pPr>
    </p:titleStyle>
    <p:bodyStyle>
      <a:lvl1pPr marL="271463" indent="-271463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Arial" charset="0"/>
        <a:buChar char="■"/>
        <a:tabLst>
          <a:tab pos="174625" algn="l"/>
        </a:tabLs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8288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Wingdings 2" pitchFamily="18" charset="2"/>
        <a:buChar char="¦"/>
        <a:tabLst>
          <a:tab pos="174625" algn="l"/>
        </a:tabLst>
        <a:defRPr>
          <a:solidFill>
            <a:schemeClr val="tx1"/>
          </a:solidFill>
          <a:latin typeface="+mn-lt"/>
        </a:defRPr>
      </a:lvl2pPr>
      <a:lvl3pPr marL="107791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■"/>
        <a:tabLst>
          <a:tab pos="174625" algn="l"/>
        </a:tabLst>
        <a:defRPr sz="1600">
          <a:solidFill>
            <a:schemeClr val="tx1"/>
          </a:solidFill>
          <a:latin typeface="+mn-lt"/>
        </a:defRPr>
      </a:lvl3pPr>
      <a:lvl4pPr marL="1436688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4pPr>
      <a:lvl5pPr marL="179546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5pPr>
      <a:lvl6pPr marL="22526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6pPr>
      <a:lvl7pPr marL="27098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7pPr>
      <a:lvl8pPr marL="31670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8pPr>
      <a:lvl9pPr marL="36242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41300" y="250825"/>
            <a:ext cx="8902700" cy="5857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05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74663" y="1119188"/>
            <a:ext cx="8229600" cy="504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modifier les styles du texte du masque</a:t>
            </a:r>
          </a:p>
          <a:p>
            <a:pPr lvl="1"/>
            <a:r>
              <a:rPr lang="en-GB" smtClean="0"/>
              <a:t>Deuxième niveau</a:t>
            </a:r>
          </a:p>
          <a:p>
            <a:pPr lvl="2"/>
            <a:r>
              <a:rPr lang="en-GB" smtClean="0"/>
              <a:t>Troisième niveau</a:t>
            </a:r>
          </a:p>
          <a:p>
            <a:pPr lvl="3"/>
            <a:r>
              <a:rPr lang="en-GB" smtClean="0"/>
              <a:t>Quatrième niveau</a:t>
            </a:r>
          </a:p>
          <a:p>
            <a:pPr lvl="4"/>
            <a:r>
              <a:rPr lang="en-GB" smtClean="0"/>
              <a:t>Cinquième niveau</a:t>
            </a:r>
          </a:p>
        </p:txBody>
      </p:sp>
      <p:sp>
        <p:nvSpPr>
          <p:cNvPr id="205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85775" y="257175"/>
            <a:ext cx="82296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et modifiez le titre</a:t>
            </a:r>
          </a:p>
        </p:txBody>
      </p:sp>
      <p:sp>
        <p:nvSpPr>
          <p:cNvPr id="10446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453188"/>
            <a:ext cx="1101725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pPr>
              <a:defRPr/>
            </a:pPr>
            <a:fld id="{4D233496-A8DA-475B-9F10-B9AF17E1989D}" type="datetime1">
              <a:rPr lang="fr-FR" smtClean="0"/>
              <a:pPr>
                <a:defRPr/>
              </a:pPr>
              <a:t>04/02/2015</a:t>
            </a:fld>
            <a:endParaRPr lang="en-GB"/>
          </a:p>
        </p:txBody>
      </p:sp>
      <p:sp>
        <p:nvSpPr>
          <p:cNvPr id="12" name="Espace réservé du numéro de diapositive 5"/>
          <p:cNvSpPr>
            <a:spLocks/>
          </p:cNvSpPr>
          <p:nvPr userDrawn="1"/>
        </p:nvSpPr>
        <p:spPr bwMode="auto">
          <a:xfrm>
            <a:off x="250825" y="6438900"/>
            <a:ext cx="179388" cy="1793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57200">
              <a:defRPr/>
            </a:pPr>
            <a:fld id="{FBFF52E3-AA57-4D40-9C07-6983ED1EC08B}" type="slidenum">
              <a:rPr lang="en-GB" sz="8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57200">
                <a:defRPr/>
              </a:pPr>
              <a:t>‹N°›</a:t>
            </a:fld>
            <a:endParaRPr lang="en-GB" sz="800" b="1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104466" name="Rectangle 18"/>
          <p:cNvSpPr>
            <a:spLocks noChangeArrowheads="1"/>
          </p:cNvSpPr>
          <p:nvPr userDrawn="1"/>
        </p:nvSpPr>
        <p:spPr bwMode="auto">
          <a:xfrm>
            <a:off x="3535363" y="6453188"/>
            <a:ext cx="409892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>
              <a:defRPr/>
            </a:pPr>
            <a:r>
              <a:rPr lang="en-GB" sz="800" b="1"/>
              <a:t>Air Liquide, world leader in gases for industry, health and the environment</a:t>
            </a:r>
          </a:p>
        </p:txBody>
      </p:sp>
      <p:grpSp>
        <p:nvGrpSpPr>
          <p:cNvPr id="2056" name="Group 19"/>
          <p:cNvGrpSpPr>
            <a:grpSpLocks/>
          </p:cNvGrpSpPr>
          <p:nvPr userDrawn="1"/>
        </p:nvGrpSpPr>
        <p:grpSpPr bwMode="auto">
          <a:xfrm>
            <a:off x="250825" y="6391275"/>
            <a:ext cx="7378700" cy="277813"/>
            <a:chOff x="158" y="4026"/>
            <a:chExt cx="4648" cy="175"/>
          </a:xfrm>
        </p:grpSpPr>
        <p:sp>
          <p:nvSpPr>
            <p:cNvPr id="104468" name="Line 20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04469" name="Line 21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04470" name="Line 22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104471" name="Line 23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</p:grpSp>
      <p:sp>
        <p:nvSpPr>
          <p:cNvPr id="10447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08138" y="6453188"/>
            <a:ext cx="1584325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  <p:pic>
        <p:nvPicPr>
          <p:cNvPr id="2058" name="Picture 25" descr="logo ALGroup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812088" y="6348413"/>
            <a:ext cx="1096962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9pPr>
    </p:titleStyle>
    <p:bodyStyle>
      <a:lvl1pPr marL="271463" indent="-271463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Arial" charset="0"/>
        <a:buChar char="■"/>
        <a:tabLst>
          <a:tab pos="174625" algn="l"/>
        </a:tabLs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8288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Wingdings 2" pitchFamily="18" charset="2"/>
        <a:buChar char="¦"/>
        <a:tabLst>
          <a:tab pos="174625" algn="l"/>
        </a:tabLst>
        <a:defRPr>
          <a:solidFill>
            <a:schemeClr val="tx1"/>
          </a:solidFill>
          <a:latin typeface="+mn-lt"/>
        </a:defRPr>
      </a:lvl2pPr>
      <a:lvl3pPr marL="107791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■"/>
        <a:tabLst>
          <a:tab pos="174625" algn="l"/>
        </a:tabLst>
        <a:defRPr sz="1600">
          <a:solidFill>
            <a:schemeClr val="tx1"/>
          </a:solidFill>
          <a:latin typeface="+mn-lt"/>
        </a:defRPr>
      </a:lvl3pPr>
      <a:lvl4pPr marL="1436688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4pPr>
      <a:lvl5pPr marL="179546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5pPr>
      <a:lvl6pPr marL="22526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6pPr>
      <a:lvl7pPr marL="27098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7pPr>
      <a:lvl8pPr marL="31670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8pPr>
      <a:lvl9pPr marL="36242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41300" y="250825"/>
            <a:ext cx="8902700" cy="5857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099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74663" y="1119188"/>
            <a:ext cx="8229600" cy="504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modifier les styles du texte du masque</a:t>
            </a:r>
          </a:p>
          <a:p>
            <a:pPr lvl="1"/>
            <a:r>
              <a:rPr lang="en-GB" smtClean="0"/>
              <a:t>Deuxième niveau</a:t>
            </a:r>
          </a:p>
          <a:p>
            <a:pPr lvl="2"/>
            <a:r>
              <a:rPr lang="en-GB" smtClean="0"/>
              <a:t>Troisième niveau</a:t>
            </a:r>
          </a:p>
          <a:p>
            <a:pPr lvl="3"/>
            <a:r>
              <a:rPr lang="en-GB" smtClean="0"/>
              <a:t>Quatrième niveau</a:t>
            </a:r>
          </a:p>
          <a:p>
            <a:pPr lvl="4"/>
            <a:r>
              <a:rPr lang="en-GB" smtClean="0"/>
              <a:t>Cinquième niveau</a:t>
            </a:r>
          </a:p>
        </p:txBody>
      </p:sp>
      <p:sp>
        <p:nvSpPr>
          <p:cNvPr id="410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85775" y="257175"/>
            <a:ext cx="82296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et modifiez le titre</a:t>
            </a:r>
          </a:p>
        </p:txBody>
      </p:sp>
      <p:sp>
        <p:nvSpPr>
          <p:cNvPr id="76829" name="Rectangle 2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453188"/>
            <a:ext cx="1101725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pPr>
              <a:defRPr/>
            </a:pPr>
            <a:fld id="{094F21ED-BD55-42C7-B9E8-CF3537908F9A}" type="datetime1">
              <a:rPr lang="fr-FR" smtClean="0"/>
              <a:pPr>
                <a:defRPr/>
              </a:pPr>
              <a:t>04/02/2015</a:t>
            </a:fld>
            <a:endParaRPr lang="en-GB"/>
          </a:p>
        </p:txBody>
      </p:sp>
      <p:sp>
        <p:nvSpPr>
          <p:cNvPr id="12" name="Espace réservé du numéro de diapositive 5"/>
          <p:cNvSpPr>
            <a:spLocks/>
          </p:cNvSpPr>
          <p:nvPr userDrawn="1"/>
        </p:nvSpPr>
        <p:spPr bwMode="auto">
          <a:xfrm>
            <a:off x="250825" y="6438900"/>
            <a:ext cx="179388" cy="17938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57200">
              <a:defRPr/>
            </a:pPr>
            <a:fld id="{88264413-2748-485A-B27F-F3E9193C7652}" type="slidenum">
              <a:rPr lang="en-GB" sz="8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57200">
                <a:defRPr/>
              </a:pPr>
              <a:t>‹N°›</a:t>
            </a:fld>
            <a:endParaRPr lang="en-GB" sz="800" b="1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76831" name="Rectangle 31"/>
          <p:cNvSpPr>
            <a:spLocks noChangeArrowheads="1"/>
          </p:cNvSpPr>
          <p:nvPr userDrawn="1"/>
        </p:nvSpPr>
        <p:spPr bwMode="auto">
          <a:xfrm>
            <a:off x="3535363" y="6453188"/>
            <a:ext cx="409892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>
              <a:defRPr/>
            </a:pPr>
            <a:r>
              <a:rPr lang="en-GB" sz="800" b="1"/>
              <a:t>Air Liquide, world leader in gases for industry, health and the environment</a:t>
            </a:r>
          </a:p>
        </p:txBody>
      </p:sp>
      <p:grpSp>
        <p:nvGrpSpPr>
          <p:cNvPr id="4104" name="Group 32"/>
          <p:cNvGrpSpPr>
            <a:grpSpLocks/>
          </p:cNvGrpSpPr>
          <p:nvPr userDrawn="1"/>
        </p:nvGrpSpPr>
        <p:grpSpPr bwMode="auto">
          <a:xfrm>
            <a:off x="250825" y="6391275"/>
            <a:ext cx="7378700" cy="277813"/>
            <a:chOff x="158" y="4026"/>
            <a:chExt cx="4648" cy="175"/>
          </a:xfrm>
        </p:grpSpPr>
        <p:sp>
          <p:nvSpPr>
            <p:cNvPr id="76833" name="Line 33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6834" name="Line 34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6835" name="Line 35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6836" name="Line 36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</p:grpSp>
      <p:sp>
        <p:nvSpPr>
          <p:cNvPr id="76837" name="Rectangle 3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08138" y="6453188"/>
            <a:ext cx="1584325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  <p:pic>
        <p:nvPicPr>
          <p:cNvPr id="4106" name="Picture 38" descr="logo ALGroup"/>
          <p:cNvPicPr>
            <a:picLocks noChangeAspect="1" noChangeArrowheads="1"/>
          </p:cNvPicPr>
          <p:nvPr userDrawn="1"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7812088" y="6348413"/>
            <a:ext cx="1096962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007" r:id="rId1"/>
    <p:sldLayoutId id="2147484994" r:id="rId2"/>
    <p:sldLayoutId id="2147484995" r:id="rId3"/>
    <p:sldLayoutId id="2147484996" r:id="rId4"/>
    <p:sldLayoutId id="2147484997" r:id="rId5"/>
    <p:sldLayoutId id="2147484998" r:id="rId6"/>
    <p:sldLayoutId id="2147484999" r:id="rId7"/>
    <p:sldLayoutId id="2147485000" r:id="rId8"/>
    <p:sldLayoutId id="2147485001" r:id="rId9"/>
    <p:sldLayoutId id="2147485002" r:id="rId10"/>
    <p:sldLayoutId id="2147485003" r:id="rId11"/>
    <p:sldLayoutId id="2147485008" r:id="rId12"/>
    <p:sldLayoutId id="2147485009" r:id="rId13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9pPr>
    </p:titleStyle>
    <p:bodyStyle>
      <a:lvl1pPr marL="271463" indent="-271463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Arial" charset="0"/>
        <a:buChar char="■"/>
        <a:tabLst>
          <a:tab pos="174625" algn="l"/>
        </a:tabLs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8288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Wingdings 2" pitchFamily="18" charset="2"/>
        <a:buChar char="¦"/>
        <a:tabLst>
          <a:tab pos="174625" algn="l"/>
        </a:tabLst>
        <a:defRPr>
          <a:solidFill>
            <a:schemeClr val="tx1"/>
          </a:solidFill>
          <a:latin typeface="+mn-lt"/>
        </a:defRPr>
      </a:lvl2pPr>
      <a:lvl3pPr marL="107791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■"/>
        <a:tabLst>
          <a:tab pos="174625" algn="l"/>
        </a:tabLst>
        <a:defRPr sz="1600">
          <a:solidFill>
            <a:schemeClr val="tx1"/>
          </a:solidFill>
          <a:latin typeface="+mn-lt"/>
        </a:defRPr>
      </a:lvl3pPr>
      <a:lvl4pPr marL="1436688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4pPr>
      <a:lvl5pPr marL="179546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5pPr>
      <a:lvl6pPr marL="22526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6pPr>
      <a:lvl7pPr marL="27098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7pPr>
      <a:lvl8pPr marL="31670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8pPr>
      <a:lvl9pPr marL="36242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A73C7-E861-46B4-94DF-409648ED2430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6F98A-E33F-4654-9D22-DE31A7D76E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23" r:id="rId1"/>
    <p:sldLayoutId id="2147485024" r:id="rId2"/>
    <p:sldLayoutId id="2147485025" r:id="rId3"/>
    <p:sldLayoutId id="2147485026" r:id="rId4"/>
    <p:sldLayoutId id="2147485027" r:id="rId5"/>
    <p:sldLayoutId id="2147485028" r:id="rId6"/>
    <p:sldLayoutId id="2147485029" r:id="rId7"/>
    <p:sldLayoutId id="2147485030" r:id="rId8"/>
    <p:sldLayoutId id="2147485031" r:id="rId9"/>
    <p:sldLayoutId id="2147485032" r:id="rId10"/>
    <p:sldLayoutId id="2147485033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3D402-AEEF-47FE-A354-AF1ABCD1EF21}" type="datetime1">
              <a:rPr lang="fr-FR" smtClean="0"/>
              <a:pPr/>
              <a:t>04/02/2015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Qatar HeRU3 - Barzan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C0AF7-98FF-40F5-870D-7577B7FB83B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11" r:id="rId1"/>
    <p:sldLayoutId id="2147485012" r:id="rId2"/>
    <p:sldLayoutId id="2147485013" r:id="rId3"/>
    <p:sldLayoutId id="2147485014" r:id="rId4"/>
    <p:sldLayoutId id="2147485015" r:id="rId5"/>
    <p:sldLayoutId id="2147485016" r:id="rId6"/>
    <p:sldLayoutId id="2147485017" r:id="rId7"/>
    <p:sldLayoutId id="2147485018" r:id="rId8"/>
    <p:sldLayoutId id="2147485019" r:id="rId9"/>
    <p:sldLayoutId id="2147485020" r:id="rId10"/>
    <p:sldLayoutId id="2147485021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ESS</a:t>
            </a:r>
            <a:endParaRPr lang="en-GB" dirty="0" smtClean="0"/>
          </a:p>
        </p:txBody>
      </p:sp>
      <p:sp>
        <p:nvSpPr>
          <p:cNvPr id="9219" name="Rectangle 10"/>
          <p:cNvSpPr>
            <a:spLocks noGrp="1"/>
          </p:cNvSpPr>
          <p:nvPr>
            <p:ph type="subTitle" idx="1"/>
          </p:nvPr>
        </p:nvSpPr>
        <p:spPr>
          <a:xfrm>
            <a:off x="1042988" y="2409825"/>
            <a:ext cx="7489452" cy="659135"/>
          </a:xfrm>
        </p:spPr>
        <p:txBody>
          <a:bodyPr/>
          <a:lstStyle/>
          <a:p>
            <a:r>
              <a:rPr lang="en-GB" sz="3200" dirty="0" err="1" smtClean="0"/>
              <a:t>Bilan</a:t>
            </a:r>
            <a:r>
              <a:rPr lang="en-GB" sz="3200" dirty="0" smtClean="0"/>
              <a:t> compresseurs</a:t>
            </a:r>
          </a:p>
        </p:txBody>
      </p:sp>
      <p:sp>
        <p:nvSpPr>
          <p:cNvPr id="6" name="Espace réservé de la date 3"/>
          <p:cNvSpPr txBox="1">
            <a:spLocks/>
          </p:cNvSpPr>
          <p:nvPr/>
        </p:nvSpPr>
        <p:spPr>
          <a:xfrm>
            <a:off x="622945" y="6430665"/>
            <a:ext cx="1101725" cy="1666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5360F18-C454-4D38-BD36-3D8CCCB188B3}" type="datetime1">
              <a: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04/02/2015</a:t>
            </a:fld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Espace réservé du pied de page 4"/>
          <p:cNvSpPr txBox="1">
            <a:spLocks/>
          </p:cNvSpPr>
          <p:nvPr/>
        </p:nvSpPr>
        <p:spPr>
          <a:xfrm>
            <a:off x="1763539" y="6430517"/>
            <a:ext cx="1584325" cy="1666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ESS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2" name="PB"/>
          <p:cNvSpPr/>
          <p:nvPr/>
        </p:nvSpPr>
        <p:spPr bwMode="auto">
          <a:xfrm>
            <a:off x="0" y="6705600"/>
            <a:ext cx="277090" cy="152400"/>
          </a:xfrm>
          <a:prstGeom prst="rect">
            <a:avLst/>
          </a:prstGeom>
          <a:solidFill>
            <a:srgbClr val="7F0000"/>
          </a:solidFill>
          <a:ln w="31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Skid possible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Voir</a:t>
            </a:r>
            <a:r>
              <a:rPr lang="en-US" dirty="0" smtClean="0"/>
              <a:t> solution skid de DESY (</a:t>
            </a:r>
            <a:r>
              <a:rPr lang="en-US" dirty="0" err="1" smtClean="0"/>
              <a:t>proposé</a:t>
            </a:r>
            <a:r>
              <a:rPr lang="en-US" dirty="0" smtClean="0"/>
              <a:t> </a:t>
            </a:r>
            <a:r>
              <a:rPr lang="en-US" dirty="0" err="1" smtClean="0"/>
              <a:t>sur</a:t>
            </a:r>
            <a:r>
              <a:rPr lang="en-US" dirty="0" smtClean="0"/>
              <a:t> JT60)</a:t>
            </a:r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6B5946-71CD-45FD-B283-ED46DBE731C4}" type="datetime1">
              <a:rPr lang="fr-FR" smtClean="0"/>
              <a:pPr>
                <a:defRPr/>
              </a:pPr>
              <a:t>04/02/2015</a:t>
            </a:fld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1556792"/>
            <a:ext cx="5105400" cy="383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Comparatif</a:t>
            </a:r>
            <a:r>
              <a:rPr lang="en-US" dirty="0" smtClean="0"/>
              <a:t> </a:t>
            </a:r>
            <a:r>
              <a:rPr lang="en-US" dirty="0" err="1" smtClean="0"/>
              <a:t>cout</a:t>
            </a:r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6B5946-71CD-45FD-B283-ED46DBE731C4}" type="datetime1">
              <a:rPr lang="fr-FR" smtClean="0"/>
              <a:pPr>
                <a:defRPr/>
              </a:pPr>
              <a:t>04/02/2015</a:t>
            </a:fld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Qatar HeRU3 - Barzan</a:t>
            </a:r>
            <a:endParaRPr lang="en-GB"/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</p:nvPr>
        </p:nvGraphicFramePr>
        <p:xfrm>
          <a:off x="539552" y="1340768"/>
          <a:ext cx="8208910" cy="3384377"/>
        </p:xfrm>
        <a:graphic>
          <a:graphicData uri="http://schemas.openxmlformats.org/drawingml/2006/table">
            <a:tbl>
              <a:tblPr/>
              <a:tblGrid>
                <a:gridCol w="901665"/>
                <a:gridCol w="1127082"/>
                <a:gridCol w="826527"/>
                <a:gridCol w="845311"/>
                <a:gridCol w="901665"/>
                <a:gridCol w="901665"/>
                <a:gridCol w="901665"/>
                <a:gridCol w="901665"/>
                <a:gridCol w="901665"/>
              </a:tblGrid>
              <a:tr h="90250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latin typeface="Arial"/>
                        </a:rPr>
                        <a:t>Solution AERZEN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latin typeface="Arial"/>
                        </a:rPr>
                        <a:t>Offre ESS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Offre ESS 1HP VFD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Solution 3 Comp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Solution 3 Comp Base JT60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Solution 3 Comp Base ITER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Solution 3 skid idem / HP haute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Solution 3 skid idem / HP haute / LK made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</a:tr>
              <a:tr h="22562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latin typeface="Arial"/>
                        </a:rPr>
                        <a:t>VLP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latin typeface="Arial"/>
                        </a:rPr>
                        <a:t>Nb Comp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1" u="none" strike="noStrike"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1" u="none" strike="noStrike"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latin typeface="Arial"/>
                        </a:rPr>
                        <a:t>Comp + Oil skid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1.255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1.2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1.14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0.912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0.684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latin typeface="Arial"/>
                        </a:rPr>
                        <a:t>VFD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2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latin typeface="Arial"/>
                        </a:rPr>
                        <a:t>LP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latin typeface="Arial"/>
                        </a:rPr>
                        <a:t>Nb Comp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1" u="none" strike="noStrike"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1" u="none" strike="noStrike"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latin typeface="Arial"/>
                        </a:rPr>
                        <a:t>Comp + Oil skid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2.51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2.51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1.255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1.2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1.14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0.912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0.684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latin typeface="Arial"/>
                        </a:rPr>
                        <a:t>VFD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0.152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2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latin typeface="Arial"/>
                        </a:rPr>
                        <a:t>HP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latin typeface="Arial"/>
                        </a:rPr>
                        <a:t>Nb Comp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1" u="none" strike="noStrike"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latin typeface="Arial"/>
                        </a:rPr>
                        <a:t>Comp + Oil skid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2.74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1.59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1.59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1.2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1.14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0.912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0.684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latin typeface="Arial"/>
                        </a:rPr>
                        <a:t>VFD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latin typeface="Arial"/>
                        </a:rPr>
                        <a:t>ORS+CP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0.376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0.282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latin typeface="Arial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M€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6.1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5.27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5.18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4.36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4.18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latin typeface="Arial"/>
                        </a:rPr>
                        <a:t>3.40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latin typeface="Arial"/>
                        </a:rPr>
                        <a:t>2.57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Solution AL : </a:t>
            </a:r>
            <a:r>
              <a:rPr lang="fr-FR" dirty="0" err="1" smtClean="0"/>
              <a:t>Enerflex</a:t>
            </a:r>
            <a:r>
              <a:rPr lang="fr-FR" dirty="0" smtClean="0"/>
              <a:t> Sans VLP (Vacuum </a:t>
            </a:r>
            <a:r>
              <a:rPr lang="fr-FR" dirty="0" err="1" smtClean="0"/>
              <a:t>pumps</a:t>
            </a:r>
            <a:r>
              <a:rPr lang="fr-FR" dirty="0" smtClean="0"/>
              <a:t>)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360F18-C454-4D38-BD36-3D8CCCB188B3}" type="datetime1">
              <a:rPr lang="fr-FR" smtClean="0"/>
              <a:pPr>
                <a:defRPr/>
              </a:pPr>
              <a:t>04/02/2015</a:t>
            </a:fld>
            <a:endParaRPr lang="en-GB" dirty="0"/>
          </a:p>
        </p:txBody>
      </p:sp>
      <p:sp>
        <p:nvSpPr>
          <p:cNvPr id="6" name="Espace réservé du pied de page 4"/>
          <p:cNvSpPr txBox="1">
            <a:spLocks/>
          </p:cNvSpPr>
          <p:nvPr/>
        </p:nvSpPr>
        <p:spPr>
          <a:xfrm>
            <a:off x="1763539" y="6430517"/>
            <a:ext cx="1584325" cy="1666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ESS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4355976" y="37890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 smtClean="0">
                <a:latin typeface="Calibri" pitchFamily="34" charset="0"/>
                <a:cs typeface="Calibri" pitchFamily="34" charset="0"/>
              </a:rPr>
              <a:t>Ptot</a:t>
            </a:r>
            <a:r>
              <a:rPr lang="fr-FR" sz="1800" dirty="0" smtClean="0">
                <a:latin typeface="Calibri" pitchFamily="34" charset="0"/>
                <a:cs typeface="Calibri" pitchFamily="34" charset="0"/>
              </a:rPr>
              <a:t>=</a:t>
            </a:r>
            <a:r>
              <a:rPr lang="fr-FR" sz="1800" b="1" dirty="0" smtClean="0">
                <a:latin typeface="Calibri" pitchFamily="34" charset="0"/>
                <a:cs typeface="Calibri" pitchFamily="34" charset="0"/>
              </a:rPr>
              <a:t>2378kW </a:t>
            </a:r>
            <a:r>
              <a:rPr lang="fr-FR" sz="1800" dirty="0" smtClean="0">
                <a:latin typeface="Calibri" pitchFamily="34" charset="0"/>
                <a:cs typeface="Calibri" pitchFamily="34" charset="0"/>
              </a:rPr>
              <a:t>+220kW(vacuum </a:t>
            </a:r>
            <a:r>
              <a:rPr lang="fr-FR" sz="1800" dirty="0" err="1" smtClean="0">
                <a:latin typeface="Calibri" pitchFamily="34" charset="0"/>
                <a:cs typeface="Calibri" pitchFamily="34" charset="0"/>
              </a:rPr>
              <a:t>pumps</a:t>
            </a:r>
            <a:r>
              <a:rPr lang="fr-FR" sz="1800" dirty="0" smtClean="0">
                <a:latin typeface="Calibri" pitchFamily="34" charset="0"/>
                <a:cs typeface="Calibri" pitchFamily="34" charset="0"/>
              </a:rPr>
              <a:t>) = </a:t>
            </a:r>
            <a:r>
              <a:rPr lang="fr-FR" sz="1800" b="1" dirty="0" smtClean="0">
                <a:latin typeface="Calibri" pitchFamily="34" charset="0"/>
                <a:cs typeface="Calibri" pitchFamily="34" charset="0"/>
              </a:rPr>
              <a:t>2598kW</a:t>
            </a:r>
            <a:endParaRPr lang="fr-FR" sz="18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836712"/>
            <a:ext cx="4968552" cy="2266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467544" y="3284984"/>
          <a:ext cx="3816423" cy="2133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34725"/>
                <a:gridCol w="1426512"/>
                <a:gridCol w="1355186"/>
              </a:tblGrid>
              <a:tr h="287962">
                <a:tc>
                  <a:txBody>
                    <a:bodyPr/>
                    <a:lstStyle/>
                    <a:p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LP(60hz)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HP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287962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Model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WLVHS 321/193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err="1" smtClean="0">
                          <a:latin typeface="Calibri" pitchFamily="34" charset="0"/>
                          <a:cs typeface="Calibri" pitchFamily="34" charset="0"/>
                        </a:rPr>
                        <a:t>wlvs</a:t>
                      </a:r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 321/132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287962">
                <a:tc>
                  <a:txBody>
                    <a:bodyPr/>
                    <a:lstStyle/>
                    <a:p>
                      <a:r>
                        <a:rPr lang="fr-FR" sz="1400" b="1" dirty="0" err="1" smtClean="0">
                          <a:latin typeface="Calibri" pitchFamily="34" charset="0"/>
                          <a:cs typeface="Calibri" pitchFamily="34" charset="0"/>
                        </a:rPr>
                        <a:t>Nbre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287962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Ps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1,05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287962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Pd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16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287962">
                <a:tc>
                  <a:txBody>
                    <a:bodyPr/>
                    <a:lstStyle/>
                    <a:p>
                      <a:r>
                        <a:rPr lang="fr-FR" sz="1400" b="1" dirty="0" err="1" smtClean="0">
                          <a:latin typeface="Calibri" pitchFamily="34" charset="0"/>
                          <a:cs typeface="Calibri" pitchFamily="34" charset="0"/>
                        </a:rPr>
                        <a:t>Qmreq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408g/s 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1018/s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287962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633kW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1745kW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ZoneTexte 15"/>
          <p:cNvSpPr txBox="1"/>
          <p:nvPr/>
        </p:nvSpPr>
        <p:spPr>
          <a:xfrm>
            <a:off x="4895528" y="980728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smtClean="0">
                <a:latin typeface="Calibri" pitchFamily="34" charset="0"/>
                <a:cs typeface="Calibri" pitchFamily="34" charset="0"/>
              </a:rPr>
              <a:t>Cycle : 1,05/4/16bara</a:t>
            </a:r>
          </a:p>
          <a:p>
            <a:r>
              <a:rPr lang="fr-FR" sz="1800" b="1" dirty="0" smtClean="0">
                <a:latin typeface="Calibri" pitchFamily="34" charset="0"/>
                <a:cs typeface="Calibri" pitchFamily="34" charset="0"/>
              </a:rPr>
              <a:t>Turbines: T4 MP T5 en LP</a:t>
            </a:r>
            <a:endParaRPr lang="fr-FR" sz="18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Solution AL : </a:t>
            </a:r>
            <a:r>
              <a:rPr lang="fr-FR" dirty="0" err="1" smtClean="0"/>
              <a:t>Enerflex</a:t>
            </a:r>
            <a:r>
              <a:rPr lang="fr-FR" dirty="0" smtClean="0"/>
              <a:t> Avec VLP -&gt; MP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360F18-C454-4D38-BD36-3D8CCCB188B3}" type="datetime1">
              <a:rPr lang="fr-FR" smtClean="0"/>
              <a:pPr>
                <a:defRPr/>
              </a:pPr>
              <a:t>04/02/2015</a:t>
            </a:fld>
            <a:endParaRPr lang="en-GB" dirty="0"/>
          </a:p>
        </p:txBody>
      </p:sp>
      <p:sp>
        <p:nvSpPr>
          <p:cNvPr id="6" name="Espace réservé du pied de page 4"/>
          <p:cNvSpPr txBox="1">
            <a:spLocks/>
          </p:cNvSpPr>
          <p:nvPr/>
        </p:nvSpPr>
        <p:spPr>
          <a:xfrm>
            <a:off x="1763539" y="6430517"/>
            <a:ext cx="1584325" cy="1666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ESS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08720"/>
            <a:ext cx="4536504" cy="2132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539552" y="3356992"/>
          <a:ext cx="4536504" cy="2699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45315"/>
                <a:gridCol w="884296"/>
                <a:gridCol w="1234304"/>
                <a:gridCol w="1172589"/>
              </a:tblGrid>
              <a:tr h="325014">
                <a:tc>
                  <a:txBody>
                    <a:bodyPr/>
                    <a:lstStyle/>
                    <a:p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VLP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LP(60hz)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HP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52526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Model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WLVS 321/193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WLVHS 321/193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err="1" smtClean="0">
                          <a:latin typeface="Calibri" pitchFamily="34" charset="0"/>
                          <a:cs typeface="Calibri" pitchFamily="34" charset="0"/>
                        </a:rPr>
                        <a:t>wlvs</a:t>
                      </a:r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 321/132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err="1" smtClean="0">
                          <a:latin typeface="Calibri" pitchFamily="34" charset="0"/>
                          <a:cs typeface="Calibri" pitchFamily="34" charset="0"/>
                        </a:rPr>
                        <a:t>Nbre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Ps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0,36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1,05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3,5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Pd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16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21724">
                <a:tc>
                  <a:txBody>
                    <a:bodyPr/>
                    <a:lstStyle/>
                    <a:p>
                      <a:r>
                        <a:rPr lang="fr-FR" sz="1400" b="1" dirty="0" err="1" smtClean="0">
                          <a:latin typeface="Calibri" pitchFamily="34" charset="0"/>
                          <a:cs typeface="Calibri" pitchFamily="34" charset="0"/>
                        </a:rPr>
                        <a:t>Qmreq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117,5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408g/s 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1018/s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318 kW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633kW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1745kW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5148064" y="4149080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 smtClean="0">
                <a:latin typeface="Calibri" pitchFamily="34" charset="0"/>
                <a:cs typeface="Calibri" pitchFamily="34" charset="0"/>
              </a:rPr>
              <a:t>Ptot</a:t>
            </a:r>
            <a:r>
              <a:rPr lang="fr-FR" sz="1800" dirty="0" smtClean="0">
                <a:latin typeface="Calibri" pitchFamily="34" charset="0"/>
                <a:cs typeface="Calibri" pitchFamily="34" charset="0"/>
              </a:rPr>
              <a:t>=</a:t>
            </a:r>
            <a:r>
              <a:rPr lang="fr-FR" sz="1800" b="1" dirty="0" smtClean="0">
                <a:latin typeface="Calibri" pitchFamily="34" charset="0"/>
                <a:cs typeface="Calibri" pitchFamily="34" charset="0"/>
              </a:rPr>
              <a:t>2378kW </a:t>
            </a:r>
            <a:r>
              <a:rPr lang="fr-FR" sz="1800" dirty="0" smtClean="0">
                <a:latin typeface="Calibri" pitchFamily="34" charset="0"/>
                <a:cs typeface="Calibri" pitchFamily="34" charset="0"/>
              </a:rPr>
              <a:t>+318 kW = </a:t>
            </a:r>
            <a:r>
              <a:rPr lang="fr-FR" sz="1800" b="1" dirty="0" smtClean="0">
                <a:latin typeface="Calibri" pitchFamily="34" charset="0"/>
                <a:cs typeface="Calibri" pitchFamily="34" charset="0"/>
              </a:rPr>
              <a:t>2696 kW</a:t>
            </a:r>
            <a:endParaRPr lang="fr-FR" sz="18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Solution LK : AERZEN Avec VLP -&gt;MP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360F18-C454-4D38-BD36-3D8CCCB188B3}" type="datetime1">
              <a:rPr lang="fr-FR" smtClean="0"/>
              <a:pPr>
                <a:defRPr/>
              </a:pPr>
              <a:t>04/02/2015</a:t>
            </a:fld>
            <a:endParaRPr lang="en-GB" dirty="0"/>
          </a:p>
        </p:txBody>
      </p:sp>
      <p:sp>
        <p:nvSpPr>
          <p:cNvPr id="6" name="Espace réservé du pied de page 4"/>
          <p:cNvSpPr txBox="1">
            <a:spLocks/>
          </p:cNvSpPr>
          <p:nvPr/>
        </p:nvSpPr>
        <p:spPr>
          <a:xfrm>
            <a:off x="1763539" y="6430517"/>
            <a:ext cx="1584325" cy="1666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ESS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08720"/>
            <a:ext cx="4536504" cy="2132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539552" y="3356992"/>
          <a:ext cx="4536504" cy="302433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45315"/>
                <a:gridCol w="884296"/>
                <a:gridCol w="1234304"/>
                <a:gridCol w="1172589"/>
              </a:tblGrid>
              <a:tr h="325014">
                <a:tc>
                  <a:txBody>
                    <a:bodyPr/>
                    <a:lstStyle/>
                    <a:p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VLP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LP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HP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52526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Model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 smtClean="0">
                          <a:solidFill>
                            <a:srgbClr val="0000FF"/>
                          </a:solidFill>
                          <a:latin typeface="Calibri"/>
                        </a:rPr>
                        <a:t>VMY536 </a:t>
                      </a:r>
                      <a:endParaRPr lang="fr-FR" sz="1400" b="1" i="0" u="none" strike="noStrike" dirty="0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400" b="1" i="0" u="none" strike="noStrike" kern="1200" dirty="0" smtClean="0">
                          <a:solidFill>
                            <a:srgbClr val="0000FF"/>
                          </a:solidFill>
                          <a:latin typeface="Calibri"/>
                          <a:ea typeface="+mn-ea"/>
                          <a:cs typeface="+mn-cs"/>
                        </a:rPr>
                        <a:t>VMY536</a:t>
                      </a:r>
                      <a:endParaRPr lang="fr-FR" sz="1400" b="1" i="0" u="none" strike="noStrike" kern="1200" dirty="0">
                        <a:solidFill>
                          <a:srgbClr val="0000FF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 smtClean="0">
                          <a:solidFill>
                            <a:srgbClr val="0000FF"/>
                          </a:solidFill>
                          <a:latin typeface="Calibri"/>
                        </a:rPr>
                        <a:t>VMY536 </a:t>
                      </a:r>
                      <a:endParaRPr lang="fr-FR" sz="1400" b="1" i="0" u="none" strike="noStrike" dirty="0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anchor="ctr"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err="1" smtClean="0">
                          <a:latin typeface="Calibri" pitchFamily="34" charset="0"/>
                          <a:cs typeface="Calibri" pitchFamily="34" charset="0"/>
                        </a:rPr>
                        <a:t>Nbre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fr-FR" sz="1400" b="1" dirty="0">
                        <a:solidFill>
                          <a:srgbClr val="FF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fr-FR" sz="1400" b="1" dirty="0">
                        <a:solidFill>
                          <a:srgbClr val="FF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fr-FR" sz="1400" b="1" dirty="0">
                        <a:solidFill>
                          <a:srgbClr val="FF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VFD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Oui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Oui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Non</a:t>
                      </a: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Ps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0,38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1,05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MP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Pd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MP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MP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HP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21724">
                <a:tc>
                  <a:txBody>
                    <a:bodyPr/>
                    <a:lstStyle/>
                    <a:p>
                      <a:r>
                        <a:rPr lang="fr-FR" sz="1400" b="1" dirty="0" err="1" smtClean="0">
                          <a:latin typeface="Calibri" pitchFamily="34" charset="0"/>
                          <a:cs typeface="Calibri" pitchFamily="34" charset="0"/>
                        </a:rPr>
                        <a:t>Qmreq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117,5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?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?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?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?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?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5148064" y="4149080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 smtClean="0">
                <a:latin typeface="Calibri" pitchFamily="34" charset="0"/>
                <a:cs typeface="Calibri" pitchFamily="34" charset="0"/>
              </a:rPr>
              <a:t>Ptot</a:t>
            </a:r>
            <a:r>
              <a:rPr lang="fr-FR" sz="1800" dirty="0" smtClean="0">
                <a:latin typeface="Calibri" pitchFamily="34" charset="0"/>
                <a:cs typeface="Calibri" pitchFamily="34" charset="0"/>
              </a:rPr>
              <a:t>= </a:t>
            </a:r>
            <a:r>
              <a:rPr lang="fr-FR" sz="1800" b="1" dirty="0" smtClean="0">
                <a:latin typeface="Calibri" pitchFamily="34" charset="0"/>
                <a:cs typeface="Calibri" pitchFamily="34" charset="0"/>
              </a:rPr>
              <a:t>2369 kW</a:t>
            </a:r>
            <a:endParaRPr lang="fr-FR" sz="18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Potentiel AL : AERZEN Avec VLP -&gt; LP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360F18-C454-4D38-BD36-3D8CCCB188B3}" type="datetime1">
              <a:rPr lang="fr-FR" smtClean="0"/>
              <a:pPr>
                <a:defRPr/>
              </a:pPr>
              <a:t>04/02/2015</a:t>
            </a:fld>
            <a:endParaRPr lang="en-GB" dirty="0"/>
          </a:p>
        </p:txBody>
      </p:sp>
      <p:sp>
        <p:nvSpPr>
          <p:cNvPr id="6" name="Espace réservé du pied de page 4"/>
          <p:cNvSpPr txBox="1">
            <a:spLocks/>
          </p:cNvSpPr>
          <p:nvPr/>
        </p:nvSpPr>
        <p:spPr>
          <a:xfrm>
            <a:off x="1763539" y="6430517"/>
            <a:ext cx="1584325" cy="1666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ESS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539552" y="3356992"/>
          <a:ext cx="4536504" cy="302433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45315"/>
                <a:gridCol w="884296"/>
                <a:gridCol w="1234304"/>
                <a:gridCol w="1172589"/>
              </a:tblGrid>
              <a:tr h="325014">
                <a:tc>
                  <a:txBody>
                    <a:bodyPr/>
                    <a:lstStyle/>
                    <a:p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VLP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LP(45hz)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HP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52526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Model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 smtClean="0">
                          <a:solidFill>
                            <a:srgbClr val="0000FF"/>
                          </a:solidFill>
                          <a:latin typeface="Calibri"/>
                        </a:rPr>
                        <a:t>VMY536 M </a:t>
                      </a:r>
                      <a:endParaRPr lang="fr-FR" sz="1400" b="1" i="0" u="none" strike="noStrike" dirty="0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400" b="1" i="0" u="none" strike="noStrike" kern="1200" dirty="0" smtClean="0">
                          <a:solidFill>
                            <a:srgbClr val="0000FF"/>
                          </a:solidFill>
                          <a:latin typeface="Calibri"/>
                          <a:ea typeface="+mn-ea"/>
                          <a:cs typeface="+mn-cs"/>
                        </a:rPr>
                        <a:t>VMY536 M</a:t>
                      </a:r>
                      <a:endParaRPr lang="fr-FR" sz="1400" b="1" i="0" u="none" strike="noStrike" kern="1200" dirty="0">
                        <a:solidFill>
                          <a:srgbClr val="0000FF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 smtClean="0">
                          <a:solidFill>
                            <a:srgbClr val="0000FF"/>
                          </a:solidFill>
                          <a:latin typeface="Calibri"/>
                        </a:rPr>
                        <a:t>VMY536 H</a:t>
                      </a:r>
                      <a:endParaRPr lang="fr-FR" sz="1400" b="1" i="0" u="none" strike="noStrike" dirty="0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anchor="ctr"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err="1" smtClean="0">
                          <a:latin typeface="Calibri" pitchFamily="34" charset="0"/>
                          <a:cs typeface="Calibri" pitchFamily="34" charset="0"/>
                        </a:rPr>
                        <a:t>Nbre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VFD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Oui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Oui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Oui</a:t>
                      </a: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Ps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0,36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1,05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Pd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20.4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21724">
                <a:tc>
                  <a:txBody>
                    <a:bodyPr/>
                    <a:lstStyle/>
                    <a:p>
                      <a:r>
                        <a:rPr lang="fr-FR" sz="1400" b="1" dirty="0" err="1" smtClean="0">
                          <a:latin typeface="Calibri" pitchFamily="34" charset="0"/>
                          <a:cs typeface="Calibri" pitchFamily="34" charset="0"/>
                        </a:rPr>
                        <a:t>Qmreq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117,5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497g/s 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845/s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260 kW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1200 kW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1638 kW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5148064" y="4149080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 smtClean="0">
                <a:latin typeface="Calibri" pitchFamily="34" charset="0"/>
                <a:cs typeface="Calibri" pitchFamily="34" charset="0"/>
              </a:rPr>
              <a:t>Ptot</a:t>
            </a:r>
            <a:r>
              <a:rPr lang="fr-FR" sz="1800" dirty="0" smtClean="0">
                <a:latin typeface="Calibri" pitchFamily="34" charset="0"/>
                <a:cs typeface="Calibri" pitchFamily="34" charset="0"/>
              </a:rPr>
              <a:t>=</a:t>
            </a:r>
            <a:r>
              <a:rPr lang="fr-FR" sz="1800" b="1" dirty="0" smtClean="0">
                <a:latin typeface="Calibri" pitchFamily="34" charset="0"/>
                <a:cs typeface="Calibri" pitchFamily="34" charset="0"/>
              </a:rPr>
              <a:t>2838kW </a:t>
            </a:r>
            <a:r>
              <a:rPr lang="fr-FR" sz="1800" dirty="0" smtClean="0">
                <a:latin typeface="Calibri" pitchFamily="34" charset="0"/>
                <a:cs typeface="Calibri" pitchFamily="34" charset="0"/>
              </a:rPr>
              <a:t>+260 kW = </a:t>
            </a:r>
            <a:r>
              <a:rPr lang="fr-FR" sz="1800" b="1" dirty="0" smtClean="0">
                <a:latin typeface="Calibri" pitchFamily="34" charset="0"/>
                <a:cs typeface="Calibri" pitchFamily="34" charset="0"/>
              </a:rPr>
              <a:t>3098 kW</a:t>
            </a:r>
            <a:endParaRPr lang="fr-FR" sz="1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20072" y="1340768"/>
            <a:ext cx="367240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Calibri" pitchFamily="34" charset="0"/>
                <a:cs typeface="Calibri" pitchFamily="34" charset="0"/>
              </a:rPr>
              <a:t>Cycle : 1,05/5/20bara</a:t>
            </a: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Turbines: T4 MP T5 en LP</a:t>
            </a:r>
          </a:p>
          <a:p>
            <a:endParaRPr lang="fr-FR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Performance AERZEN basé sur Offre ESS + Extrapolation VLP</a:t>
            </a:r>
            <a:endParaRPr lang="fr-FR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836712"/>
            <a:ext cx="4968552" cy="2266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Potentiel AL : AERZEN Avec VLP -&gt; MP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360F18-C454-4D38-BD36-3D8CCCB188B3}" type="datetime1">
              <a:rPr lang="fr-FR" smtClean="0"/>
              <a:pPr>
                <a:defRPr/>
              </a:pPr>
              <a:t>04/02/2015</a:t>
            </a:fld>
            <a:endParaRPr lang="en-GB" dirty="0"/>
          </a:p>
        </p:txBody>
      </p:sp>
      <p:sp>
        <p:nvSpPr>
          <p:cNvPr id="6" name="Espace réservé du pied de page 4"/>
          <p:cNvSpPr txBox="1">
            <a:spLocks/>
          </p:cNvSpPr>
          <p:nvPr/>
        </p:nvSpPr>
        <p:spPr>
          <a:xfrm>
            <a:off x="1763539" y="6430517"/>
            <a:ext cx="1584325" cy="1666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ESS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539552" y="3356992"/>
          <a:ext cx="4536504" cy="302433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45315"/>
                <a:gridCol w="884296"/>
                <a:gridCol w="1234304"/>
                <a:gridCol w="1172589"/>
              </a:tblGrid>
              <a:tr h="325014">
                <a:tc>
                  <a:txBody>
                    <a:bodyPr/>
                    <a:lstStyle/>
                    <a:p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VLP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LP(40hz)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HP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52526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Model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 smtClean="0">
                          <a:solidFill>
                            <a:srgbClr val="0000FF"/>
                          </a:solidFill>
                          <a:latin typeface="Calibri"/>
                        </a:rPr>
                        <a:t>VMY536 M</a:t>
                      </a:r>
                      <a:endParaRPr lang="fr-FR" sz="1400" b="1" i="0" u="none" strike="noStrike" dirty="0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400" b="1" i="0" u="none" strike="noStrike" kern="1200" dirty="0" smtClean="0">
                          <a:solidFill>
                            <a:srgbClr val="0000FF"/>
                          </a:solidFill>
                          <a:latin typeface="Calibri"/>
                          <a:ea typeface="+mn-ea"/>
                          <a:cs typeface="+mn-cs"/>
                        </a:rPr>
                        <a:t>VMY536 M</a:t>
                      </a:r>
                      <a:endParaRPr lang="fr-FR" sz="1400" b="1" i="0" u="none" strike="noStrike" kern="1200" dirty="0">
                        <a:solidFill>
                          <a:srgbClr val="0000FF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 smtClean="0">
                          <a:solidFill>
                            <a:srgbClr val="0000FF"/>
                          </a:solidFill>
                          <a:latin typeface="Calibri"/>
                        </a:rPr>
                        <a:t>VMY536 H</a:t>
                      </a:r>
                      <a:endParaRPr lang="fr-FR" sz="1400" b="1" i="0" u="none" strike="noStrike" dirty="0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anchor="ctr"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err="1" smtClean="0">
                          <a:latin typeface="Calibri" pitchFamily="34" charset="0"/>
                          <a:cs typeface="Calibri" pitchFamily="34" charset="0"/>
                        </a:rPr>
                        <a:t>Nbre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VFD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Oui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Oui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Oui</a:t>
                      </a: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Ps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0,36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1,05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Pd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20.4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21724">
                <a:tc>
                  <a:txBody>
                    <a:bodyPr/>
                    <a:lstStyle/>
                    <a:p>
                      <a:r>
                        <a:rPr lang="fr-FR" sz="1400" b="1" dirty="0" err="1" smtClean="0">
                          <a:latin typeface="Calibri" pitchFamily="34" charset="0"/>
                          <a:cs typeface="Calibri" pitchFamily="34" charset="0"/>
                        </a:rPr>
                        <a:t>Qmreq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117,5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380 g/s 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845/s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480 kW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940 kW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1638 kW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5148064" y="4149080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 smtClean="0">
                <a:latin typeface="Calibri" pitchFamily="34" charset="0"/>
                <a:cs typeface="Calibri" pitchFamily="34" charset="0"/>
              </a:rPr>
              <a:t>Ptot</a:t>
            </a:r>
            <a:r>
              <a:rPr lang="fr-FR" sz="1800" dirty="0" smtClean="0">
                <a:latin typeface="Calibri" pitchFamily="34" charset="0"/>
                <a:cs typeface="Calibri" pitchFamily="34" charset="0"/>
              </a:rPr>
              <a:t>= </a:t>
            </a:r>
            <a:r>
              <a:rPr lang="fr-FR" sz="1800" b="1" dirty="0" smtClean="0">
                <a:latin typeface="Calibri" pitchFamily="34" charset="0"/>
                <a:cs typeface="Calibri" pitchFamily="34" charset="0"/>
              </a:rPr>
              <a:t>3058 kW</a:t>
            </a:r>
            <a:endParaRPr lang="fr-FR" sz="1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20072" y="1340768"/>
            <a:ext cx="367240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Calibri" pitchFamily="34" charset="0"/>
                <a:cs typeface="Calibri" pitchFamily="34" charset="0"/>
              </a:rPr>
              <a:t>Cycle : 1,05/5/20bara</a:t>
            </a: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Turbines: T4 MP T5 en LP</a:t>
            </a:r>
          </a:p>
          <a:p>
            <a:endParaRPr lang="fr-FR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Performance AERZEN basé sur Offre ESS + Extrapolation VLP</a:t>
            </a:r>
            <a:endParaRPr lang="fr-FR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08720"/>
            <a:ext cx="4536504" cy="2132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Potentiel AL : AERZEN Avec VLP -&gt; MP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360F18-C454-4D38-BD36-3D8CCCB188B3}" type="datetime1">
              <a:rPr lang="fr-FR" smtClean="0"/>
              <a:pPr>
                <a:defRPr/>
              </a:pPr>
              <a:t>04/02/2015</a:t>
            </a:fld>
            <a:endParaRPr lang="en-GB" dirty="0"/>
          </a:p>
        </p:txBody>
      </p:sp>
      <p:sp>
        <p:nvSpPr>
          <p:cNvPr id="6" name="Espace réservé du pied de page 4"/>
          <p:cNvSpPr txBox="1">
            <a:spLocks/>
          </p:cNvSpPr>
          <p:nvPr/>
        </p:nvSpPr>
        <p:spPr>
          <a:xfrm>
            <a:off x="1763539" y="6430517"/>
            <a:ext cx="1584325" cy="1666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ESS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539552" y="3356992"/>
          <a:ext cx="4536504" cy="302433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45315"/>
                <a:gridCol w="884296"/>
                <a:gridCol w="1234304"/>
                <a:gridCol w="1172589"/>
              </a:tblGrid>
              <a:tr h="325014">
                <a:tc>
                  <a:txBody>
                    <a:bodyPr/>
                    <a:lstStyle/>
                    <a:p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VLP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LP(40hz)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HP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52526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Model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 smtClean="0">
                          <a:solidFill>
                            <a:srgbClr val="0000FF"/>
                          </a:solidFill>
                          <a:latin typeface="Calibri"/>
                        </a:rPr>
                        <a:t>VMY536 M</a:t>
                      </a:r>
                      <a:endParaRPr lang="fr-FR" sz="1400" b="1" i="0" u="none" strike="noStrike" dirty="0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400" b="1" i="0" u="none" strike="noStrike" kern="1200" dirty="0" smtClean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+mn-cs"/>
                        </a:rPr>
                        <a:t>VMY536 B</a:t>
                      </a:r>
                      <a:endParaRPr lang="fr-FR" sz="1400" b="1" i="0" u="none" strike="noStrike" kern="1200" dirty="0">
                        <a:solidFill>
                          <a:srgbClr val="FF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 smtClean="0">
                          <a:solidFill>
                            <a:srgbClr val="0000FF"/>
                          </a:solidFill>
                          <a:latin typeface="Calibri"/>
                        </a:rPr>
                        <a:t>VMY536 H</a:t>
                      </a:r>
                      <a:endParaRPr lang="fr-FR" sz="1400" b="1" i="0" u="none" strike="noStrike" dirty="0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anchor="ctr"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err="1" smtClean="0">
                          <a:latin typeface="Calibri" pitchFamily="34" charset="0"/>
                          <a:cs typeface="Calibri" pitchFamily="34" charset="0"/>
                        </a:rPr>
                        <a:t>Nbre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fr-FR" sz="1400" b="1" dirty="0">
                        <a:solidFill>
                          <a:srgbClr val="FF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VFD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Oui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Oui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Oui</a:t>
                      </a: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Ps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0,38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1,05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Pd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20.4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21724">
                <a:tc>
                  <a:txBody>
                    <a:bodyPr/>
                    <a:lstStyle/>
                    <a:p>
                      <a:r>
                        <a:rPr lang="fr-FR" sz="1400" b="1" dirty="0" err="1" smtClean="0">
                          <a:latin typeface="Calibri" pitchFamily="34" charset="0"/>
                          <a:cs typeface="Calibri" pitchFamily="34" charset="0"/>
                        </a:rPr>
                        <a:t>Qmreq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117,5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380 g/s 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845/s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480 kW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895 kW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1638 kW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5148064" y="4149080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 smtClean="0">
                <a:latin typeface="Calibri" pitchFamily="34" charset="0"/>
                <a:cs typeface="Calibri" pitchFamily="34" charset="0"/>
              </a:rPr>
              <a:t>Ptot</a:t>
            </a:r>
            <a:r>
              <a:rPr lang="fr-FR" sz="1800" dirty="0" smtClean="0">
                <a:latin typeface="Calibri" pitchFamily="34" charset="0"/>
                <a:cs typeface="Calibri" pitchFamily="34" charset="0"/>
              </a:rPr>
              <a:t>= </a:t>
            </a:r>
            <a:r>
              <a:rPr lang="fr-FR" sz="1800" b="1" dirty="0" smtClean="0">
                <a:latin typeface="Calibri" pitchFamily="34" charset="0"/>
                <a:cs typeface="Calibri" pitchFamily="34" charset="0"/>
              </a:rPr>
              <a:t>3013 kW</a:t>
            </a:r>
            <a:endParaRPr lang="fr-FR" sz="1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20072" y="1340768"/>
            <a:ext cx="367240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Calibri" pitchFamily="34" charset="0"/>
                <a:cs typeface="Calibri" pitchFamily="34" charset="0"/>
              </a:rPr>
              <a:t>Cycle : 1,05/5/20bara</a:t>
            </a: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Turbines: T4 MP T5 en LP</a:t>
            </a:r>
          </a:p>
          <a:p>
            <a:endParaRPr lang="fr-FR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Performance AERZEN basé sur offre ITER + Extrapolation VLP</a:t>
            </a:r>
            <a:endParaRPr lang="fr-FR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08720"/>
            <a:ext cx="4536504" cy="2132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Potentiel AL : AERZEN Avec VLP -&gt; MP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360F18-C454-4D38-BD36-3D8CCCB188B3}" type="datetime1">
              <a:rPr lang="fr-FR" smtClean="0"/>
              <a:pPr>
                <a:defRPr/>
              </a:pPr>
              <a:t>04/02/2015</a:t>
            </a:fld>
            <a:endParaRPr lang="en-GB" dirty="0"/>
          </a:p>
        </p:txBody>
      </p:sp>
      <p:sp>
        <p:nvSpPr>
          <p:cNvPr id="6" name="Espace réservé du pied de page 4"/>
          <p:cNvSpPr txBox="1">
            <a:spLocks/>
          </p:cNvSpPr>
          <p:nvPr/>
        </p:nvSpPr>
        <p:spPr>
          <a:xfrm>
            <a:off x="1763539" y="6430517"/>
            <a:ext cx="1584325" cy="1666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ESS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539552" y="3356992"/>
          <a:ext cx="4536504" cy="302433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45315"/>
                <a:gridCol w="884296"/>
                <a:gridCol w="1234304"/>
                <a:gridCol w="1172589"/>
              </a:tblGrid>
              <a:tr h="325014">
                <a:tc>
                  <a:txBody>
                    <a:bodyPr/>
                    <a:lstStyle/>
                    <a:p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VLP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LP(40hz)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HP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52526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Model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 smtClean="0">
                          <a:solidFill>
                            <a:srgbClr val="0000FF"/>
                          </a:solidFill>
                          <a:latin typeface="Calibri"/>
                        </a:rPr>
                        <a:t>VMY536 M</a:t>
                      </a:r>
                      <a:endParaRPr lang="fr-FR" sz="1400" b="1" i="0" u="none" strike="noStrike" dirty="0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400" b="1" i="0" u="none" strike="noStrike" kern="1200" dirty="0" smtClean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+mn-cs"/>
                        </a:rPr>
                        <a:t>VMY536 M</a:t>
                      </a:r>
                      <a:endParaRPr lang="fr-FR" sz="1400" b="1" i="0" u="none" strike="noStrike" kern="1200" dirty="0">
                        <a:solidFill>
                          <a:srgbClr val="FF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 smtClean="0">
                          <a:solidFill>
                            <a:srgbClr val="0000FF"/>
                          </a:solidFill>
                          <a:latin typeface="Calibri"/>
                        </a:rPr>
                        <a:t>VMY536 H</a:t>
                      </a:r>
                      <a:endParaRPr lang="fr-FR" sz="1400" b="1" i="0" u="none" strike="noStrike" dirty="0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anchor="ctr"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err="1" smtClean="0">
                          <a:latin typeface="Calibri" pitchFamily="34" charset="0"/>
                          <a:cs typeface="Calibri" pitchFamily="34" charset="0"/>
                        </a:rPr>
                        <a:t>Nbre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fr-FR" sz="1400" b="1" dirty="0">
                        <a:solidFill>
                          <a:srgbClr val="FF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VFD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Oui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Oui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Oui</a:t>
                      </a: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Ps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0,38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1,05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Pd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20.4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21724">
                <a:tc>
                  <a:txBody>
                    <a:bodyPr/>
                    <a:lstStyle/>
                    <a:p>
                      <a:r>
                        <a:rPr lang="fr-FR" sz="1400" b="1" dirty="0" err="1" smtClean="0">
                          <a:latin typeface="Calibri" pitchFamily="34" charset="0"/>
                          <a:cs typeface="Calibri" pitchFamily="34" charset="0"/>
                        </a:rPr>
                        <a:t>Qmreq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117,5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380 g/s 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845/s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366 kW</a:t>
                      </a:r>
                      <a:endParaRPr lang="fr-FR" sz="1400" dirty="0">
                        <a:solidFill>
                          <a:srgbClr val="FF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700 kW</a:t>
                      </a:r>
                      <a:endParaRPr lang="fr-FR" sz="1400" dirty="0">
                        <a:solidFill>
                          <a:srgbClr val="FF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1418 kW</a:t>
                      </a:r>
                      <a:endParaRPr lang="fr-FR" sz="1400" dirty="0">
                        <a:solidFill>
                          <a:srgbClr val="FF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5148064" y="4149080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 smtClean="0">
                <a:latin typeface="Calibri" pitchFamily="34" charset="0"/>
                <a:cs typeface="Calibri" pitchFamily="34" charset="0"/>
              </a:rPr>
              <a:t>Ptot</a:t>
            </a:r>
            <a:r>
              <a:rPr lang="fr-FR" sz="1800" dirty="0" smtClean="0">
                <a:latin typeface="Calibri" pitchFamily="34" charset="0"/>
                <a:cs typeface="Calibri" pitchFamily="34" charset="0"/>
              </a:rPr>
              <a:t>= </a:t>
            </a:r>
            <a:r>
              <a:rPr lang="fr-FR" sz="1800" b="1" dirty="0" smtClean="0">
                <a:latin typeface="Calibri" pitchFamily="34" charset="0"/>
                <a:cs typeface="Calibri" pitchFamily="34" charset="0"/>
              </a:rPr>
              <a:t>2484 kW</a:t>
            </a:r>
            <a:endParaRPr lang="fr-FR" sz="1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20072" y="1340768"/>
            <a:ext cx="36724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Calibri" pitchFamily="34" charset="0"/>
                <a:cs typeface="Calibri" pitchFamily="34" charset="0"/>
              </a:rPr>
              <a:t>Cycle : 1,05/5/20bara</a:t>
            </a: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Turbines: T4 MP T5 en LP</a:t>
            </a:r>
          </a:p>
          <a:p>
            <a:endParaRPr lang="fr-FR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Performance AERZEN basé </a:t>
            </a:r>
            <a:r>
              <a:rPr lang="fr-F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sur mesures CERN</a:t>
            </a:r>
            <a:r>
              <a:rPr lang="fr-FR" b="1" dirty="0" smtClean="0">
                <a:latin typeface="Calibri" pitchFamily="34" charset="0"/>
                <a:cs typeface="Calibri" pitchFamily="34" charset="0"/>
              </a:rPr>
              <a:t> + Extrapolation VLP</a:t>
            </a:r>
            <a:endParaRPr lang="fr-FR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08720"/>
            <a:ext cx="4536504" cy="2132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Potentiel LK : AERZEN Avec VLP -&gt; MP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360F18-C454-4D38-BD36-3D8CCCB188B3}" type="datetime1">
              <a:rPr lang="fr-FR" smtClean="0"/>
              <a:pPr>
                <a:defRPr/>
              </a:pPr>
              <a:t>04/02/2015</a:t>
            </a:fld>
            <a:endParaRPr lang="en-GB" dirty="0"/>
          </a:p>
        </p:txBody>
      </p:sp>
      <p:sp>
        <p:nvSpPr>
          <p:cNvPr id="6" name="Espace réservé du pied de page 4"/>
          <p:cNvSpPr txBox="1">
            <a:spLocks/>
          </p:cNvSpPr>
          <p:nvPr/>
        </p:nvSpPr>
        <p:spPr>
          <a:xfrm>
            <a:off x="1763539" y="6430517"/>
            <a:ext cx="1584325" cy="1666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ESS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539552" y="3356992"/>
          <a:ext cx="4536504" cy="302433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45315"/>
                <a:gridCol w="884296"/>
                <a:gridCol w="1234304"/>
                <a:gridCol w="1172589"/>
              </a:tblGrid>
              <a:tr h="325014">
                <a:tc>
                  <a:txBody>
                    <a:bodyPr/>
                    <a:lstStyle/>
                    <a:p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VLP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LP(40hz)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HP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52526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Model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 smtClean="0">
                          <a:solidFill>
                            <a:srgbClr val="0000FF"/>
                          </a:solidFill>
                          <a:latin typeface="Calibri"/>
                        </a:rPr>
                        <a:t>VMY536 M</a:t>
                      </a:r>
                      <a:endParaRPr lang="fr-FR" sz="1400" b="1" i="0" u="none" strike="noStrike" dirty="0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1400" b="1" i="0" u="none" strike="noStrike" kern="1200" dirty="0" smtClean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+mn-cs"/>
                        </a:rPr>
                        <a:t>VMY536 M</a:t>
                      </a:r>
                      <a:endParaRPr lang="fr-FR" sz="1400" b="1" i="0" u="none" strike="noStrike" kern="1200" dirty="0">
                        <a:solidFill>
                          <a:srgbClr val="FF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 smtClean="0">
                          <a:solidFill>
                            <a:srgbClr val="0000FF"/>
                          </a:solidFill>
                          <a:latin typeface="Calibri"/>
                        </a:rPr>
                        <a:t>VMY536 H</a:t>
                      </a:r>
                      <a:endParaRPr lang="fr-FR" sz="1400" b="1" i="0" u="none" strike="noStrike" dirty="0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anchor="ctr"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err="1" smtClean="0">
                          <a:latin typeface="Calibri" pitchFamily="34" charset="0"/>
                          <a:cs typeface="Calibri" pitchFamily="34" charset="0"/>
                        </a:rPr>
                        <a:t>Nbre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fr-FR" sz="1400" b="1" dirty="0">
                        <a:solidFill>
                          <a:srgbClr val="FF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VFD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Oui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Oui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Non</a:t>
                      </a: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Ps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0,38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1,05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Pd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20.4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521724">
                <a:tc>
                  <a:txBody>
                    <a:bodyPr/>
                    <a:lstStyle/>
                    <a:p>
                      <a:r>
                        <a:rPr lang="fr-FR" sz="1400" b="1" dirty="0" err="1" smtClean="0">
                          <a:latin typeface="Calibri" pitchFamily="34" charset="0"/>
                          <a:cs typeface="Calibri" pitchFamily="34" charset="0"/>
                        </a:rPr>
                        <a:t>Qmreq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111 g/s</a:t>
                      </a:r>
                      <a:endParaRPr lang="fr-FR" sz="1400" dirty="0">
                        <a:solidFill>
                          <a:srgbClr val="FF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356</a:t>
                      </a:r>
                      <a:r>
                        <a:rPr lang="fr-FR" sz="1400" baseline="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g/s 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770</a:t>
                      </a:r>
                      <a:r>
                        <a:rPr lang="fr-FR" sz="1400" dirty="0" smtClean="0">
                          <a:latin typeface="Calibri" pitchFamily="34" charset="0"/>
                          <a:cs typeface="Calibri" pitchFamily="34" charset="0"/>
                        </a:rPr>
                        <a:t> g/s</a:t>
                      </a:r>
                      <a:endParaRPr lang="fr-FR" sz="1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25014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Calibri" pitchFamily="34" charset="0"/>
                          <a:cs typeface="Calibri" pitchFamily="34" charset="0"/>
                        </a:rPr>
                        <a:t>P</a:t>
                      </a:r>
                      <a:endParaRPr lang="fr-FR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328 kW</a:t>
                      </a:r>
                      <a:endParaRPr lang="fr-FR" sz="1400" dirty="0">
                        <a:solidFill>
                          <a:srgbClr val="FF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660 kW</a:t>
                      </a:r>
                      <a:endParaRPr lang="fr-FR" sz="1400" dirty="0">
                        <a:solidFill>
                          <a:srgbClr val="FF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Calibri" pitchFamily="34" charset="0"/>
                        </a:rPr>
                        <a:t>1364 kW</a:t>
                      </a:r>
                      <a:endParaRPr lang="fr-FR" sz="1400" dirty="0">
                        <a:solidFill>
                          <a:srgbClr val="FF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5148064" y="4149080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 smtClean="0">
                <a:latin typeface="Calibri" pitchFamily="34" charset="0"/>
                <a:cs typeface="Calibri" pitchFamily="34" charset="0"/>
              </a:rPr>
              <a:t>Ptot</a:t>
            </a:r>
            <a:r>
              <a:rPr lang="fr-FR" sz="1800" dirty="0" smtClean="0">
                <a:latin typeface="Calibri" pitchFamily="34" charset="0"/>
                <a:cs typeface="Calibri" pitchFamily="34" charset="0"/>
              </a:rPr>
              <a:t>= </a:t>
            </a:r>
            <a:r>
              <a:rPr lang="fr-FR" sz="1800" b="1" dirty="0" smtClean="0">
                <a:latin typeface="Calibri" pitchFamily="34" charset="0"/>
                <a:cs typeface="Calibri" pitchFamily="34" charset="0"/>
              </a:rPr>
              <a:t>2352 kW / 2369 kW garantie</a:t>
            </a:r>
            <a:endParaRPr lang="fr-FR" sz="1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20072" y="1340768"/>
            <a:ext cx="367240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Calibri" pitchFamily="34" charset="0"/>
                <a:cs typeface="Calibri" pitchFamily="34" charset="0"/>
              </a:rPr>
              <a:t>Cycle : 1,05/5/2</a:t>
            </a:r>
            <a:r>
              <a:rPr lang="fr-FR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0</a:t>
            </a:r>
            <a:r>
              <a:rPr lang="fr-FR" dirty="0" smtClean="0">
                <a:latin typeface="Calibri" pitchFamily="34" charset="0"/>
                <a:cs typeface="Calibri" pitchFamily="34" charset="0"/>
              </a:rPr>
              <a:t> ? </a:t>
            </a:r>
            <a:r>
              <a:rPr lang="fr-FR" dirty="0" err="1" smtClean="0">
                <a:latin typeface="Calibri" pitchFamily="34" charset="0"/>
                <a:cs typeface="Calibri" pitchFamily="34" charset="0"/>
              </a:rPr>
              <a:t>bara</a:t>
            </a:r>
            <a:endParaRPr lang="fr-FR" dirty="0" smtClean="0">
              <a:latin typeface="Calibri" pitchFamily="34" charset="0"/>
              <a:cs typeface="Calibri" pitchFamily="34" charset="0"/>
            </a:endParaRP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Pas de débit palier = -30 g/s</a:t>
            </a: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Pas de marge débit VLP</a:t>
            </a:r>
          </a:p>
          <a:p>
            <a:endParaRPr lang="fr-FR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fr-FR" b="1" dirty="0" smtClean="0">
                <a:latin typeface="Calibri" pitchFamily="34" charset="0"/>
                <a:cs typeface="Calibri" pitchFamily="34" charset="0"/>
              </a:rPr>
              <a:t>Performance AERZEN basé </a:t>
            </a:r>
            <a:r>
              <a:rPr lang="fr-F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sur mesures CERN</a:t>
            </a:r>
            <a:r>
              <a:rPr lang="fr-FR" b="1" dirty="0" smtClean="0">
                <a:latin typeface="Calibri" pitchFamily="34" charset="0"/>
                <a:cs typeface="Calibri" pitchFamily="34" charset="0"/>
              </a:rPr>
              <a:t> + Extrapolation VLP</a:t>
            </a:r>
            <a:endParaRPr lang="fr-FR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08720"/>
            <a:ext cx="4536504" cy="2132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titre &amp; Slide Visuel">
  <a:themeElements>
    <a:clrScheme name="Intertitre &amp; Slide Visuel 12">
      <a:dk1>
        <a:srgbClr val="55555A"/>
      </a:dk1>
      <a:lt1>
        <a:srgbClr val="FFFFFF"/>
      </a:lt1>
      <a:dk2>
        <a:srgbClr val="005BA1"/>
      </a:dk2>
      <a:lt2>
        <a:srgbClr val="808080"/>
      </a:lt2>
      <a:accent1>
        <a:srgbClr val="7D82B4"/>
      </a:accent1>
      <a:accent2>
        <a:srgbClr val="003278"/>
      </a:accent2>
      <a:accent3>
        <a:srgbClr val="FFFFFF"/>
      </a:accent3>
      <a:accent4>
        <a:srgbClr val="47474C"/>
      </a:accent4>
      <a:accent5>
        <a:srgbClr val="BFC1D6"/>
      </a:accent5>
      <a:accent6>
        <a:srgbClr val="002C6C"/>
      </a:accent6>
      <a:hlink>
        <a:srgbClr val="969BC8"/>
      </a:hlink>
      <a:folHlink>
        <a:srgbClr val="82CDF0"/>
      </a:folHlink>
    </a:clrScheme>
    <a:fontScheme name="Intertitre &amp; Slide Visu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ntertitre &amp; Slide Visuel 1">
        <a:dk1>
          <a:srgbClr val="55555A"/>
        </a:dk1>
        <a:lt1>
          <a:srgbClr val="FFFFFF"/>
        </a:lt1>
        <a:dk2>
          <a:srgbClr val="005FA0"/>
        </a:dk2>
        <a:lt2>
          <a:srgbClr val="A5AAAA"/>
        </a:lt2>
        <a:accent1>
          <a:srgbClr val="82CDF0"/>
        </a:accent1>
        <a:accent2>
          <a:srgbClr val="7D82B4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7175A3"/>
        </a:accent6>
        <a:hlink>
          <a:srgbClr val="87A578"/>
        </a:hlink>
        <a:folHlink>
          <a:srgbClr val="E178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2">
        <a:dk1>
          <a:srgbClr val="55555A"/>
        </a:dk1>
        <a:lt1>
          <a:srgbClr val="FFFFFF"/>
        </a:lt1>
        <a:dk2>
          <a:srgbClr val="999B9D"/>
        </a:dk2>
        <a:lt2>
          <a:srgbClr val="BFD7CE"/>
        </a:lt2>
        <a:accent1>
          <a:srgbClr val="BEBCBD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DBDADB"/>
        </a:accent5>
        <a:accent6>
          <a:srgbClr val="D04343"/>
        </a:accent6>
        <a:hlink>
          <a:srgbClr val="ACC2D8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3">
        <a:dk1>
          <a:srgbClr val="55555A"/>
        </a:dk1>
        <a:lt1>
          <a:srgbClr val="FFFFFF"/>
        </a:lt1>
        <a:dk2>
          <a:srgbClr val="00B2DE"/>
        </a:dk2>
        <a:lt2>
          <a:srgbClr val="E1AF96"/>
        </a:lt2>
        <a:accent1>
          <a:srgbClr val="AFDEEE"/>
        </a:accent1>
        <a:accent2>
          <a:srgbClr val="A2C08E"/>
        </a:accent2>
        <a:accent3>
          <a:srgbClr val="FFFFFF"/>
        </a:accent3>
        <a:accent4>
          <a:srgbClr val="47474C"/>
        </a:accent4>
        <a:accent5>
          <a:srgbClr val="D4ECF5"/>
        </a:accent5>
        <a:accent6>
          <a:srgbClr val="92AE80"/>
        </a:accent6>
        <a:hlink>
          <a:srgbClr val="AACB2B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4">
        <a:dk1>
          <a:srgbClr val="55555A"/>
        </a:dk1>
        <a:lt1>
          <a:srgbClr val="FFFFFF"/>
        </a:lt1>
        <a:dk2>
          <a:srgbClr val="AC0481"/>
        </a:dk2>
        <a:lt2>
          <a:srgbClr val="E1AF96"/>
        </a:lt2>
        <a:accent1>
          <a:srgbClr val="EA85AF"/>
        </a:accent1>
        <a:accent2>
          <a:srgbClr val="7DC3BE"/>
        </a:accent2>
        <a:accent3>
          <a:srgbClr val="FFFFFF"/>
        </a:accent3>
        <a:accent4>
          <a:srgbClr val="47474C"/>
        </a:accent4>
        <a:accent5>
          <a:srgbClr val="F3C2D4"/>
        </a:accent5>
        <a:accent6>
          <a:srgbClr val="71B0AC"/>
        </a:accent6>
        <a:hlink>
          <a:srgbClr val="5FB46E"/>
        </a:hlink>
        <a:folHlink>
          <a:srgbClr val="87A0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5">
        <a:dk1>
          <a:srgbClr val="55555A"/>
        </a:dk1>
        <a:lt1>
          <a:srgbClr val="FFFFFF"/>
        </a:lt1>
        <a:dk2>
          <a:srgbClr val="C4B200"/>
        </a:dk2>
        <a:lt2>
          <a:srgbClr val="D2D38A"/>
        </a:lt2>
        <a:accent1>
          <a:srgbClr val="EDDD7A"/>
        </a:accent1>
        <a:accent2>
          <a:srgbClr val="CF8C4B"/>
        </a:accent2>
        <a:accent3>
          <a:srgbClr val="FFFFFF"/>
        </a:accent3>
        <a:accent4>
          <a:srgbClr val="47474C"/>
        </a:accent4>
        <a:accent5>
          <a:srgbClr val="F4EBBE"/>
        </a:accent5>
        <a:accent6>
          <a:srgbClr val="BB7E43"/>
        </a:accent6>
        <a:hlink>
          <a:srgbClr val="F5AA00"/>
        </a:hlink>
        <a:folHlink>
          <a:srgbClr val="C6A4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6">
        <a:dk1>
          <a:srgbClr val="55555A"/>
        </a:dk1>
        <a:lt1>
          <a:srgbClr val="FFFFFF"/>
        </a:lt1>
        <a:dk2>
          <a:srgbClr val="4FB000"/>
        </a:dk2>
        <a:lt2>
          <a:srgbClr val="C1DEC0"/>
        </a:lt2>
        <a:accent1>
          <a:srgbClr val="CBDA90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E2EAC6"/>
        </a:accent5>
        <a:accent6>
          <a:srgbClr val="D04343"/>
        </a:accent6>
        <a:hlink>
          <a:srgbClr val="BFBFAF"/>
        </a:hlink>
        <a:folHlink>
          <a:srgbClr val="6A9A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8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9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3278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ADBE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10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11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12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7D82B4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BFC1D6"/>
        </a:accent5>
        <a:accent6>
          <a:srgbClr val="002C6C"/>
        </a:accent6>
        <a:hlink>
          <a:srgbClr val="969BC8"/>
        </a:hlink>
        <a:folHlink>
          <a:srgbClr val="82CD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tertitre &amp; Slide Filet">
  <a:themeElements>
    <a:clrScheme name="Intertitre &amp; Slide Filet 6">
      <a:dk1>
        <a:srgbClr val="55555A"/>
      </a:dk1>
      <a:lt1>
        <a:srgbClr val="FFFFFF"/>
      </a:lt1>
      <a:dk2>
        <a:srgbClr val="4FB000"/>
      </a:dk2>
      <a:lt2>
        <a:srgbClr val="C1DEC0"/>
      </a:lt2>
      <a:accent1>
        <a:srgbClr val="CBDA90"/>
      </a:accent1>
      <a:accent2>
        <a:srgbClr val="E64B4B"/>
      </a:accent2>
      <a:accent3>
        <a:srgbClr val="FFFFFF"/>
      </a:accent3>
      <a:accent4>
        <a:srgbClr val="47474C"/>
      </a:accent4>
      <a:accent5>
        <a:srgbClr val="E2EAC6"/>
      </a:accent5>
      <a:accent6>
        <a:srgbClr val="D04343"/>
      </a:accent6>
      <a:hlink>
        <a:srgbClr val="BFBFAF"/>
      </a:hlink>
      <a:folHlink>
        <a:srgbClr val="6A9A6C"/>
      </a:folHlink>
    </a:clrScheme>
    <a:fontScheme name="Intertitre &amp; Slide Fil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ntertitre &amp; Slide Filet 1">
        <a:dk1>
          <a:srgbClr val="55555A"/>
        </a:dk1>
        <a:lt1>
          <a:srgbClr val="FFFFFF"/>
        </a:lt1>
        <a:dk2>
          <a:srgbClr val="005FA0"/>
        </a:dk2>
        <a:lt2>
          <a:srgbClr val="A5AAAA"/>
        </a:lt2>
        <a:accent1>
          <a:srgbClr val="82CDF0"/>
        </a:accent1>
        <a:accent2>
          <a:srgbClr val="7D82B4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7175A3"/>
        </a:accent6>
        <a:hlink>
          <a:srgbClr val="87A578"/>
        </a:hlink>
        <a:folHlink>
          <a:srgbClr val="E178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2">
        <a:dk1>
          <a:srgbClr val="55555A"/>
        </a:dk1>
        <a:lt1>
          <a:srgbClr val="FFFFFF"/>
        </a:lt1>
        <a:dk2>
          <a:srgbClr val="999B9D"/>
        </a:dk2>
        <a:lt2>
          <a:srgbClr val="BFD7CE"/>
        </a:lt2>
        <a:accent1>
          <a:srgbClr val="BEBCBD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DBDADB"/>
        </a:accent5>
        <a:accent6>
          <a:srgbClr val="D04343"/>
        </a:accent6>
        <a:hlink>
          <a:srgbClr val="ACC2D8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3">
        <a:dk1>
          <a:srgbClr val="55555A"/>
        </a:dk1>
        <a:lt1>
          <a:srgbClr val="FFFFFF"/>
        </a:lt1>
        <a:dk2>
          <a:srgbClr val="00B2DE"/>
        </a:dk2>
        <a:lt2>
          <a:srgbClr val="E1AF96"/>
        </a:lt2>
        <a:accent1>
          <a:srgbClr val="AFDEEE"/>
        </a:accent1>
        <a:accent2>
          <a:srgbClr val="A2C08E"/>
        </a:accent2>
        <a:accent3>
          <a:srgbClr val="FFFFFF"/>
        </a:accent3>
        <a:accent4>
          <a:srgbClr val="47474C"/>
        </a:accent4>
        <a:accent5>
          <a:srgbClr val="D4ECF5"/>
        </a:accent5>
        <a:accent6>
          <a:srgbClr val="92AE80"/>
        </a:accent6>
        <a:hlink>
          <a:srgbClr val="AACB2B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4">
        <a:dk1>
          <a:srgbClr val="55555A"/>
        </a:dk1>
        <a:lt1>
          <a:srgbClr val="FFFFFF"/>
        </a:lt1>
        <a:dk2>
          <a:srgbClr val="AC0481"/>
        </a:dk2>
        <a:lt2>
          <a:srgbClr val="E1AF96"/>
        </a:lt2>
        <a:accent1>
          <a:srgbClr val="EA85AF"/>
        </a:accent1>
        <a:accent2>
          <a:srgbClr val="7DC3BE"/>
        </a:accent2>
        <a:accent3>
          <a:srgbClr val="FFFFFF"/>
        </a:accent3>
        <a:accent4>
          <a:srgbClr val="47474C"/>
        </a:accent4>
        <a:accent5>
          <a:srgbClr val="F3C2D4"/>
        </a:accent5>
        <a:accent6>
          <a:srgbClr val="71B0AC"/>
        </a:accent6>
        <a:hlink>
          <a:srgbClr val="5FB46E"/>
        </a:hlink>
        <a:folHlink>
          <a:srgbClr val="87A0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5">
        <a:dk1>
          <a:srgbClr val="55555A"/>
        </a:dk1>
        <a:lt1>
          <a:srgbClr val="FFFFFF"/>
        </a:lt1>
        <a:dk2>
          <a:srgbClr val="C4B200"/>
        </a:dk2>
        <a:lt2>
          <a:srgbClr val="D2D38A"/>
        </a:lt2>
        <a:accent1>
          <a:srgbClr val="EDDD7A"/>
        </a:accent1>
        <a:accent2>
          <a:srgbClr val="CF8C4B"/>
        </a:accent2>
        <a:accent3>
          <a:srgbClr val="FFFFFF"/>
        </a:accent3>
        <a:accent4>
          <a:srgbClr val="47474C"/>
        </a:accent4>
        <a:accent5>
          <a:srgbClr val="F4EBBE"/>
        </a:accent5>
        <a:accent6>
          <a:srgbClr val="BB7E43"/>
        </a:accent6>
        <a:hlink>
          <a:srgbClr val="F5AA00"/>
        </a:hlink>
        <a:folHlink>
          <a:srgbClr val="C6A4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6">
        <a:dk1>
          <a:srgbClr val="55555A"/>
        </a:dk1>
        <a:lt1>
          <a:srgbClr val="FFFFFF"/>
        </a:lt1>
        <a:dk2>
          <a:srgbClr val="4FB000"/>
        </a:dk2>
        <a:lt2>
          <a:srgbClr val="C1DEC0"/>
        </a:lt2>
        <a:accent1>
          <a:srgbClr val="CBDA90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E2EAC6"/>
        </a:accent5>
        <a:accent6>
          <a:srgbClr val="D04343"/>
        </a:accent6>
        <a:hlink>
          <a:srgbClr val="BFBFAF"/>
        </a:hlink>
        <a:folHlink>
          <a:srgbClr val="6A9A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8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9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3278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ADBE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10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11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12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7D82B4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BFC1D6"/>
        </a:accent5>
        <a:accent6>
          <a:srgbClr val="002C6C"/>
        </a:accent6>
        <a:hlink>
          <a:srgbClr val="969BC8"/>
        </a:hlink>
        <a:folHlink>
          <a:srgbClr val="82CD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re &amp; Fin Visuel">
  <a:themeElements>
    <a:clrScheme name="Titre &amp; Fin Visuel 6">
      <a:dk1>
        <a:srgbClr val="55555A"/>
      </a:dk1>
      <a:lt1>
        <a:srgbClr val="FFFFFF"/>
      </a:lt1>
      <a:dk2>
        <a:srgbClr val="4FB000"/>
      </a:dk2>
      <a:lt2>
        <a:srgbClr val="C1DEC0"/>
      </a:lt2>
      <a:accent1>
        <a:srgbClr val="CBDA90"/>
      </a:accent1>
      <a:accent2>
        <a:srgbClr val="E64B4B"/>
      </a:accent2>
      <a:accent3>
        <a:srgbClr val="FFFFFF"/>
      </a:accent3>
      <a:accent4>
        <a:srgbClr val="47474C"/>
      </a:accent4>
      <a:accent5>
        <a:srgbClr val="E2EAC6"/>
      </a:accent5>
      <a:accent6>
        <a:srgbClr val="D04343"/>
      </a:accent6>
      <a:hlink>
        <a:srgbClr val="BFBFAF"/>
      </a:hlink>
      <a:folHlink>
        <a:srgbClr val="6A9A6C"/>
      </a:folHlink>
    </a:clrScheme>
    <a:fontScheme name="Titre &amp; Fin Visu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itre &amp; Fin Visuel 1">
        <a:dk1>
          <a:srgbClr val="55555A"/>
        </a:dk1>
        <a:lt1>
          <a:srgbClr val="FFFFFF"/>
        </a:lt1>
        <a:dk2>
          <a:srgbClr val="005FA0"/>
        </a:dk2>
        <a:lt2>
          <a:srgbClr val="A5AAAA"/>
        </a:lt2>
        <a:accent1>
          <a:srgbClr val="82CDF0"/>
        </a:accent1>
        <a:accent2>
          <a:srgbClr val="7D82B4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7175A3"/>
        </a:accent6>
        <a:hlink>
          <a:srgbClr val="87A578"/>
        </a:hlink>
        <a:folHlink>
          <a:srgbClr val="E178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2">
        <a:dk1>
          <a:srgbClr val="55555A"/>
        </a:dk1>
        <a:lt1>
          <a:srgbClr val="FFFFFF"/>
        </a:lt1>
        <a:dk2>
          <a:srgbClr val="999B9D"/>
        </a:dk2>
        <a:lt2>
          <a:srgbClr val="BFD7CE"/>
        </a:lt2>
        <a:accent1>
          <a:srgbClr val="BEBCBD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DBDADB"/>
        </a:accent5>
        <a:accent6>
          <a:srgbClr val="D04343"/>
        </a:accent6>
        <a:hlink>
          <a:srgbClr val="ACC2D8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3">
        <a:dk1>
          <a:srgbClr val="55555A"/>
        </a:dk1>
        <a:lt1>
          <a:srgbClr val="FFFFFF"/>
        </a:lt1>
        <a:dk2>
          <a:srgbClr val="00B2DE"/>
        </a:dk2>
        <a:lt2>
          <a:srgbClr val="E1AF96"/>
        </a:lt2>
        <a:accent1>
          <a:srgbClr val="AFDEEE"/>
        </a:accent1>
        <a:accent2>
          <a:srgbClr val="A2C08E"/>
        </a:accent2>
        <a:accent3>
          <a:srgbClr val="FFFFFF"/>
        </a:accent3>
        <a:accent4>
          <a:srgbClr val="47474C"/>
        </a:accent4>
        <a:accent5>
          <a:srgbClr val="D4ECF5"/>
        </a:accent5>
        <a:accent6>
          <a:srgbClr val="92AE80"/>
        </a:accent6>
        <a:hlink>
          <a:srgbClr val="AACB2B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4">
        <a:dk1>
          <a:srgbClr val="55555A"/>
        </a:dk1>
        <a:lt1>
          <a:srgbClr val="FFFFFF"/>
        </a:lt1>
        <a:dk2>
          <a:srgbClr val="AC0481"/>
        </a:dk2>
        <a:lt2>
          <a:srgbClr val="E1AF96"/>
        </a:lt2>
        <a:accent1>
          <a:srgbClr val="EA85AF"/>
        </a:accent1>
        <a:accent2>
          <a:srgbClr val="7DC3BE"/>
        </a:accent2>
        <a:accent3>
          <a:srgbClr val="FFFFFF"/>
        </a:accent3>
        <a:accent4>
          <a:srgbClr val="47474C"/>
        </a:accent4>
        <a:accent5>
          <a:srgbClr val="F3C2D4"/>
        </a:accent5>
        <a:accent6>
          <a:srgbClr val="71B0AC"/>
        </a:accent6>
        <a:hlink>
          <a:srgbClr val="5FB46E"/>
        </a:hlink>
        <a:folHlink>
          <a:srgbClr val="87A0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5">
        <a:dk1>
          <a:srgbClr val="55555A"/>
        </a:dk1>
        <a:lt1>
          <a:srgbClr val="FFFFFF"/>
        </a:lt1>
        <a:dk2>
          <a:srgbClr val="C4B200"/>
        </a:dk2>
        <a:lt2>
          <a:srgbClr val="D2D38A"/>
        </a:lt2>
        <a:accent1>
          <a:srgbClr val="EDDD7A"/>
        </a:accent1>
        <a:accent2>
          <a:srgbClr val="CF8C4B"/>
        </a:accent2>
        <a:accent3>
          <a:srgbClr val="FFFFFF"/>
        </a:accent3>
        <a:accent4>
          <a:srgbClr val="47474C"/>
        </a:accent4>
        <a:accent5>
          <a:srgbClr val="F4EBBE"/>
        </a:accent5>
        <a:accent6>
          <a:srgbClr val="BB7E43"/>
        </a:accent6>
        <a:hlink>
          <a:srgbClr val="F5AA00"/>
        </a:hlink>
        <a:folHlink>
          <a:srgbClr val="C6A4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6">
        <a:dk1>
          <a:srgbClr val="55555A"/>
        </a:dk1>
        <a:lt1>
          <a:srgbClr val="FFFFFF"/>
        </a:lt1>
        <a:dk2>
          <a:srgbClr val="4FB000"/>
        </a:dk2>
        <a:lt2>
          <a:srgbClr val="C1DEC0"/>
        </a:lt2>
        <a:accent1>
          <a:srgbClr val="CBDA90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E2EAC6"/>
        </a:accent5>
        <a:accent6>
          <a:srgbClr val="D04343"/>
        </a:accent6>
        <a:hlink>
          <a:srgbClr val="BFBFAF"/>
        </a:hlink>
        <a:folHlink>
          <a:srgbClr val="6A9A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8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9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3278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ADBE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0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1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2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7D82B4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BFC1D6"/>
        </a:accent5>
        <a:accent6>
          <a:srgbClr val="002C6C"/>
        </a:accent6>
        <a:hlink>
          <a:srgbClr val="969BC8"/>
        </a:hlink>
        <a:folHlink>
          <a:srgbClr val="82CD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60A1"/>
      </a:accent1>
      <a:accent2>
        <a:srgbClr val="003278"/>
      </a:accent2>
      <a:accent3>
        <a:srgbClr val="FFFFFF"/>
      </a:accent3>
      <a:accent4>
        <a:srgbClr val="000000"/>
      </a:accent4>
      <a:accent5>
        <a:srgbClr val="AAB6CD"/>
      </a:accent5>
      <a:accent6>
        <a:srgbClr val="002C6C"/>
      </a:accent6>
      <a:hlink>
        <a:srgbClr val="7D82B4"/>
      </a:hlink>
      <a:folHlink>
        <a:srgbClr val="55555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AIR LIQUIDE-Related-Activities</Template>
  <TotalTime>22825</TotalTime>
  <Words>686</Words>
  <Application>Microsoft Office PowerPoint</Application>
  <PresentationFormat>Affichage à l'écran (4:3)</PresentationFormat>
  <Paragraphs>401</Paragraphs>
  <Slides>11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5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Intertitre &amp; Slide Visuel</vt:lpstr>
      <vt:lpstr>Intertitre &amp; Slide Filet</vt:lpstr>
      <vt:lpstr>Titre &amp; Fin Visuel</vt:lpstr>
      <vt:lpstr>1_Conception personnalisée</vt:lpstr>
      <vt:lpstr>Conception personnalisée</vt:lpstr>
      <vt:lpstr>ESS</vt:lpstr>
      <vt:lpstr>Solution AL : Enerflex Sans VLP (Vacuum pumps)</vt:lpstr>
      <vt:lpstr>Solution AL : Enerflex Avec VLP -&gt; MP</vt:lpstr>
      <vt:lpstr>Solution LK : AERZEN Avec VLP -&gt;MP</vt:lpstr>
      <vt:lpstr>Potentiel AL : AERZEN Avec VLP -&gt; LP</vt:lpstr>
      <vt:lpstr>Potentiel AL : AERZEN Avec VLP -&gt; MP</vt:lpstr>
      <vt:lpstr>Potentiel AL : AERZEN Avec VLP -&gt; MP</vt:lpstr>
      <vt:lpstr>Potentiel AL : AERZEN Avec VLP -&gt; MP</vt:lpstr>
      <vt:lpstr>Potentiel LK : AERZEN Avec VLP -&gt; MP</vt:lpstr>
      <vt:lpstr>Skid possible</vt:lpstr>
      <vt:lpstr>Comparatif cout</vt:lpstr>
    </vt:vector>
  </TitlesOfParts>
  <Company>ALSEIS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anne.michaud</dc:creator>
  <cp:lastModifiedBy>Jean-Marc Bernhardt : ALFR-0064480-L</cp:lastModifiedBy>
  <cp:revision>901</cp:revision>
  <dcterms:created xsi:type="dcterms:W3CDTF">2012-03-23T16:21:07Z</dcterms:created>
  <dcterms:modified xsi:type="dcterms:W3CDTF">2015-02-04T17:47:19Z</dcterms:modified>
</cp:coreProperties>
</file>