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58" r:id="rId3"/>
    <p:sldMasterId id="2147483656" r:id="rId4"/>
  </p:sldMasterIdLst>
  <p:notesMasterIdLst>
    <p:notesMasterId r:id="rId26"/>
  </p:notesMasterIdLst>
  <p:handoutMasterIdLst>
    <p:handoutMasterId r:id="rId27"/>
  </p:handoutMasterIdLst>
  <p:sldIdLst>
    <p:sldId id="300" r:id="rId5"/>
    <p:sldId id="313" r:id="rId6"/>
    <p:sldId id="315" r:id="rId7"/>
    <p:sldId id="302" r:id="rId8"/>
    <p:sldId id="298" r:id="rId9"/>
    <p:sldId id="299" r:id="rId10"/>
    <p:sldId id="318" r:id="rId11"/>
    <p:sldId id="301" r:id="rId12"/>
    <p:sldId id="306" r:id="rId13"/>
    <p:sldId id="303" r:id="rId14"/>
    <p:sldId id="304" r:id="rId15"/>
    <p:sldId id="305" r:id="rId16"/>
    <p:sldId id="297" r:id="rId17"/>
    <p:sldId id="307" r:id="rId18"/>
    <p:sldId id="309" r:id="rId19"/>
    <p:sldId id="310" r:id="rId20"/>
    <p:sldId id="311" r:id="rId21"/>
    <p:sldId id="312" r:id="rId22"/>
    <p:sldId id="314" r:id="rId23"/>
    <p:sldId id="316" r:id="rId24"/>
    <p:sldId id="317" r:id="rId25"/>
  </p:sldIdLst>
  <p:sldSz cx="9906000" cy="6858000" type="A4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478908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957816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436724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1915631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394539" algn="l" defTabSz="957816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873447" algn="l" defTabSz="957816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352355" algn="l" defTabSz="957816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831263" algn="l" defTabSz="957816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8273"/>
    <a:srgbClr val="87A09B"/>
    <a:srgbClr val="55555A"/>
    <a:srgbClr val="A5AAAA"/>
    <a:srgbClr val="BEAAA5"/>
    <a:srgbClr val="4B559B"/>
    <a:srgbClr val="82CDF0"/>
    <a:srgbClr val="0060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1" autoAdjust="0"/>
    <p:restoredTop sz="99648" autoAdjust="0"/>
  </p:normalViewPr>
  <p:slideViewPr>
    <p:cSldViewPr>
      <p:cViewPr>
        <p:scale>
          <a:sx n="75" d="100"/>
          <a:sy n="75" d="100"/>
        </p:scale>
        <p:origin x="-1332" y="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1380" y="-9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5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5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C6A1E0-475E-48E4-9D57-F2CB2ABBEA4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8350"/>
            <a:ext cx="554355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2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514670-0006-497E-A4ED-FBA65759878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478908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957816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436724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1915631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394539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4670-0006-497E-A4ED-FBA65759878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54" name="Group 30"/>
          <p:cNvGrpSpPr>
            <a:grpSpLocks/>
          </p:cNvGrpSpPr>
          <p:nvPr userDrawn="1"/>
        </p:nvGrpSpPr>
        <p:grpSpPr bwMode="auto">
          <a:xfrm>
            <a:off x="1" y="1052514"/>
            <a:ext cx="9243881" cy="5113337"/>
            <a:chOff x="0" y="663"/>
            <a:chExt cx="5375" cy="3221"/>
          </a:xfrm>
        </p:grpSpPr>
        <p:sp>
          <p:nvSpPr>
            <p:cNvPr id="103450" name="Line 26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1" name="Line 27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2" name="Line 28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53" name="Line 29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84729" y="549276"/>
            <a:ext cx="9321272" cy="1800225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3428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129904" y="1196975"/>
            <a:ext cx="8191368" cy="863601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7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3429" name="Espace réservé du titre 1"/>
          <p:cNvSpPr>
            <a:spLocks noGrp="1"/>
          </p:cNvSpPr>
          <p:nvPr>
            <p:ph type="ctrTitle"/>
          </p:nvPr>
        </p:nvSpPr>
        <p:spPr>
          <a:xfrm>
            <a:off x="1129904" y="631826"/>
            <a:ext cx="8191368" cy="504825"/>
          </a:xfrm>
        </p:spPr>
        <p:txBody>
          <a:bodyPr/>
          <a:lstStyle>
            <a:lvl1pPr>
              <a:lnSpc>
                <a:spcPct val="90000"/>
              </a:lnSpc>
              <a:defRPr sz="37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03466" name="Rectangle 4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6981CB9B-D794-4A79-8EF4-596B91CB8DF5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3468" name="Rectangle 44"/>
          <p:cNvSpPr>
            <a:spLocks noChangeArrowheads="1"/>
          </p:cNvSpPr>
          <p:nvPr userDrawn="1"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3469" name="Group 45"/>
          <p:cNvGrpSpPr>
            <a:grpSpLocks/>
          </p:cNvGrpSpPr>
          <p:nvPr userDrawn="1"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103470" name="Line 46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1" name="Line 47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2" name="Line 48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3473" name="Line 49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3474" name="Rectangle 5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103475" name="Picture 51" descr="logo ALGroup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1089" y="257176"/>
            <a:ext cx="2230569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219" y="257176"/>
            <a:ext cx="6531770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8"/>
            <a:ext cx="437515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54468" y="1119188"/>
            <a:ext cx="4375150" cy="50466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07340" y="6453189"/>
            <a:ext cx="1193536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742149" y="6453189"/>
            <a:ext cx="1716353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re et contenu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58578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9"/>
            <a:ext cx="8915400" cy="24463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4218" y="3717926"/>
            <a:ext cx="8915400" cy="24479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07340" y="6453189"/>
            <a:ext cx="1193536" cy="1666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742149" y="6453189"/>
            <a:ext cx="1716353" cy="166687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84729" y="549276"/>
            <a:ext cx="9321272" cy="1800225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5476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129904" y="1196975"/>
            <a:ext cx="8191368" cy="863601"/>
          </a:xfrm>
        </p:spPr>
        <p:txBody>
          <a:bodyPr anchor="ctr"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7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sp>
        <p:nvSpPr>
          <p:cNvPr id="105477" name="Espace réservé du titre 1"/>
          <p:cNvSpPr>
            <a:spLocks noGrp="1"/>
          </p:cNvSpPr>
          <p:nvPr>
            <p:ph type="ctrTitle"/>
          </p:nvPr>
        </p:nvSpPr>
        <p:spPr>
          <a:xfrm>
            <a:off x="1129904" y="631826"/>
            <a:ext cx="8191368" cy="504825"/>
          </a:xfrm>
        </p:spPr>
        <p:txBody>
          <a:bodyPr/>
          <a:lstStyle>
            <a:lvl1pPr>
              <a:lnSpc>
                <a:spcPct val="90000"/>
              </a:lnSpc>
              <a:defRPr sz="3700"/>
            </a:lvl1pPr>
          </a:lstStyle>
          <a:p>
            <a:r>
              <a:rPr lang="en-GB"/>
              <a:t>Cliquez pour modifier le style du titre</a:t>
            </a:r>
          </a:p>
        </p:txBody>
      </p:sp>
      <p:grpSp>
        <p:nvGrpSpPr>
          <p:cNvPr id="105500" name="Group 28"/>
          <p:cNvGrpSpPr>
            <a:grpSpLocks/>
          </p:cNvGrpSpPr>
          <p:nvPr userDrawn="1"/>
        </p:nvGrpSpPr>
        <p:grpSpPr bwMode="auto">
          <a:xfrm>
            <a:off x="1" y="1052514"/>
            <a:ext cx="9243881" cy="5113337"/>
            <a:chOff x="0" y="663"/>
            <a:chExt cx="5375" cy="3221"/>
          </a:xfrm>
        </p:grpSpPr>
        <p:sp>
          <p:nvSpPr>
            <p:cNvPr id="105501" name="Line 29"/>
            <p:cNvSpPr>
              <a:spLocks noChangeShapeType="1"/>
            </p:cNvSpPr>
            <p:nvPr userDrawn="1"/>
          </p:nvSpPr>
          <p:spPr bwMode="auto">
            <a:xfrm flipH="1">
              <a:off x="0" y="663"/>
              <a:ext cx="340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2" name="Line 30"/>
            <p:cNvSpPr>
              <a:spLocks noChangeShapeType="1"/>
            </p:cNvSpPr>
            <p:nvPr userDrawn="1"/>
          </p:nvSpPr>
          <p:spPr bwMode="auto">
            <a:xfrm flipH="1">
              <a:off x="0" y="3884"/>
              <a:ext cx="5375" cy="0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3" name="Line 31"/>
            <p:cNvSpPr>
              <a:spLocks noChangeShapeType="1"/>
            </p:cNvSpPr>
            <p:nvPr userDrawn="1"/>
          </p:nvSpPr>
          <p:spPr bwMode="auto">
            <a:xfrm>
              <a:off x="0" y="663"/>
              <a:ext cx="0" cy="3221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04" name="Line 32"/>
            <p:cNvSpPr>
              <a:spLocks noChangeShapeType="1"/>
            </p:cNvSpPr>
            <p:nvPr userDrawn="1"/>
          </p:nvSpPr>
          <p:spPr bwMode="auto">
            <a:xfrm>
              <a:off x="5375" y="1480"/>
              <a:ext cx="0" cy="2404"/>
            </a:xfrm>
            <a:prstGeom prst="line">
              <a:avLst/>
            </a:prstGeom>
            <a:noFill/>
            <a:ln w="3175">
              <a:solidFill>
                <a:srgbClr val="0060A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5517" name="Rectangle 4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8888B965-3002-4384-9782-F673DC9F7CC6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5519" name="Rectangle 47"/>
          <p:cNvSpPr>
            <a:spLocks noChangeArrowheads="1"/>
          </p:cNvSpPr>
          <p:nvPr userDrawn="1"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5520" name="Group 48"/>
          <p:cNvGrpSpPr>
            <a:grpSpLocks/>
          </p:cNvGrpSpPr>
          <p:nvPr userDrawn="1"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105521" name="Line 4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2" name="Line 5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3" name="Line 5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5524" name="Line 5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5525" name="Rectangle 5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105526" name="Picture 54" descr="logo ALGroup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908" indent="0">
              <a:buNone/>
              <a:defRPr sz="1900"/>
            </a:lvl2pPr>
            <a:lvl3pPr marL="957816" indent="0">
              <a:buNone/>
              <a:defRPr sz="1600"/>
            </a:lvl3pPr>
            <a:lvl4pPr marL="1436724" indent="0">
              <a:buNone/>
              <a:defRPr sz="1500"/>
            </a:lvl4pPr>
            <a:lvl5pPr marL="1915631" indent="0">
              <a:buNone/>
              <a:defRPr sz="1500"/>
            </a:lvl5pPr>
            <a:lvl6pPr marL="2394539" indent="0">
              <a:buNone/>
              <a:defRPr sz="1500"/>
            </a:lvl6pPr>
            <a:lvl7pPr marL="2873447" indent="0">
              <a:buNone/>
              <a:defRPr sz="1500"/>
            </a:lvl7pPr>
            <a:lvl8pPr marL="3352355" indent="0">
              <a:buNone/>
              <a:defRPr sz="1500"/>
            </a:lvl8pPr>
            <a:lvl9pPr marL="3831263" indent="0">
              <a:buNone/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446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2" y="2174874"/>
            <a:ext cx="4376870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3" y="2174874"/>
            <a:ext cx="4378589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4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1089" y="257176"/>
            <a:ext cx="2230569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219" y="257176"/>
            <a:ext cx="6531770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95" name="Picture 19" descr="fon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9651"/>
            <a:ext cx="9245600" cy="4029075"/>
          </a:xfrm>
          <a:prstGeom prst="rect">
            <a:avLst/>
          </a:prstGeom>
          <a:noFill/>
        </p:spPr>
      </p:pic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595049" y="1765300"/>
            <a:ext cx="9310953" cy="1808164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endParaRPr lang="fr-FR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84729" y="1762126"/>
            <a:ext cx="9321272" cy="1954213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1380" name="Espace réservé du titre 1"/>
          <p:cNvSpPr>
            <a:spLocks noGrp="1"/>
          </p:cNvSpPr>
          <p:nvPr>
            <p:ph type="ctrTitle"/>
          </p:nvPr>
        </p:nvSpPr>
        <p:spPr>
          <a:xfrm>
            <a:off x="1129904" y="1882776"/>
            <a:ext cx="8191368" cy="504825"/>
          </a:xfrm>
        </p:spPr>
        <p:txBody>
          <a:bodyPr/>
          <a:lstStyle>
            <a:lvl1pPr>
              <a:lnSpc>
                <a:spcPct val="90000"/>
              </a:lnSpc>
              <a:defRPr sz="37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101381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129904" y="2409826"/>
            <a:ext cx="8191368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7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101389" name="Picture 13" descr="logo ALaB&amp;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1569" y="476251"/>
            <a:ext cx="3119703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908" indent="0">
              <a:buNone/>
              <a:defRPr sz="1900"/>
            </a:lvl2pPr>
            <a:lvl3pPr marL="957816" indent="0">
              <a:buNone/>
              <a:defRPr sz="1600"/>
            </a:lvl3pPr>
            <a:lvl4pPr marL="1436724" indent="0">
              <a:buNone/>
              <a:defRPr sz="1500"/>
            </a:lvl4pPr>
            <a:lvl5pPr marL="1915631" indent="0">
              <a:buNone/>
              <a:defRPr sz="1500"/>
            </a:lvl5pPr>
            <a:lvl6pPr marL="2394539" indent="0">
              <a:buNone/>
              <a:defRPr sz="1500"/>
            </a:lvl6pPr>
            <a:lvl7pPr marL="2873447" indent="0">
              <a:buNone/>
              <a:defRPr sz="1500"/>
            </a:lvl7pPr>
            <a:lvl8pPr marL="3352355" indent="0">
              <a:buNone/>
              <a:defRPr sz="1500"/>
            </a:lvl8pPr>
            <a:lvl9pPr marL="3831263" indent="0">
              <a:buNone/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446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2" y="2174874"/>
            <a:ext cx="4376870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3" y="2174874"/>
            <a:ext cx="4378589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908" indent="0">
              <a:buNone/>
              <a:defRPr sz="1900"/>
            </a:lvl2pPr>
            <a:lvl3pPr marL="957816" indent="0">
              <a:buNone/>
              <a:defRPr sz="1600"/>
            </a:lvl3pPr>
            <a:lvl4pPr marL="1436724" indent="0">
              <a:buNone/>
              <a:defRPr sz="1500"/>
            </a:lvl4pPr>
            <a:lvl5pPr marL="1915631" indent="0">
              <a:buNone/>
              <a:defRPr sz="1500"/>
            </a:lvl5pPr>
            <a:lvl6pPr marL="2394539" indent="0">
              <a:buNone/>
              <a:defRPr sz="1500"/>
            </a:lvl6pPr>
            <a:lvl7pPr marL="2873447" indent="0">
              <a:buNone/>
              <a:defRPr sz="1500"/>
            </a:lvl7pPr>
            <a:lvl8pPr marL="3352355" indent="0">
              <a:buNone/>
              <a:defRPr sz="1500"/>
            </a:lvl8pPr>
            <a:lvl9pPr marL="3831263" indent="0">
              <a:buNone/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4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1089" y="257176"/>
            <a:ext cx="2230569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219" y="257176"/>
            <a:ext cx="6531770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67" name="Picture 43" descr="fon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9651"/>
            <a:ext cx="9245600" cy="4029075"/>
          </a:xfrm>
          <a:prstGeom prst="rect">
            <a:avLst/>
          </a:prstGeom>
          <a:noFill/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84729" y="1762126"/>
            <a:ext cx="9321272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129904" y="1882776"/>
            <a:ext cx="8191368" cy="504825"/>
          </a:xfrm>
        </p:spPr>
        <p:txBody>
          <a:bodyPr/>
          <a:lstStyle>
            <a:lvl1pPr>
              <a:lnSpc>
                <a:spcPct val="90000"/>
              </a:lnSpc>
              <a:defRPr sz="37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129904" y="2409826"/>
            <a:ext cx="8191368" cy="947738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7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77855" name="Picture 31" descr="logo ALaB&amp;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1569" y="476251"/>
            <a:ext cx="3119703" cy="83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78908" indent="0">
              <a:buNone/>
              <a:defRPr sz="1900"/>
            </a:lvl2pPr>
            <a:lvl3pPr marL="957816" indent="0">
              <a:buNone/>
              <a:defRPr sz="1600"/>
            </a:lvl3pPr>
            <a:lvl4pPr marL="1436724" indent="0">
              <a:buNone/>
              <a:defRPr sz="1500"/>
            </a:lvl4pPr>
            <a:lvl5pPr marL="1915631" indent="0">
              <a:buNone/>
              <a:defRPr sz="1500"/>
            </a:lvl5pPr>
            <a:lvl6pPr marL="2394539" indent="0">
              <a:buNone/>
              <a:defRPr sz="1500"/>
            </a:lvl6pPr>
            <a:lvl7pPr marL="2873447" indent="0">
              <a:buNone/>
              <a:defRPr sz="1500"/>
            </a:lvl7pPr>
            <a:lvl8pPr marL="3352355" indent="0">
              <a:buNone/>
              <a:defRPr sz="1500"/>
            </a:lvl8pPr>
            <a:lvl9pPr marL="3831263" indent="0">
              <a:buNone/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446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21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4468" y="1119188"/>
            <a:ext cx="4375150" cy="504666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2" y="2174874"/>
            <a:ext cx="4376870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3" y="2174874"/>
            <a:ext cx="4378589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355797"/>
          </a:xfrm>
        </p:spPr>
        <p:txBody>
          <a:bodyPr anchor="t"/>
          <a:lstStyle>
            <a:lvl1pPr>
              <a:defRPr sz="16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200472" y="5877272"/>
            <a:ext cx="9433048" cy="908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4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1089" y="257176"/>
            <a:ext cx="2230569" cy="59086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219" y="257176"/>
            <a:ext cx="6531770" cy="59086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2" y="2174874"/>
            <a:ext cx="4376870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89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3" y="2174874"/>
            <a:ext cx="4378589" cy="395128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3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4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Doc title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61410" y="250826"/>
            <a:ext cx="9644592" cy="400724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40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514218" y="1119188"/>
            <a:ext cx="89154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40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526255" y="257176"/>
            <a:ext cx="8915400" cy="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et </a:t>
            </a:r>
            <a:r>
              <a:rPr lang="en-GB" dirty="0" err="1" smtClean="0"/>
              <a:t>modifiez</a:t>
            </a:r>
            <a:r>
              <a:rPr lang="en-GB" dirty="0" smtClean="0"/>
              <a:t> le titre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7340" y="6453189"/>
            <a:ext cx="1193536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42A309EC-ED5C-4FA7-8141-5537D8C13EE8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2408" name="Group 8"/>
          <p:cNvGrpSpPr>
            <a:grpSpLocks/>
          </p:cNvGrpSpPr>
          <p:nvPr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102409" name="Line 9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0" name="Line 10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1" name="Line 11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2412" name="Line 12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24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2149" y="6453189"/>
            <a:ext cx="1716353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102416" name="Picture 16" descr="logo ALGrou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704" r:id="rId12"/>
    <p:sldLayoutId id="214748370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5pPr>
      <a:lvl6pPr marL="478908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6pPr>
      <a:lvl7pPr marL="957816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7pPr>
      <a:lvl8pPr marL="1436724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8pPr>
      <a:lvl9pPr marL="1915631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9pPr>
    </p:titleStyle>
    <p:bodyStyle>
      <a:lvl1pPr marL="284352" indent="-284352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82916" algn="l"/>
        </a:tabLs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81026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82916" algn="l"/>
        </a:tabLst>
        <a:defRPr>
          <a:solidFill>
            <a:schemeClr val="tx1"/>
          </a:solidFill>
          <a:latin typeface="+mn-lt"/>
        </a:defRPr>
      </a:lvl2pPr>
      <a:lvl3pPr marL="112909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82916" algn="l"/>
        </a:tabLst>
        <a:defRPr sz="1600">
          <a:solidFill>
            <a:schemeClr val="tx1"/>
          </a:solidFill>
          <a:latin typeface="+mn-lt"/>
        </a:defRPr>
      </a:lvl3pPr>
      <a:lvl4pPr marL="150490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4pPr>
      <a:lvl5pPr marL="1880711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5pPr>
      <a:lvl6pPr marL="2359619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6pPr>
      <a:lvl7pPr marL="2838527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7pPr>
      <a:lvl8pPr marL="3317435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8pPr>
      <a:lvl9pPr marL="3796343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61410" y="250826"/>
            <a:ext cx="9644592" cy="400724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44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514218" y="1119188"/>
            <a:ext cx="89154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445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526255" y="257176"/>
            <a:ext cx="8915400" cy="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et </a:t>
            </a:r>
            <a:r>
              <a:rPr lang="en-GB" dirty="0" err="1" smtClean="0"/>
              <a:t>modifiez</a:t>
            </a:r>
            <a:r>
              <a:rPr lang="en-GB" dirty="0" smtClean="0"/>
              <a:t> le titre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7340" y="6453189"/>
            <a:ext cx="1193536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346594EE-55D6-4409-ABA3-237FF7CBA264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4466" name="Rectangle 18"/>
          <p:cNvSpPr>
            <a:spLocks noChangeArrowheads="1"/>
          </p:cNvSpPr>
          <p:nvPr userDrawn="1"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4467" name="Group 19"/>
          <p:cNvGrpSpPr>
            <a:grpSpLocks/>
          </p:cNvGrpSpPr>
          <p:nvPr userDrawn="1"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104468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69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70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4471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447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2149" y="6453189"/>
            <a:ext cx="1716353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104473" name="Picture 25" descr="logo ALGroup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5pPr>
      <a:lvl6pPr marL="478908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6pPr>
      <a:lvl7pPr marL="957816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7pPr>
      <a:lvl8pPr marL="1436724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8pPr>
      <a:lvl9pPr marL="1915631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9pPr>
    </p:titleStyle>
    <p:bodyStyle>
      <a:lvl1pPr marL="284352" indent="-284352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82916" algn="l"/>
        </a:tabLs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81026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82916" algn="l"/>
        </a:tabLst>
        <a:defRPr>
          <a:solidFill>
            <a:schemeClr val="tx1"/>
          </a:solidFill>
          <a:latin typeface="+mn-lt"/>
        </a:defRPr>
      </a:lvl2pPr>
      <a:lvl3pPr marL="112909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82916" algn="l"/>
        </a:tabLst>
        <a:defRPr sz="1600">
          <a:solidFill>
            <a:schemeClr val="tx1"/>
          </a:solidFill>
          <a:latin typeface="+mn-lt"/>
        </a:defRPr>
      </a:lvl3pPr>
      <a:lvl4pPr marL="150490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4pPr>
      <a:lvl5pPr marL="1880711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5pPr>
      <a:lvl6pPr marL="2359619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6pPr>
      <a:lvl7pPr marL="2838527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7pPr>
      <a:lvl8pPr marL="3317435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8pPr>
      <a:lvl9pPr marL="3796343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61410" y="250826"/>
            <a:ext cx="9644592" cy="400724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035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514218" y="1119188"/>
            <a:ext cx="89154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035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526255" y="257176"/>
            <a:ext cx="8915400" cy="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et </a:t>
            </a:r>
            <a:r>
              <a:rPr lang="en-GB" dirty="0" err="1" smtClean="0"/>
              <a:t>modifiez</a:t>
            </a:r>
            <a:r>
              <a:rPr lang="en-GB" dirty="0" smtClean="0"/>
              <a:t> le titre</a:t>
            </a:r>
          </a:p>
        </p:txBody>
      </p:sp>
      <p:sp>
        <p:nvSpPr>
          <p:cNvPr id="10036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7340" y="6453189"/>
            <a:ext cx="1193536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1170B9D8-AE11-4099-A8CB-51D1284CF81D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100370" name="Rectangle 18"/>
          <p:cNvSpPr>
            <a:spLocks noChangeArrowheads="1"/>
          </p:cNvSpPr>
          <p:nvPr userDrawn="1"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100371" name="Group 19"/>
          <p:cNvGrpSpPr>
            <a:grpSpLocks/>
          </p:cNvGrpSpPr>
          <p:nvPr userDrawn="1"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100372" name="Line 20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3" name="Line 21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4" name="Line 22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00375" name="Line 23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037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2149" y="6453189"/>
            <a:ext cx="1716353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100377" name="Picture 25" descr="logo ALGroup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5pPr>
      <a:lvl6pPr marL="478908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6pPr>
      <a:lvl7pPr marL="957816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7pPr>
      <a:lvl8pPr marL="1436724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8pPr>
      <a:lvl9pPr marL="1915631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9pPr>
    </p:titleStyle>
    <p:bodyStyle>
      <a:lvl1pPr marL="284352" indent="-284352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82916" algn="l"/>
        </a:tabLs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81026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82916" algn="l"/>
        </a:tabLst>
        <a:defRPr>
          <a:solidFill>
            <a:schemeClr val="tx1"/>
          </a:solidFill>
          <a:latin typeface="+mn-lt"/>
        </a:defRPr>
      </a:lvl2pPr>
      <a:lvl3pPr marL="112909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82916" algn="l"/>
        </a:tabLst>
        <a:defRPr sz="1600">
          <a:solidFill>
            <a:schemeClr val="tx1"/>
          </a:solidFill>
          <a:latin typeface="+mn-lt"/>
        </a:defRPr>
      </a:lvl3pPr>
      <a:lvl4pPr marL="150490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4pPr>
      <a:lvl5pPr marL="1880711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5pPr>
      <a:lvl6pPr marL="2359619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6pPr>
      <a:lvl7pPr marL="2838527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7pPr>
      <a:lvl8pPr marL="3317435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8pPr>
      <a:lvl9pPr marL="3796343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61410" y="250826"/>
            <a:ext cx="9644592" cy="400724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478908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9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680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514218" y="1119188"/>
            <a:ext cx="8915400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7680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526255" y="257176"/>
            <a:ext cx="8915400" cy="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et </a:t>
            </a:r>
            <a:r>
              <a:rPr lang="en-GB" dirty="0" err="1" smtClean="0"/>
              <a:t>modifiez</a:t>
            </a:r>
            <a:r>
              <a:rPr lang="en-GB" dirty="0" smtClean="0"/>
              <a:t> le titre</a:t>
            </a:r>
          </a:p>
        </p:txBody>
      </p:sp>
      <p:sp>
        <p:nvSpPr>
          <p:cNvPr id="76829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7340" y="6453189"/>
            <a:ext cx="1193536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fr-FR" smtClean="0"/>
              <a:t>00/00/2013</a:t>
            </a:r>
            <a:endParaRPr lang="en-GB"/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71730" y="6438900"/>
            <a:ext cx="194337" cy="179389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78908"/>
            <a:fld id="{57ABF7C9-3ACB-45D2-9051-1972480D53A1}" type="slidenum">
              <a:rPr lang="en-GB" sz="8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78908"/>
              <a:t>‹#›</a:t>
            </a:fld>
            <a:endParaRPr lang="en-GB" sz="8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829977" y="6453189"/>
            <a:ext cx="4440503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GB" sz="800" b="1" dirty="0"/>
              <a:t>Air </a:t>
            </a:r>
            <a:r>
              <a:rPr lang="en-GB" sz="800" b="1" dirty="0" err="1"/>
              <a:t>Liquide</a:t>
            </a:r>
            <a:r>
              <a:rPr lang="en-GB" sz="800" b="1" dirty="0"/>
              <a:t>, world leader in gases for industry, health and the environment</a:t>
            </a:r>
          </a:p>
        </p:txBody>
      </p:sp>
      <p:grpSp>
        <p:nvGrpSpPr>
          <p:cNvPr id="76832" name="Group 32"/>
          <p:cNvGrpSpPr>
            <a:grpSpLocks/>
          </p:cNvGrpSpPr>
          <p:nvPr userDrawn="1"/>
        </p:nvGrpSpPr>
        <p:grpSpPr bwMode="auto">
          <a:xfrm>
            <a:off x="271728" y="6391276"/>
            <a:ext cx="7993592" cy="277813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6837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2149" y="6453189"/>
            <a:ext cx="1716353" cy="16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en-GB"/>
              <a:t>Doc title</a:t>
            </a:r>
          </a:p>
        </p:txBody>
      </p:sp>
      <p:pic>
        <p:nvPicPr>
          <p:cNvPr id="76838" name="Picture 38" descr="logo ALGroup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63095" y="6348413"/>
            <a:ext cx="1188376" cy="32067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16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5pPr>
      <a:lvl6pPr marL="478908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6pPr>
      <a:lvl7pPr marL="957816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7pPr>
      <a:lvl8pPr marL="1436724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8pPr>
      <a:lvl9pPr marL="1915631" algn="l" rtl="0" fontAlgn="base">
        <a:spcBef>
          <a:spcPct val="0"/>
        </a:spcBef>
        <a:spcAft>
          <a:spcPct val="0"/>
        </a:spcAft>
        <a:defRPr sz="2700">
          <a:solidFill>
            <a:schemeClr val="bg1"/>
          </a:solidFill>
          <a:latin typeface="Arial" charset="0"/>
        </a:defRPr>
      </a:lvl9pPr>
    </p:titleStyle>
    <p:bodyStyle>
      <a:lvl1pPr marL="284352" indent="-284352" algn="l" rtl="0" fontAlgn="base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82916" algn="l"/>
        </a:tabLs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53283" indent="-281026" algn="l" rtl="0" fontAlgn="base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82916" algn="l"/>
        </a:tabLst>
        <a:defRPr>
          <a:solidFill>
            <a:schemeClr val="tx1"/>
          </a:solidFill>
          <a:latin typeface="+mn-lt"/>
        </a:defRPr>
      </a:lvl2pPr>
      <a:lvl3pPr marL="112909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82916" algn="l"/>
        </a:tabLst>
        <a:defRPr sz="1600">
          <a:solidFill>
            <a:schemeClr val="tx1"/>
          </a:solidFill>
          <a:latin typeface="+mn-lt"/>
        </a:defRPr>
      </a:lvl3pPr>
      <a:lvl4pPr marL="1504902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4pPr>
      <a:lvl5pPr marL="1880711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5pPr>
      <a:lvl6pPr marL="2359619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6pPr>
      <a:lvl7pPr marL="2838527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7pPr>
      <a:lvl8pPr marL="3317435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8pPr>
      <a:lvl9pPr marL="3796343" indent="-187905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82916" algn="l"/>
        </a:tabLst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A34.4 To provide cooling power and warm He flow to ITER cryogenic users</a:t>
            </a:r>
            <a:endParaRPr lang="fr-FR" dirty="0"/>
          </a:p>
        </p:txBody>
      </p:sp>
      <p:cxnSp>
        <p:nvCxnSpPr>
          <p:cNvPr id="214" name="Connecteur droit avec flèche 213"/>
          <p:cNvCxnSpPr/>
          <p:nvPr/>
        </p:nvCxnSpPr>
        <p:spPr bwMode="auto">
          <a:xfrm>
            <a:off x="5206298" y="2276872"/>
            <a:ext cx="0" cy="230425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8" name="Groupe 127"/>
          <p:cNvGrpSpPr/>
          <p:nvPr/>
        </p:nvGrpSpPr>
        <p:grpSpPr>
          <a:xfrm>
            <a:off x="4556956" y="4581128"/>
            <a:ext cx="1584176" cy="936104"/>
            <a:chOff x="1928664" y="1196752"/>
            <a:chExt cx="1584176" cy="864096"/>
          </a:xfrm>
        </p:grpSpPr>
        <p:sp>
          <p:nvSpPr>
            <p:cNvPr id="124" name="Rectangle 123"/>
            <p:cNvSpPr/>
            <p:nvPr/>
          </p:nvSpPr>
          <p:spPr bwMode="auto">
            <a:xfrm>
              <a:off x="1928664" y="1196752"/>
              <a:ext cx="1512000" cy="7920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To provide cold and warm He to clients</a:t>
              </a:r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2573159" y="1814627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bg1"/>
                  </a:solidFill>
                </a:rPr>
                <a:t>1</a:t>
              </a:r>
              <a:endParaRPr lang="fr-FR" sz="8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e 128"/>
          <p:cNvGrpSpPr/>
          <p:nvPr/>
        </p:nvGrpSpPr>
        <p:grpSpPr>
          <a:xfrm>
            <a:off x="2324708" y="2204864"/>
            <a:ext cx="1620180" cy="864096"/>
            <a:chOff x="1928664" y="725795"/>
            <a:chExt cx="1620180" cy="864096"/>
          </a:xfrm>
        </p:grpSpPr>
        <p:sp>
          <p:nvSpPr>
            <p:cNvPr id="132" name="Rectangle 131"/>
            <p:cNvSpPr/>
            <p:nvPr/>
          </p:nvSpPr>
          <p:spPr bwMode="auto">
            <a:xfrm>
              <a:off x="1928664" y="725795"/>
              <a:ext cx="1512000" cy="79200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/>
                <a:t>To provide services to support main functions of </a:t>
              </a:r>
              <a:r>
                <a:rPr lang="en-US" sz="1000" dirty="0" err="1" smtClean="0"/>
                <a:t>cryoplant</a:t>
              </a:r>
              <a:endParaRPr lang="en-US" sz="1000" dirty="0" smtClean="0"/>
            </a:p>
          </p:txBody>
        </p:sp>
        <p:sp>
          <p:nvSpPr>
            <p:cNvPr id="135" name="ZoneTexte 134"/>
            <p:cNvSpPr txBox="1"/>
            <p:nvPr/>
          </p:nvSpPr>
          <p:spPr>
            <a:xfrm>
              <a:off x="2609163" y="1343670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bg1"/>
                  </a:solidFill>
                </a:rPr>
                <a:t>2</a:t>
              </a:r>
              <a:endParaRPr lang="fr-FR" sz="800" dirty="0" smtClean="0">
                <a:solidFill>
                  <a:schemeClr val="bg1"/>
                </a:solidFill>
              </a:endParaRPr>
            </a:p>
          </p:txBody>
        </p:sp>
      </p:grpSp>
      <p:cxnSp>
        <p:nvCxnSpPr>
          <p:cNvPr id="153" name="Connecteur droit avec flèche 152"/>
          <p:cNvCxnSpPr/>
          <p:nvPr/>
        </p:nvCxnSpPr>
        <p:spPr bwMode="auto">
          <a:xfrm>
            <a:off x="4628964" y="2852936"/>
            <a:ext cx="0" cy="17281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Connecteur droit avec flèche 159"/>
          <p:cNvCxnSpPr/>
          <p:nvPr/>
        </p:nvCxnSpPr>
        <p:spPr bwMode="auto">
          <a:xfrm>
            <a:off x="2181225" y="4776788"/>
            <a:ext cx="2378394" cy="7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Connecteur droit avec flèche 160"/>
          <p:cNvCxnSpPr/>
          <p:nvPr/>
        </p:nvCxnSpPr>
        <p:spPr bwMode="auto">
          <a:xfrm>
            <a:off x="2180692" y="4648895"/>
            <a:ext cx="237626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/>
          <p:nvPr/>
        </p:nvCxnSpPr>
        <p:spPr bwMode="auto">
          <a:xfrm>
            <a:off x="6076764" y="4779114"/>
            <a:ext cx="1080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necteur droit avec flèche 166"/>
          <p:cNvCxnSpPr/>
          <p:nvPr/>
        </p:nvCxnSpPr>
        <p:spPr bwMode="auto">
          <a:xfrm>
            <a:off x="6070414" y="4915639"/>
            <a:ext cx="1080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Connecteur droit avec flèche 168"/>
          <p:cNvCxnSpPr/>
          <p:nvPr/>
        </p:nvCxnSpPr>
        <p:spPr bwMode="auto">
          <a:xfrm>
            <a:off x="6078922" y="4642589"/>
            <a:ext cx="1080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Connecteur droit avec flèche 173"/>
          <p:cNvCxnSpPr/>
          <p:nvPr/>
        </p:nvCxnSpPr>
        <p:spPr bwMode="auto">
          <a:xfrm flipV="1">
            <a:off x="5349044" y="5436716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9" name="ZoneTexte 178"/>
          <p:cNvSpPr txBox="1"/>
          <p:nvPr/>
        </p:nvSpPr>
        <p:spPr>
          <a:xfrm>
            <a:off x="253428" y="4509120"/>
            <a:ext cx="19802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smtClean="0"/>
              <a:t>MP, LP, Purifier (*)</a:t>
            </a:r>
            <a:endParaRPr lang="en-US" sz="800" dirty="0"/>
          </a:p>
        </p:txBody>
      </p:sp>
      <p:sp>
        <p:nvSpPr>
          <p:cNvPr id="180" name="ZoneTexte 179"/>
          <p:cNvSpPr txBox="1"/>
          <p:nvPr/>
        </p:nvSpPr>
        <p:spPr>
          <a:xfrm>
            <a:off x="560512" y="4782863"/>
            <a:ext cx="1690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LHe</a:t>
            </a:r>
            <a:r>
              <a:rPr lang="en-US" sz="800" dirty="0" smtClean="0"/>
              <a:t> from </a:t>
            </a:r>
            <a:r>
              <a:rPr lang="en-US" sz="800" dirty="0" err="1" smtClean="0"/>
              <a:t>Lhe</a:t>
            </a:r>
            <a:r>
              <a:rPr lang="en-US" sz="800" dirty="0" smtClean="0"/>
              <a:t> Tank</a:t>
            </a:r>
            <a:endParaRPr lang="en-US" sz="800" dirty="0"/>
          </a:p>
        </p:txBody>
      </p:sp>
      <p:sp>
        <p:nvSpPr>
          <p:cNvPr id="181" name="ZoneTexte 180"/>
          <p:cNvSpPr txBox="1"/>
          <p:nvPr/>
        </p:nvSpPr>
        <p:spPr>
          <a:xfrm>
            <a:off x="272480" y="4653136"/>
            <a:ext cx="19646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Returns</a:t>
            </a:r>
            <a:endParaRPr lang="en-US" sz="800" dirty="0"/>
          </a:p>
        </p:txBody>
      </p:sp>
      <p:sp>
        <p:nvSpPr>
          <p:cNvPr id="182" name="ZoneTexte 181"/>
          <p:cNvSpPr txBox="1"/>
          <p:nvPr/>
        </p:nvSpPr>
        <p:spPr>
          <a:xfrm>
            <a:off x="7098954" y="4669010"/>
            <a:ext cx="19802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4,5K</a:t>
            </a:r>
            <a:endParaRPr lang="en-US" sz="800" dirty="0"/>
          </a:p>
        </p:txBody>
      </p:sp>
      <p:sp>
        <p:nvSpPr>
          <p:cNvPr id="185" name="ZoneTexte 184"/>
          <p:cNvSpPr txBox="1"/>
          <p:nvPr/>
        </p:nvSpPr>
        <p:spPr>
          <a:xfrm>
            <a:off x="7098954" y="4518644"/>
            <a:ext cx="23185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30-50K for Thermal Shields</a:t>
            </a:r>
            <a:endParaRPr lang="en-US" sz="800" dirty="0"/>
          </a:p>
        </p:txBody>
      </p:sp>
      <p:sp>
        <p:nvSpPr>
          <p:cNvPr id="187" name="ZoneTexte 186"/>
          <p:cNvSpPr txBox="1"/>
          <p:nvPr/>
        </p:nvSpPr>
        <p:spPr>
          <a:xfrm>
            <a:off x="7098954" y="4806676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4.5K</a:t>
            </a:r>
            <a:endParaRPr lang="en-US" sz="800" dirty="0"/>
          </a:p>
        </p:txBody>
      </p:sp>
      <p:sp>
        <p:nvSpPr>
          <p:cNvPr id="193" name="ZoneTexte 192"/>
          <p:cNvSpPr txBox="1"/>
          <p:nvPr/>
        </p:nvSpPr>
        <p:spPr>
          <a:xfrm>
            <a:off x="920552" y="5233963"/>
            <a:ext cx="13146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LN2 </a:t>
            </a:r>
            <a:r>
              <a:rPr lang="en-US" sz="800" dirty="0" smtClean="0"/>
              <a:t>(Option)</a:t>
            </a:r>
            <a:endParaRPr lang="en-US" sz="800" dirty="0"/>
          </a:p>
        </p:txBody>
      </p:sp>
      <p:sp>
        <p:nvSpPr>
          <p:cNvPr id="197" name="ZoneTexte 196"/>
          <p:cNvSpPr txBox="1"/>
          <p:nvPr/>
        </p:nvSpPr>
        <p:spPr>
          <a:xfrm>
            <a:off x="4772980" y="579675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LHe</a:t>
            </a:r>
            <a:r>
              <a:rPr lang="en-US" sz="800" dirty="0" smtClean="0"/>
              <a:t> plants</a:t>
            </a:r>
            <a:endParaRPr lang="en-US" sz="800" dirty="0"/>
          </a:p>
        </p:txBody>
      </p:sp>
      <p:sp>
        <p:nvSpPr>
          <p:cNvPr id="200" name="ZoneTexte 199"/>
          <p:cNvSpPr txBox="1"/>
          <p:nvPr/>
        </p:nvSpPr>
        <p:spPr>
          <a:xfrm>
            <a:off x="3656856" y="2996952"/>
            <a:ext cx="832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Protected components</a:t>
            </a:r>
            <a:endParaRPr lang="en-US" sz="800" dirty="0"/>
          </a:p>
        </p:txBody>
      </p:sp>
      <p:cxnSp>
        <p:nvCxnSpPr>
          <p:cNvPr id="225" name="Connecteur droit 224"/>
          <p:cNvCxnSpPr/>
          <p:nvPr/>
        </p:nvCxnSpPr>
        <p:spPr bwMode="auto">
          <a:xfrm>
            <a:off x="3836876" y="2852936"/>
            <a:ext cx="79208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Connecteur droit 225"/>
          <p:cNvCxnSpPr/>
          <p:nvPr/>
        </p:nvCxnSpPr>
        <p:spPr bwMode="auto">
          <a:xfrm>
            <a:off x="3836876" y="2708920"/>
            <a:ext cx="93610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Connecteur droit 227"/>
          <p:cNvCxnSpPr/>
          <p:nvPr/>
        </p:nvCxnSpPr>
        <p:spPr bwMode="auto">
          <a:xfrm>
            <a:off x="3836876" y="2564904"/>
            <a:ext cx="108012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Connecteur droit 229"/>
          <p:cNvCxnSpPr/>
          <p:nvPr/>
        </p:nvCxnSpPr>
        <p:spPr bwMode="auto">
          <a:xfrm>
            <a:off x="3836876" y="2420888"/>
            <a:ext cx="12241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Connecteur droit 232"/>
          <p:cNvCxnSpPr/>
          <p:nvPr/>
        </p:nvCxnSpPr>
        <p:spPr bwMode="auto">
          <a:xfrm>
            <a:off x="3836876" y="2276872"/>
            <a:ext cx="136815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ZoneTexte 198"/>
          <p:cNvSpPr txBox="1"/>
          <p:nvPr/>
        </p:nvSpPr>
        <p:spPr>
          <a:xfrm>
            <a:off x="3863355" y="1734716"/>
            <a:ext cx="720080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259" name="ZoneTexte 258"/>
          <p:cNvSpPr txBox="1"/>
          <p:nvPr/>
        </p:nvSpPr>
        <p:spPr>
          <a:xfrm>
            <a:off x="5210552" y="2666018"/>
            <a:ext cx="504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LN2 &amp; GN2</a:t>
            </a:r>
          </a:p>
        </p:txBody>
      </p:sp>
      <p:sp>
        <p:nvSpPr>
          <p:cNvPr id="261" name="ZoneTexte 260"/>
          <p:cNvSpPr txBox="1"/>
          <p:nvPr/>
        </p:nvSpPr>
        <p:spPr>
          <a:xfrm>
            <a:off x="5421052" y="908720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</a:p>
          <a:p>
            <a:pPr algn="ctr"/>
            <a:r>
              <a:rPr lang="en-US" sz="800" dirty="0" smtClean="0"/>
              <a:t>(LV, class 4)</a:t>
            </a:r>
          </a:p>
          <a:p>
            <a:pPr algn="ctr"/>
            <a:r>
              <a:rPr lang="en-US" sz="800" dirty="0" smtClean="0"/>
              <a:t>(MV)</a:t>
            </a:r>
          </a:p>
        </p:txBody>
      </p:sp>
      <p:sp>
        <p:nvSpPr>
          <p:cNvPr id="262" name="ZoneTexte 261"/>
          <p:cNvSpPr txBox="1"/>
          <p:nvPr/>
        </p:nvSpPr>
        <p:spPr>
          <a:xfrm>
            <a:off x="5961112" y="220486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sp>
        <p:nvSpPr>
          <p:cNvPr id="273" name="ZoneTexte 272"/>
          <p:cNvSpPr txBox="1"/>
          <p:nvPr/>
        </p:nvSpPr>
        <p:spPr>
          <a:xfrm>
            <a:off x="2864768" y="9087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</a:p>
          <a:p>
            <a:pPr algn="ctr"/>
            <a:r>
              <a:rPr lang="en-US" sz="800" dirty="0" smtClean="0"/>
              <a:t>LV, class 4)</a:t>
            </a:r>
          </a:p>
        </p:txBody>
      </p:sp>
      <p:sp>
        <p:nvSpPr>
          <p:cNvPr id="282" name="ZoneTexte 281"/>
          <p:cNvSpPr txBox="1"/>
          <p:nvPr/>
        </p:nvSpPr>
        <p:spPr>
          <a:xfrm>
            <a:off x="1928664" y="1374447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sp>
        <p:nvSpPr>
          <p:cNvPr id="293" name="ZoneTexte 292"/>
          <p:cNvSpPr txBox="1"/>
          <p:nvPr/>
        </p:nvSpPr>
        <p:spPr>
          <a:xfrm>
            <a:off x="2576736" y="1556792"/>
            <a:ext cx="57606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Code</a:t>
            </a:r>
            <a:endParaRPr lang="en-US" sz="800" dirty="0"/>
          </a:p>
        </p:txBody>
      </p:sp>
      <p:cxnSp>
        <p:nvCxnSpPr>
          <p:cNvPr id="294" name="Connecteur droit avec flèche 293"/>
          <p:cNvCxnSpPr/>
          <p:nvPr/>
        </p:nvCxnSpPr>
        <p:spPr bwMode="auto">
          <a:xfrm>
            <a:off x="2468724" y="1556792"/>
            <a:ext cx="0" cy="64807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Connecteur droit avec flèche 295"/>
          <p:cNvCxnSpPr>
            <a:stCxn id="293" idx="2"/>
          </p:cNvCxnSpPr>
          <p:nvPr/>
        </p:nvCxnSpPr>
        <p:spPr bwMode="auto">
          <a:xfrm>
            <a:off x="2864768" y="1772816"/>
            <a:ext cx="0" cy="43204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Connecteur droit avec flèche 296"/>
          <p:cNvCxnSpPr/>
          <p:nvPr/>
        </p:nvCxnSpPr>
        <p:spPr bwMode="auto">
          <a:xfrm>
            <a:off x="3296816" y="1340768"/>
            <a:ext cx="0" cy="86409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Connecteur droit avec flèche 298"/>
          <p:cNvCxnSpPr/>
          <p:nvPr/>
        </p:nvCxnSpPr>
        <p:spPr bwMode="auto">
          <a:xfrm>
            <a:off x="3620852" y="1739717"/>
            <a:ext cx="0" cy="43204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8" name="Connecteur droit 317"/>
          <p:cNvCxnSpPr/>
          <p:nvPr/>
        </p:nvCxnSpPr>
        <p:spPr bwMode="auto">
          <a:xfrm>
            <a:off x="3620852" y="1739717"/>
            <a:ext cx="900000" cy="18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Connecteur droit 319"/>
          <p:cNvCxnSpPr/>
          <p:nvPr/>
        </p:nvCxnSpPr>
        <p:spPr bwMode="auto">
          <a:xfrm>
            <a:off x="4517219" y="1739717"/>
            <a:ext cx="3733" cy="53675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4" name="Connecteur droit avec flèche 333"/>
          <p:cNvCxnSpPr>
            <a:stCxn id="335" idx="0"/>
          </p:cNvCxnSpPr>
          <p:nvPr/>
        </p:nvCxnSpPr>
        <p:spPr bwMode="auto">
          <a:xfrm flipH="1" flipV="1">
            <a:off x="3080792" y="2987426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5" name="ZoneTexte 334"/>
          <p:cNvSpPr txBox="1"/>
          <p:nvPr/>
        </p:nvSpPr>
        <p:spPr>
          <a:xfrm>
            <a:off x="2504728" y="3275458"/>
            <a:ext cx="13681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Vacuum pumps</a:t>
            </a:r>
          </a:p>
          <a:p>
            <a:r>
              <a:rPr lang="en-US" sz="800" dirty="0" smtClean="0"/>
              <a:t>+ vacuum level gauges</a:t>
            </a:r>
          </a:p>
          <a:p>
            <a:r>
              <a:rPr lang="en-US" sz="800" dirty="0" smtClean="0"/>
              <a:t>+ sensors</a:t>
            </a:r>
          </a:p>
          <a:p>
            <a:r>
              <a:rPr lang="en-US" sz="800" dirty="0" smtClean="0"/>
              <a:t>+ PLC</a:t>
            </a:r>
          </a:p>
          <a:p>
            <a:r>
              <a:rPr lang="en-US" sz="800" dirty="0" smtClean="0"/>
              <a:t>+ valves</a:t>
            </a:r>
          </a:p>
          <a:p>
            <a:r>
              <a:rPr lang="en-US" sz="800" dirty="0" smtClean="0"/>
              <a:t>+ check valves</a:t>
            </a:r>
          </a:p>
          <a:p>
            <a:r>
              <a:rPr lang="en-US" sz="800" dirty="0" smtClean="0"/>
              <a:t>+ relief valves</a:t>
            </a:r>
          </a:p>
          <a:p>
            <a:r>
              <a:rPr lang="en-US" sz="800" dirty="0" smtClean="0"/>
              <a:t>+ analyzers</a:t>
            </a:r>
            <a:endParaRPr lang="en-US" sz="800" dirty="0"/>
          </a:p>
        </p:txBody>
      </p:sp>
      <p:cxnSp>
        <p:nvCxnSpPr>
          <p:cNvPr id="252" name="Connecteur droit avec flèche 251"/>
          <p:cNvCxnSpPr>
            <a:stCxn id="261" idx="2"/>
          </p:cNvCxnSpPr>
          <p:nvPr/>
        </p:nvCxnSpPr>
        <p:spPr bwMode="auto">
          <a:xfrm>
            <a:off x="5853100" y="1493495"/>
            <a:ext cx="0" cy="308763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Connecteur droit avec flèche 252"/>
          <p:cNvCxnSpPr/>
          <p:nvPr/>
        </p:nvCxnSpPr>
        <p:spPr bwMode="auto">
          <a:xfrm>
            <a:off x="5666730" y="1897782"/>
            <a:ext cx="0" cy="268578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0" name="ZoneTexte 259"/>
          <p:cNvSpPr txBox="1"/>
          <p:nvPr/>
        </p:nvSpPr>
        <p:spPr>
          <a:xfrm>
            <a:off x="5325740" y="1603400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  <a:endParaRPr lang="en-US" sz="800" dirty="0"/>
          </a:p>
        </p:txBody>
      </p:sp>
      <p:sp>
        <p:nvSpPr>
          <p:cNvPr id="70" name="ZoneTexte 69"/>
          <p:cNvSpPr txBox="1"/>
          <p:nvPr/>
        </p:nvSpPr>
        <p:spPr>
          <a:xfrm>
            <a:off x="638003" y="4896462"/>
            <a:ext cx="16046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cxnSp>
        <p:nvCxnSpPr>
          <p:cNvPr id="254" name="Connecteur droit avec flèche 253"/>
          <p:cNvCxnSpPr/>
          <p:nvPr/>
        </p:nvCxnSpPr>
        <p:spPr bwMode="auto">
          <a:xfrm flipH="1">
            <a:off x="5493060" y="2956560"/>
            <a:ext cx="960" cy="162456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1" name="ZoneTexte 200"/>
          <p:cNvSpPr txBox="1"/>
          <p:nvPr/>
        </p:nvSpPr>
        <p:spPr>
          <a:xfrm>
            <a:off x="4592960" y="1460406"/>
            <a:ext cx="828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Protection against overpressure</a:t>
            </a:r>
            <a:endParaRPr lang="en-US" sz="800" dirty="0"/>
          </a:p>
        </p:txBody>
      </p:sp>
      <p:cxnSp>
        <p:nvCxnSpPr>
          <p:cNvPr id="213" name="Connecteur droit avec flèche 212"/>
          <p:cNvCxnSpPr/>
          <p:nvPr/>
        </p:nvCxnSpPr>
        <p:spPr bwMode="auto">
          <a:xfrm>
            <a:off x="4916996" y="2564904"/>
            <a:ext cx="0" cy="201622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Connecteur droit avec flèche 215"/>
          <p:cNvCxnSpPr/>
          <p:nvPr/>
        </p:nvCxnSpPr>
        <p:spPr bwMode="auto">
          <a:xfrm>
            <a:off x="5061012" y="2420888"/>
            <a:ext cx="0" cy="21602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ZoneTexte 197"/>
          <p:cNvSpPr txBox="1"/>
          <p:nvPr/>
        </p:nvSpPr>
        <p:spPr>
          <a:xfrm>
            <a:off x="3872880" y="400506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Thermal insulation</a:t>
            </a:r>
            <a:endParaRPr lang="en-US" sz="800" dirty="0"/>
          </a:p>
        </p:txBody>
      </p:sp>
      <p:sp>
        <p:nvSpPr>
          <p:cNvPr id="203" name="ZoneTexte 202"/>
          <p:cNvSpPr txBox="1"/>
          <p:nvPr/>
        </p:nvSpPr>
        <p:spPr>
          <a:xfrm>
            <a:off x="3863357" y="3648782"/>
            <a:ext cx="576064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Isolation</a:t>
            </a:r>
            <a:endParaRPr lang="en-US" sz="800" dirty="0"/>
          </a:p>
        </p:txBody>
      </p:sp>
      <p:cxnSp>
        <p:nvCxnSpPr>
          <p:cNvPr id="212" name="Connecteur droit avec flèche 211"/>
          <p:cNvCxnSpPr/>
          <p:nvPr/>
        </p:nvCxnSpPr>
        <p:spPr bwMode="auto">
          <a:xfrm>
            <a:off x="4772980" y="2708920"/>
            <a:ext cx="0" cy="18722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1" name="Connecteur droit avec flèche 250"/>
          <p:cNvCxnSpPr/>
          <p:nvPr/>
        </p:nvCxnSpPr>
        <p:spPr bwMode="auto">
          <a:xfrm>
            <a:off x="5997116" y="2276872"/>
            <a:ext cx="0" cy="230425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Forme libre 66"/>
          <p:cNvSpPr/>
          <p:nvPr/>
        </p:nvSpPr>
        <p:spPr bwMode="auto">
          <a:xfrm rot="8688395">
            <a:off x="4154315" y="2911100"/>
            <a:ext cx="216343" cy="45719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orme libre 71"/>
          <p:cNvSpPr/>
          <p:nvPr/>
        </p:nvSpPr>
        <p:spPr bwMode="auto">
          <a:xfrm rot="6428743">
            <a:off x="3915183" y="2177666"/>
            <a:ext cx="146197" cy="45719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orme libre 75"/>
          <p:cNvSpPr/>
          <p:nvPr/>
        </p:nvSpPr>
        <p:spPr bwMode="auto">
          <a:xfrm>
            <a:off x="4618484" y="1844824"/>
            <a:ext cx="190500" cy="564083"/>
          </a:xfrm>
          <a:custGeom>
            <a:avLst/>
            <a:gdLst>
              <a:gd name="connsiteX0" fmla="*/ 0 w 247650"/>
              <a:gd name="connsiteY0" fmla="*/ 381793 h 381793"/>
              <a:gd name="connsiteX1" fmla="*/ 119063 w 247650"/>
              <a:gd name="connsiteY1" fmla="*/ 148431 h 381793"/>
              <a:gd name="connsiteX2" fmla="*/ 109538 w 247650"/>
              <a:gd name="connsiteY2" fmla="*/ 248443 h 381793"/>
              <a:gd name="connsiteX3" fmla="*/ 228600 w 247650"/>
              <a:gd name="connsiteY3" fmla="*/ 34131 h 381793"/>
              <a:gd name="connsiteX4" fmla="*/ 223838 w 247650"/>
              <a:gd name="connsiteY4" fmla="*/ 43656 h 38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" h="381793">
                <a:moveTo>
                  <a:pt x="0" y="381793"/>
                </a:moveTo>
                <a:cubicBezTo>
                  <a:pt x="50403" y="276224"/>
                  <a:pt x="100807" y="170656"/>
                  <a:pt x="119063" y="148431"/>
                </a:cubicBezTo>
                <a:cubicBezTo>
                  <a:pt x="137319" y="126206"/>
                  <a:pt x="91282" y="267493"/>
                  <a:pt x="109538" y="248443"/>
                </a:cubicBezTo>
                <a:cubicBezTo>
                  <a:pt x="127794" y="229393"/>
                  <a:pt x="209550" y="68262"/>
                  <a:pt x="228600" y="34131"/>
                </a:cubicBezTo>
                <a:cubicBezTo>
                  <a:pt x="247650" y="0"/>
                  <a:pt x="235744" y="21828"/>
                  <a:pt x="223838" y="43656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orme libre 76"/>
          <p:cNvSpPr/>
          <p:nvPr/>
        </p:nvSpPr>
        <p:spPr bwMode="auto">
          <a:xfrm rot="1578864">
            <a:off x="4490467" y="3283843"/>
            <a:ext cx="190500" cy="564083"/>
          </a:xfrm>
          <a:custGeom>
            <a:avLst/>
            <a:gdLst>
              <a:gd name="connsiteX0" fmla="*/ 0 w 247650"/>
              <a:gd name="connsiteY0" fmla="*/ 381793 h 381793"/>
              <a:gd name="connsiteX1" fmla="*/ 119063 w 247650"/>
              <a:gd name="connsiteY1" fmla="*/ 148431 h 381793"/>
              <a:gd name="connsiteX2" fmla="*/ 109538 w 247650"/>
              <a:gd name="connsiteY2" fmla="*/ 248443 h 381793"/>
              <a:gd name="connsiteX3" fmla="*/ 228600 w 247650"/>
              <a:gd name="connsiteY3" fmla="*/ 34131 h 381793"/>
              <a:gd name="connsiteX4" fmla="*/ 223838 w 247650"/>
              <a:gd name="connsiteY4" fmla="*/ 43656 h 38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" h="381793">
                <a:moveTo>
                  <a:pt x="0" y="381793"/>
                </a:moveTo>
                <a:cubicBezTo>
                  <a:pt x="50403" y="276224"/>
                  <a:pt x="100807" y="170656"/>
                  <a:pt x="119063" y="148431"/>
                </a:cubicBezTo>
                <a:cubicBezTo>
                  <a:pt x="137319" y="126206"/>
                  <a:pt x="91282" y="267493"/>
                  <a:pt x="109538" y="248443"/>
                </a:cubicBezTo>
                <a:cubicBezTo>
                  <a:pt x="127794" y="229393"/>
                  <a:pt x="209550" y="68262"/>
                  <a:pt x="228600" y="34131"/>
                </a:cubicBezTo>
                <a:cubicBezTo>
                  <a:pt x="247650" y="0"/>
                  <a:pt x="235744" y="21828"/>
                  <a:pt x="223838" y="43656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orme libre 77"/>
          <p:cNvSpPr/>
          <p:nvPr/>
        </p:nvSpPr>
        <p:spPr bwMode="auto">
          <a:xfrm rot="1578864">
            <a:off x="4492875" y="3611459"/>
            <a:ext cx="323435" cy="641651"/>
          </a:xfrm>
          <a:custGeom>
            <a:avLst/>
            <a:gdLst>
              <a:gd name="connsiteX0" fmla="*/ 0 w 247650"/>
              <a:gd name="connsiteY0" fmla="*/ 381793 h 381793"/>
              <a:gd name="connsiteX1" fmla="*/ 119063 w 247650"/>
              <a:gd name="connsiteY1" fmla="*/ 148431 h 381793"/>
              <a:gd name="connsiteX2" fmla="*/ 109538 w 247650"/>
              <a:gd name="connsiteY2" fmla="*/ 248443 h 381793"/>
              <a:gd name="connsiteX3" fmla="*/ 228600 w 247650"/>
              <a:gd name="connsiteY3" fmla="*/ 34131 h 381793"/>
              <a:gd name="connsiteX4" fmla="*/ 223838 w 247650"/>
              <a:gd name="connsiteY4" fmla="*/ 43656 h 38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" h="381793">
                <a:moveTo>
                  <a:pt x="0" y="381793"/>
                </a:moveTo>
                <a:cubicBezTo>
                  <a:pt x="50403" y="276224"/>
                  <a:pt x="100807" y="170656"/>
                  <a:pt x="119063" y="148431"/>
                </a:cubicBezTo>
                <a:cubicBezTo>
                  <a:pt x="137319" y="126206"/>
                  <a:pt x="91282" y="267493"/>
                  <a:pt x="109538" y="248443"/>
                </a:cubicBezTo>
                <a:cubicBezTo>
                  <a:pt x="127794" y="229393"/>
                  <a:pt x="209550" y="68262"/>
                  <a:pt x="228600" y="34131"/>
                </a:cubicBezTo>
                <a:cubicBezTo>
                  <a:pt x="247650" y="0"/>
                  <a:pt x="235744" y="21828"/>
                  <a:pt x="223838" y="43656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ZoneTexte 79"/>
          <p:cNvSpPr txBox="1"/>
          <p:nvPr/>
        </p:nvSpPr>
        <p:spPr>
          <a:xfrm>
            <a:off x="-265480" y="5014913"/>
            <a:ext cx="2842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LP, MP, HP pressures from interconnections</a:t>
            </a:r>
            <a:endParaRPr lang="en-US" sz="800" dirty="0"/>
          </a:p>
        </p:txBody>
      </p:sp>
      <p:sp>
        <p:nvSpPr>
          <p:cNvPr id="81" name="ZoneTexte 80"/>
          <p:cNvSpPr txBox="1"/>
          <p:nvPr/>
        </p:nvSpPr>
        <p:spPr>
          <a:xfrm>
            <a:off x="7098954" y="5066130"/>
            <a:ext cx="23762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LP, MP, HP pressures to interconnections</a:t>
            </a:r>
            <a:endParaRPr lang="en-US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666424" y="512385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Adsorbers</a:t>
            </a:r>
            <a:r>
              <a:rPr lang="en-US" sz="800" dirty="0" smtClean="0"/>
              <a:t> to be regenerated</a:t>
            </a:r>
            <a:endParaRPr lang="en-US" sz="800" dirty="0"/>
          </a:p>
        </p:txBody>
      </p:sp>
      <p:cxnSp>
        <p:nvCxnSpPr>
          <p:cNvPr id="85" name="Connecteur droit avec flèche 84"/>
          <p:cNvCxnSpPr/>
          <p:nvPr/>
        </p:nvCxnSpPr>
        <p:spPr bwMode="auto">
          <a:xfrm>
            <a:off x="2174354" y="4899299"/>
            <a:ext cx="2378394" cy="7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/>
          <p:nvPr/>
        </p:nvCxnSpPr>
        <p:spPr bwMode="auto">
          <a:xfrm>
            <a:off x="2174131" y="5015906"/>
            <a:ext cx="2378394" cy="7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/>
          <p:nvPr/>
        </p:nvCxnSpPr>
        <p:spPr bwMode="auto">
          <a:xfrm flipV="1">
            <a:off x="2519363" y="5127929"/>
            <a:ext cx="203142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 bwMode="auto">
          <a:xfrm>
            <a:off x="2173829" y="5248252"/>
            <a:ext cx="2378394" cy="7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 bwMode="auto">
          <a:xfrm>
            <a:off x="2168503" y="5354164"/>
            <a:ext cx="2378394" cy="7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 bwMode="auto">
          <a:xfrm>
            <a:off x="6079195" y="5172963"/>
            <a:ext cx="1080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 bwMode="auto">
          <a:xfrm flipV="1">
            <a:off x="6069943" y="5302250"/>
            <a:ext cx="1080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ZoneTexte 94"/>
          <p:cNvSpPr txBox="1"/>
          <p:nvPr/>
        </p:nvSpPr>
        <p:spPr>
          <a:xfrm>
            <a:off x="7098954" y="5195291"/>
            <a:ext cx="19585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to buffers</a:t>
            </a:r>
            <a:endParaRPr lang="en-US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7095444" y="5315047"/>
            <a:ext cx="10645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SHe</a:t>
            </a:r>
            <a:r>
              <a:rPr lang="en-US" sz="800" dirty="0" smtClean="0"/>
              <a:t> to </a:t>
            </a:r>
            <a:r>
              <a:rPr lang="en-US" sz="800" dirty="0" err="1" smtClean="0"/>
              <a:t>LHe</a:t>
            </a:r>
            <a:r>
              <a:rPr lang="en-US" sz="800" dirty="0" smtClean="0"/>
              <a:t> tank</a:t>
            </a:r>
            <a:endParaRPr lang="en-US" sz="800" dirty="0"/>
          </a:p>
        </p:txBody>
      </p:sp>
      <p:cxnSp>
        <p:nvCxnSpPr>
          <p:cNvPr id="88" name="Connecteur droit avec flèche 87"/>
          <p:cNvCxnSpPr/>
          <p:nvPr/>
        </p:nvCxnSpPr>
        <p:spPr bwMode="auto">
          <a:xfrm flipV="1">
            <a:off x="6079848" y="5416550"/>
            <a:ext cx="1080000" cy="111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1.2.1 To pre-cool </a:t>
            </a:r>
            <a:r>
              <a:rPr lang="en-US" dirty="0" err="1" smtClean="0"/>
              <a:t>GHe</a:t>
            </a:r>
            <a:r>
              <a:rPr lang="en-US" dirty="0" smtClean="0"/>
              <a:t> with N2</a:t>
            </a:r>
            <a:endParaRPr lang="fr-FR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5513512" y="3708967"/>
            <a:ext cx="144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exchange with N2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6764256" y="4266561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2</a:t>
            </a:r>
            <a:endParaRPr lang="fr-FR" sz="800" dirty="0"/>
          </a:p>
        </p:txBody>
      </p:sp>
      <p:grpSp>
        <p:nvGrpSpPr>
          <p:cNvPr id="43" name="Groupe 42"/>
          <p:cNvGrpSpPr/>
          <p:nvPr/>
        </p:nvGrpSpPr>
        <p:grpSpPr>
          <a:xfrm>
            <a:off x="2064904" y="2658464"/>
            <a:ext cx="1493118" cy="773038"/>
            <a:chOff x="2864768" y="1124744"/>
            <a:chExt cx="1493118" cy="773038"/>
          </a:xfrm>
        </p:grpSpPr>
        <p:sp>
          <p:nvSpPr>
            <p:cNvPr id="45" name="Rectangle 44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control N2 supply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4115512" y="1682338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64" name="Connecteur droit avec flèche 63"/>
          <p:cNvCxnSpPr/>
          <p:nvPr/>
        </p:nvCxnSpPr>
        <p:spPr bwMode="auto">
          <a:xfrm flipV="1">
            <a:off x="2784984" y="337854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2208920" y="381059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LN2 phase separator</a:t>
            </a:r>
          </a:p>
          <a:p>
            <a:r>
              <a:rPr lang="en-US" sz="800" dirty="0" smtClean="0"/>
              <a:t>+ </a:t>
            </a:r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77" name="Connecteur droit avec flèche 76"/>
          <p:cNvCxnSpPr/>
          <p:nvPr/>
        </p:nvCxnSpPr>
        <p:spPr bwMode="auto">
          <a:xfrm flipV="1">
            <a:off x="6233592" y="4429047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5441504" y="4861095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Cryogenic  heat exchangers</a:t>
            </a:r>
          </a:p>
          <a:p>
            <a:r>
              <a:rPr lang="en-US" sz="800" dirty="0" smtClean="0"/>
              <a:t>+ </a:t>
            </a:r>
            <a:r>
              <a:rPr lang="en-US" sz="800" dirty="0" err="1" smtClean="0"/>
              <a:t>cryovalves</a:t>
            </a:r>
            <a:endParaRPr lang="en-US" sz="800" dirty="0" smtClean="0"/>
          </a:p>
          <a:p>
            <a:pPr algn="ctr"/>
            <a:endParaRPr lang="en-US" sz="800" dirty="0"/>
          </a:p>
        </p:txBody>
      </p:sp>
      <p:cxnSp>
        <p:nvCxnSpPr>
          <p:cNvPr id="81" name="Connecteur droit avec flèche 80"/>
          <p:cNvCxnSpPr>
            <a:endCxn id="41" idx="1"/>
          </p:cNvCxnSpPr>
          <p:nvPr/>
        </p:nvCxnSpPr>
        <p:spPr bwMode="auto">
          <a:xfrm flipV="1">
            <a:off x="4873216" y="4068967"/>
            <a:ext cx="64029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 bwMode="auto">
          <a:xfrm>
            <a:off x="6953672" y="3967407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4441168" y="3852983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7457728" y="3751383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80K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sp>
        <p:nvSpPr>
          <p:cNvPr id="99" name="ZoneTexte 98"/>
          <p:cNvSpPr txBox="1"/>
          <p:nvPr/>
        </p:nvSpPr>
        <p:spPr>
          <a:xfrm>
            <a:off x="3721088" y="2802480"/>
            <a:ext cx="720080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LN2 &amp; GN2</a:t>
            </a:r>
          </a:p>
        </p:txBody>
      </p:sp>
      <p:cxnSp>
        <p:nvCxnSpPr>
          <p:cNvPr id="103" name="Connecteur droit avec flèche 102"/>
          <p:cNvCxnSpPr/>
          <p:nvPr/>
        </p:nvCxnSpPr>
        <p:spPr bwMode="auto">
          <a:xfrm>
            <a:off x="6025344" y="3018504"/>
            <a:ext cx="0" cy="69041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Connecteur droit avec flèche 106"/>
          <p:cNvCxnSpPr/>
          <p:nvPr/>
        </p:nvCxnSpPr>
        <p:spPr bwMode="auto">
          <a:xfrm>
            <a:off x="3292704" y="222646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2860576" y="191683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09" name="Connecteur droit avec flèche 108"/>
          <p:cNvCxnSpPr/>
          <p:nvPr/>
        </p:nvCxnSpPr>
        <p:spPr bwMode="auto">
          <a:xfrm>
            <a:off x="2792760" y="1607314"/>
            <a:ext cx="0" cy="105112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ZoneTexte 109"/>
          <p:cNvSpPr txBox="1"/>
          <p:nvPr/>
        </p:nvSpPr>
        <p:spPr>
          <a:xfrm>
            <a:off x="2276004" y="126876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11" name="Connecteur droit avec flèche 110"/>
          <p:cNvCxnSpPr/>
          <p:nvPr/>
        </p:nvCxnSpPr>
        <p:spPr bwMode="auto">
          <a:xfrm>
            <a:off x="6609184" y="3276967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ZoneTexte 111"/>
          <p:cNvSpPr txBox="1"/>
          <p:nvPr/>
        </p:nvSpPr>
        <p:spPr>
          <a:xfrm>
            <a:off x="6177136" y="292494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18" name="Connecteur droit avec flèche 117"/>
          <p:cNvCxnSpPr/>
          <p:nvPr/>
        </p:nvCxnSpPr>
        <p:spPr bwMode="auto">
          <a:xfrm>
            <a:off x="2227238" y="2226416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ZoneTexte 118"/>
          <p:cNvSpPr txBox="1"/>
          <p:nvPr/>
        </p:nvSpPr>
        <p:spPr>
          <a:xfrm>
            <a:off x="1867198" y="170080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Conventional control </a:t>
            </a:r>
          </a:p>
        </p:txBody>
      </p:sp>
      <p:cxnSp>
        <p:nvCxnSpPr>
          <p:cNvPr id="120" name="Connecteur droit avec flèche 119"/>
          <p:cNvCxnSpPr/>
          <p:nvPr/>
        </p:nvCxnSpPr>
        <p:spPr bwMode="auto">
          <a:xfrm>
            <a:off x="5687938" y="3494682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ZoneTexte 120"/>
          <p:cNvSpPr txBox="1"/>
          <p:nvPr/>
        </p:nvSpPr>
        <p:spPr>
          <a:xfrm>
            <a:off x="4780409" y="3207643"/>
            <a:ext cx="11443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 Conventional control </a:t>
            </a:r>
          </a:p>
        </p:txBody>
      </p:sp>
      <p:cxnSp>
        <p:nvCxnSpPr>
          <p:cNvPr id="38" name="Connecteur droit 37"/>
          <p:cNvCxnSpPr>
            <a:stCxn id="45" idx="3"/>
          </p:cNvCxnSpPr>
          <p:nvPr/>
        </p:nvCxnSpPr>
        <p:spPr bwMode="auto">
          <a:xfrm>
            <a:off x="3504904" y="3018464"/>
            <a:ext cx="25204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en angle 36"/>
          <p:cNvCxnSpPr>
            <a:endCxn id="41" idx="0"/>
          </p:cNvCxnSpPr>
          <p:nvPr/>
        </p:nvCxnSpPr>
        <p:spPr bwMode="auto">
          <a:xfrm>
            <a:off x="2792760" y="1772816"/>
            <a:ext cx="3440752" cy="1936151"/>
          </a:xfrm>
          <a:prstGeom prst="bentConnector2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ZoneTexte 31"/>
          <p:cNvSpPr txBox="1"/>
          <p:nvPr/>
        </p:nvSpPr>
        <p:spPr>
          <a:xfrm>
            <a:off x="556320" y="2837684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LN2 </a:t>
            </a:r>
            <a:endParaRPr lang="en-US" sz="800" strike="sngStrike" dirty="0" smtClean="0"/>
          </a:p>
        </p:txBody>
      </p:sp>
      <p:cxnSp>
        <p:nvCxnSpPr>
          <p:cNvPr id="33" name="Connecteur droit avec flèche 32"/>
          <p:cNvCxnSpPr/>
          <p:nvPr/>
        </p:nvCxnSpPr>
        <p:spPr bwMode="auto">
          <a:xfrm>
            <a:off x="1395112" y="3019800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 bwMode="auto">
          <a:xfrm>
            <a:off x="6956524" y="4214738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7470102" y="4034205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GN2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1.2.2 To purify </a:t>
            </a:r>
            <a:r>
              <a:rPr lang="en-US" dirty="0" err="1" smtClean="0"/>
              <a:t>GHe</a:t>
            </a:r>
            <a:endParaRPr lang="fr-FR" dirty="0"/>
          </a:p>
        </p:txBody>
      </p:sp>
      <p:cxnSp>
        <p:nvCxnSpPr>
          <p:cNvPr id="57" name="Connecteur droit avec flèche 56"/>
          <p:cNvCxnSpPr/>
          <p:nvPr/>
        </p:nvCxnSpPr>
        <p:spPr bwMode="auto">
          <a:xfrm>
            <a:off x="6285148" y="2132856"/>
            <a:ext cx="0" cy="29529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" name="Groupe 36"/>
          <p:cNvGrpSpPr/>
          <p:nvPr/>
        </p:nvGrpSpPr>
        <p:grpSpPr>
          <a:xfrm>
            <a:off x="3620852" y="3645604"/>
            <a:ext cx="1493118" cy="773038"/>
            <a:chOff x="2864768" y="1124744"/>
            <a:chExt cx="1493118" cy="773038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remove N2 and O2 from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4115512" y="1682338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2612740" y="1845404"/>
            <a:ext cx="1502643" cy="763513"/>
            <a:chOff x="2864768" y="1124744"/>
            <a:chExt cx="1502643" cy="763513"/>
          </a:xfrm>
        </p:grpSpPr>
        <p:sp>
          <p:nvSpPr>
            <p:cNvPr id="43" name="Rectangle 42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regenerate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adsorbers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3865350" y="1672813"/>
              <a:ext cx="50206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1.2.2.3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5565068" y="5085764"/>
            <a:ext cx="1502643" cy="773038"/>
            <a:chOff x="2864768" y="1124744"/>
            <a:chExt cx="1502643" cy="773038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remove H2 and Ne from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125037" y="1682338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50" name="Connecteur droit avec flèche 49"/>
          <p:cNvCxnSpPr/>
          <p:nvPr/>
        </p:nvCxnSpPr>
        <p:spPr bwMode="auto">
          <a:xfrm>
            <a:off x="2250752" y="4221088"/>
            <a:ext cx="136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 bwMode="auto">
          <a:xfrm>
            <a:off x="1964668" y="5445804"/>
            <a:ext cx="36004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 bwMode="auto">
          <a:xfrm>
            <a:off x="7005228" y="5445804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 bwMode="auto">
          <a:xfrm>
            <a:off x="4340932" y="2132856"/>
            <a:ext cx="0" cy="151274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 bwMode="auto">
          <a:xfrm>
            <a:off x="4052900" y="2132856"/>
            <a:ext cx="22322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 bwMode="auto">
          <a:xfrm>
            <a:off x="6141132" y="3933636"/>
            <a:ext cx="288032" cy="1440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Connecteur droit avec flèche 50"/>
          <p:cNvCxnSpPr/>
          <p:nvPr/>
        </p:nvCxnSpPr>
        <p:spPr bwMode="auto">
          <a:xfrm>
            <a:off x="5061012" y="4005644"/>
            <a:ext cx="259228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 bwMode="auto">
          <a:xfrm flipV="1">
            <a:off x="4340932" y="436568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/>
          <p:nvPr/>
        </p:nvCxnSpPr>
        <p:spPr bwMode="auto">
          <a:xfrm flipV="1">
            <a:off x="6285148" y="580584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ZoneTexte 73"/>
          <p:cNvSpPr txBox="1"/>
          <p:nvPr/>
        </p:nvSpPr>
        <p:spPr>
          <a:xfrm>
            <a:off x="5709084" y="623789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20K </a:t>
            </a:r>
            <a:r>
              <a:rPr lang="en-US" sz="800" dirty="0" err="1" smtClean="0"/>
              <a:t>adsorbers</a:t>
            </a:r>
            <a:endParaRPr lang="en-US" sz="800" dirty="0"/>
          </a:p>
        </p:txBody>
      </p:sp>
      <p:sp>
        <p:nvSpPr>
          <p:cNvPr id="75" name="ZoneTexte 74"/>
          <p:cNvSpPr txBox="1"/>
          <p:nvPr/>
        </p:nvSpPr>
        <p:spPr>
          <a:xfrm>
            <a:off x="3764868" y="479773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80K </a:t>
            </a:r>
            <a:r>
              <a:rPr lang="en-US" sz="800" dirty="0" err="1" smtClean="0"/>
              <a:t>adsorbers</a:t>
            </a:r>
            <a:endParaRPr lang="en-US" sz="800" dirty="0"/>
          </a:p>
        </p:txBody>
      </p:sp>
      <p:cxnSp>
        <p:nvCxnSpPr>
          <p:cNvPr id="79" name="Connecteur droit avec flèche 78"/>
          <p:cNvCxnSpPr/>
          <p:nvPr/>
        </p:nvCxnSpPr>
        <p:spPr bwMode="auto">
          <a:xfrm flipV="1">
            <a:off x="3332820" y="256548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2756756" y="299753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Regeneration system</a:t>
            </a:r>
            <a:endParaRPr lang="en-US" sz="8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088904" y="1916832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Regenerated </a:t>
            </a:r>
            <a:r>
              <a:rPr lang="en-US" sz="800" dirty="0" err="1" smtClean="0"/>
              <a:t>adsorbers</a:t>
            </a:r>
            <a:endParaRPr lang="en-US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7509284" y="3789040"/>
            <a:ext cx="1044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Purified 80K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7509284" y="5229780"/>
            <a:ext cx="1044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Purified 20K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1712640" y="4062783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80K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1388604" y="5229780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20K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24" name="Connecteur droit avec flèche 123"/>
          <p:cNvCxnSpPr/>
          <p:nvPr/>
        </p:nvCxnSpPr>
        <p:spPr bwMode="auto">
          <a:xfrm>
            <a:off x="3044788" y="140695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avec flèche 124"/>
          <p:cNvCxnSpPr/>
          <p:nvPr/>
        </p:nvCxnSpPr>
        <p:spPr bwMode="auto">
          <a:xfrm>
            <a:off x="2684748" y="140695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ZoneTexte 125"/>
          <p:cNvSpPr txBox="1"/>
          <p:nvPr/>
        </p:nvSpPr>
        <p:spPr>
          <a:xfrm>
            <a:off x="1928664" y="11688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127" name="ZoneTexte 126"/>
          <p:cNvSpPr txBox="1"/>
          <p:nvPr/>
        </p:nvSpPr>
        <p:spPr>
          <a:xfrm>
            <a:off x="2612740" y="106834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sp>
        <p:nvSpPr>
          <p:cNvPr id="128" name="ZoneTexte 127"/>
          <p:cNvSpPr txBox="1"/>
          <p:nvPr/>
        </p:nvSpPr>
        <p:spPr>
          <a:xfrm>
            <a:off x="3260812" y="106834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4)</a:t>
            </a:r>
            <a:endParaRPr lang="en-US" sz="800" dirty="0"/>
          </a:p>
        </p:txBody>
      </p:sp>
      <p:cxnSp>
        <p:nvCxnSpPr>
          <p:cNvPr id="129" name="Connecteur droit avec flèche 128"/>
          <p:cNvCxnSpPr/>
          <p:nvPr/>
        </p:nvCxnSpPr>
        <p:spPr bwMode="auto">
          <a:xfrm>
            <a:off x="3622796" y="140695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 bwMode="auto">
          <a:xfrm>
            <a:off x="3980892" y="140695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3980892" y="133489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42" name="Connecteur droit avec flèche 41"/>
          <p:cNvCxnSpPr/>
          <p:nvPr/>
        </p:nvCxnSpPr>
        <p:spPr bwMode="auto">
          <a:xfrm>
            <a:off x="2252852" y="3932476"/>
            <a:ext cx="136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1352600" y="378962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sp>
        <p:nvSpPr>
          <p:cNvPr id="46" name="ZoneTexte 45"/>
          <p:cNvSpPr txBox="1"/>
          <p:nvPr/>
        </p:nvSpPr>
        <p:spPr>
          <a:xfrm>
            <a:off x="776536" y="2204864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Adsorbers</a:t>
            </a:r>
            <a:r>
              <a:rPr lang="en-US" sz="800" dirty="0" smtClean="0"/>
              <a:t> to be regenerated</a:t>
            </a:r>
            <a:endParaRPr lang="en-US" sz="800" dirty="0"/>
          </a:p>
        </p:txBody>
      </p:sp>
      <p:cxnSp>
        <p:nvCxnSpPr>
          <p:cNvPr id="56" name="Connecteur droit avec flèche 55"/>
          <p:cNvCxnSpPr/>
          <p:nvPr/>
        </p:nvCxnSpPr>
        <p:spPr bwMode="auto">
          <a:xfrm>
            <a:off x="1919140" y="2420888"/>
            <a:ext cx="69185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1.2.2.3 To regenerate adsorbers</a:t>
            </a:r>
            <a:endParaRPr lang="fr-FR" dirty="0"/>
          </a:p>
        </p:txBody>
      </p:sp>
      <p:sp>
        <p:nvSpPr>
          <p:cNvPr id="116" name="ZoneTexte 115"/>
          <p:cNvSpPr txBox="1"/>
          <p:nvPr/>
        </p:nvSpPr>
        <p:spPr>
          <a:xfrm>
            <a:off x="1765598" y="80280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34" name="Connecteur droit 33"/>
          <p:cNvCxnSpPr/>
          <p:nvPr/>
        </p:nvCxnSpPr>
        <p:spPr bwMode="auto">
          <a:xfrm>
            <a:off x="2988593" y="2142667"/>
            <a:ext cx="4916140" cy="74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 bwMode="auto">
          <a:xfrm>
            <a:off x="1540658" y="1787961"/>
            <a:ext cx="1443113" cy="725920"/>
          </a:xfrm>
          <a:prstGeom prst="rect">
            <a:avLst/>
          </a:prstGeom>
          <a:gradFill>
            <a:gsLst>
              <a:gs pos="0">
                <a:schemeClr val="accent5">
                  <a:tint val="50000"/>
                  <a:satMod val="300000"/>
                  <a:alpha val="6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isolate </a:t>
            </a:r>
            <a:r>
              <a:rPr lang="en-US" sz="1000" dirty="0" err="1" smtClean="0">
                <a:solidFill>
                  <a:schemeClr val="tx1">
                    <a:lumMod val="50000"/>
                  </a:schemeClr>
                </a:solidFill>
              </a:rPr>
              <a:t>adsorber</a:t>
            </a: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 vessel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2800759" y="2363443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1</a:t>
            </a:r>
            <a:endParaRPr lang="fr-FR" sz="800" dirty="0"/>
          </a:p>
        </p:txBody>
      </p:sp>
      <p:sp>
        <p:nvSpPr>
          <p:cNvPr id="64" name="Rectangle 63"/>
          <p:cNvSpPr/>
          <p:nvPr/>
        </p:nvSpPr>
        <p:spPr bwMode="auto">
          <a:xfrm>
            <a:off x="4356746" y="3260888"/>
            <a:ext cx="1443113" cy="725920"/>
          </a:xfrm>
          <a:prstGeom prst="rect">
            <a:avLst/>
          </a:prstGeom>
          <a:gradFill>
            <a:gsLst>
              <a:gs pos="0">
                <a:schemeClr val="accent5">
                  <a:tint val="50000"/>
                  <a:satMod val="300000"/>
                  <a:alpha val="6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warm up and circulate </a:t>
            </a:r>
            <a:r>
              <a:rPr lang="en-US" sz="1000" dirty="0" err="1" smtClean="0">
                <a:solidFill>
                  <a:schemeClr val="tx1">
                    <a:lumMod val="50000"/>
                  </a:schemeClr>
                </a:solidFill>
              </a:rPr>
              <a:t>GHe</a:t>
            </a: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 into the isolated vessel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5616847" y="3836370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2</a:t>
            </a:r>
            <a:endParaRPr lang="fr-FR" sz="800" dirty="0"/>
          </a:p>
        </p:txBody>
      </p:sp>
      <p:cxnSp>
        <p:nvCxnSpPr>
          <p:cNvPr id="72" name="Connecteur droit avec flèche 71"/>
          <p:cNvCxnSpPr/>
          <p:nvPr/>
        </p:nvCxnSpPr>
        <p:spPr bwMode="auto">
          <a:xfrm flipV="1">
            <a:off x="2260737" y="250804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 bwMode="auto">
          <a:xfrm flipV="1">
            <a:off x="5436865" y="3980967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 bwMode="auto">
          <a:xfrm flipV="1">
            <a:off x="4720673" y="3980967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1684673" y="294008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sp>
        <p:nvSpPr>
          <p:cNvPr id="88" name="ZoneTexte 87"/>
          <p:cNvSpPr txBox="1"/>
          <p:nvPr/>
        </p:nvSpPr>
        <p:spPr>
          <a:xfrm>
            <a:off x="4140721" y="4413015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Electrical heaters</a:t>
            </a:r>
            <a:endParaRPr lang="en-US" sz="800" dirty="0"/>
          </a:p>
        </p:txBody>
      </p:sp>
      <p:sp>
        <p:nvSpPr>
          <p:cNvPr id="89" name="ZoneTexte 88"/>
          <p:cNvSpPr txBox="1"/>
          <p:nvPr/>
        </p:nvSpPr>
        <p:spPr>
          <a:xfrm>
            <a:off x="4860801" y="441301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Blowers</a:t>
            </a:r>
          </a:p>
          <a:p>
            <a:r>
              <a:rPr lang="en-US" sz="800" dirty="0" smtClean="0"/>
              <a:t>          + valves</a:t>
            </a:r>
          </a:p>
          <a:p>
            <a:r>
              <a:rPr lang="en-US" sz="800" dirty="0" smtClean="0"/>
              <a:t>          + </a:t>
            </a:r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113" name="Connecteur droit avec flèche 112"/>
          <p:cNvCxnSpPr/>
          <p:nvPr/>
        </p:nvCxnSpPr>
        <p:spPr bwMode="auto">
          <a:xfrm>
            <a:off x="2764873" y="135596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4" name="ZoneTexte 113"/>
          <p:cNvSpPr txBox="1"/>
          <p:nvPr/>
        </p:nvSpPr>
        <p:spPr>
          <a:xfrm>
            <a:off x="2332745" y="104632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15" name="Connecteur droit avec flèche 114"/>
          <p:cNvCxnSpPr/>
          <p:nvPr/>
        </p:nvCxnSpPr>
        <p:spPr bwMode="auto">
          <a:xfrm>
            <a:off x="2260737" y="1118360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avec flèche 116"/>
          <p:cNvCxnSpPr>
            <a:stCxn id="118" idx="2"/>
          </p:cNvCxnSpPr>
          <p:nvPr/>
        </p:nvCxnSpPr>
        <p:spPr bwMode="auto">
          <a:xfrm>
            <a:off x="1756681" y="1580067"/>
            <a:ext cx="0" cy="2078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1396641" y="111840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21" name="Connecteur droit avec flèche 120"/>
          <p:cNvCxnSpPr/>
          <p:nvPr/>
        </p:nvCxnSpPr>
        <p:spPr bwMode="auto">
          <a:xfrm>
            <a:off x="4782852" y="2543310"/>
            <a:ext cx="0" cy="72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necteur droit avec flèche 124"/>
          <p:cNvCxnSpPr/>
          <p:nvPr/>
        </p:nvCxnSpPr>
        <p:spPr bwMode="auto">
          <a:xfrm flipH="1">
            <a:off x="5300705" y="3009900"/>
            <a:ext cx="1545" cy="2509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ZoneTexte 125"/>
          <p:cNvSpPr txBox="1"/>
          <p:nvPr/>
        </p:nvSpPr>
        <p:spPr>
          <a:xfrm>
            <a:off x="4840001" y="2453941"/>
            <a:ext cx="948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air; Electricity</a:t>
            </a:r>
          </a:p>
          <a:p>
            <a:pPr algn="ctr"/>
            <a:r>
              <a:rPr lang="en-US" sz="800" dirty="0" smtClean="0"/>
              <a:t>(LV, class 4)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31" name="Connecteur droit avec flèche 130"/>
          <p:cNvCxnSpPr>
            <a:stCxn id="132" idx="2"/>
          </p:cNvCxnSpPr>
          <p:nvPr/>
        </p:nvCxnSpPr>
        <p:spPr bwMode="auto">
          <a:xfrm>
            <a:off x="4415036" y="3052994"/>
            <a:ext cx="0" cy="2078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4054996" y="259132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37" name="Connecteur droit avec flèche 136"/>
          <p:cNvCxnSpPr/>
          <p:nvPr/>
        </p:nvCxnSpPr>
        <p:spPr bwMode="auto">
          <a:xfrm flipH="1">
            <a:off x="5720625" y="2139950"/>
            <a:ext cx="725" cy="112093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ZoneTexte 139"/>
          <p:cNvSpPr txBox="1"/>
          <p:nvPr/>
        </p:nvSpPr>
        <p:spPr>
          <a:xfrm>
            <a:off x="2988593" y="193197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Adsorbers</a:t>
            </a:r>
            <a:r>
              <a:rPr lang="en-US" sz="800" dirty="0" smtClean="0"/>
              <a:t> isolated</a:t>
            </a:r>
            <a:endParaRPr lang="en-US" sz="800" dirty="0"/>
          </a:p>
        </p:txBody>
      </p:sp>
      <p:sp>
        <p:nvSpPr>
          <p:cNvPr id="46" name="Rectangle 45"/>
          <p:cNvSpPr/>
          <p:nvPr/>
        </p:nvSpPr>
        <p:spPr bwMode="auto">
          <a:xfrm>
            <a:off x="6897216" y="4709456"/>
            <a:ext cx="1443112" cy="725920"/>
          </a:xfrm>
          <a:prstGeom prst="rect">
            <a:avLst/>
          </a:prstGeom>
          <a:gradFill>
            <a:gsLst>
              <a:gs pos="0">
                <a:schemeClr val="accent5">
                  <a:tint val="50000"/>
                  <a:satMod val="300000"/>
                  <a:alpha val="6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pump </a:t>
            </a:r>
            <a:r>
              <a:rPr lang="en-US" sz="1000" dirty="0" err="1" smtClean="0">
                <a:solidFill>
                  <a:schemeClr val="tx1">
                    <a:lumMod val="50000"/>
                  </a:schemeClr>
                </a:solidFill>
              </a:rPr>
              <a:t>adsorbers</a:t>
            </a:r>
            <a:endParaRPr lang="en-US" sz="10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8147792" y="528493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3</a:t>
            </a:r>
            <a:endParaRPr lang="fr-FR" sz="800" dirty="0"/>
          </a:p>
        </p:txBody>
      </p:sp>
      <p:cxnSp>
        <p:nvCxnSpPr>
          <p:cNvPr id="49" name="Connecteur droit avec flèche 48"/>
          <p:cNvCxnSpPr/>
          <p:nvPr/>
        </p:nvCxnSpPr>
        <p:spPr bwMode="auto">
          <a:xfrm flipV="1">
            <a:off x="7617296" y="546671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7041232" y="589875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Purging pumps</a:t>
            </a:r>
          </a:p>
          <a:p>
            <a:r>
              <a:rPr lang="en-US" sz="800" dirty="0" smtClean="0"/>
              <a:t>          + valves</a:t>
            </a:r>
          </a:p>
        </p:txBody>
      </p:sp>
      <p:cxnSp>
        <p:nvCxnSpPr>
          <p:cNvPr id="70" name="Connecteur droit avec flèche 69"/>
          <p:cNvCxnSpPr/>
          <p:nvPr/>
        </p:nvCxnSpPr>
        <p:spPr bwMode="auto">
          <a:xfrm flipH="1">
            <a:off x="7904946" y="2156037"/>
            <a:ext cx="0" cy="25553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eur en angle 79"/>
          <p:cNvCxnSpPr>
            <a:stCxn id="46" idx="3"/>
          </p:cNvCxnSpPr>
          <p:nvPr/>
        </p:nvCxnSpPr>
        <p:spPr bwMode="auto">
          <a:xfrm flipV="1">
            <a:off x="8340328" y="3771901"/>
            <a:ext cx="255985" cy="1300515"/>
          </a:xfrm>
          <a:prstGeom prst="bentConnector2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Connecteur droit 96"/>
          <p:cNvCxnSpPr/>
          <p:nvPr/>
        </p:nvCxnSpPr>
        <p:spPr bwMode="auto">
          <a:xfrm flipV="1">
            <a:off x="7933986" y="3583781"/>
            <a:ext cx="1024277" cy="630"/>
          </a:xfrm>
          <a:prstGeom prst="line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9" name="Connecteur droit 98"/>
          <p:cNvCxnSpPr/>
          <p:nvPr/>
        </p:nvCxnSpPr>
        <p:spPr bwMode="auto">
          <a:xfrm flipV="1">
            <a:off x="5802883" y="3586450"/>
            <a:ext cx="2030859" cy="0"/>
          </a:xfrm>
          <a:prstGeom prst="line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06" name="ZoneTexte 105"/>
          <p:cNvSpPr txBox="1"/>
          <p:nvPr/>
        </p:nvSpPr>
        <p:spPr>
          <a:xfrm>
            <a:off x="6877025" y="402859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air; Electricity (LV, class 4)</a:t>
            </a:r>
            <a:endParaRPr lang="en-US" sz="800" dirty="0"/>
          </a:p>
        </p:txBody>
      </p:sp>
      <p:sp>
        <p:nvSpPr>
          <p:cNvPr id="52" name="ZoneTexte 51"/>
          <p:cNvSpPr txBox="1"/>
          <p:nvPr/>
        </p:nvSpPr>
        <p:spPr>
          <a:xfrm>
            <a:off x="51817" y="1820727"/>
            <a:ext cx="992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Adsorbers</a:t>
            </a:r>
            <a:r>
              <a:rPr lang="en-US" sz="800" dirty="0" smtClean="0"/>
              <a:t> to be regenerated</a:t>
            </a:r>
            <a:endParaRPr lang="en-US" sz="800" dirty="0"/>
          </a:p>
        </p:txBody>
      </p:sp>
      <p:cxnSp>
        <p:nvCxnSpPr>
          <p:cNvPr id="53" name="Connecteur droit avec flèche 52"/>
          <p:cNvCxnSpPr/>
          <p:nvPr/>
        </p:nvCxnSpPr>
        <p:spPr bwMode="auto">
          <a:xfrm>
            <a:off x="843437" y="2165527"/>
            <a:ext cx="69185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8913440" y="3404903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Regenerated </a:t>
            </a:r>
            <a:r>
              <a:rPr lang="en-US" sz="800" dirty="0" err="1" smtClean="0"/>
              <a:t>adsorbers</a:t>
            </a:r>
            <a:endParaRPr lang="en-US" sz="800" dirty="0"/>
          </a:p>
        </p:txBody>
      </p:sp>
      <p:cxnSp>
        <p:nvCxnSpPr>
          <p:cNvPr id="63" name="Connecteur droit avec flèche 62"/>
          <p:cNvCxnSpPr>
            <a:stCxn id="106" idx="2"/>
          </p:cNvCxnSpPr>
          <p:nvPr/>
        </p:nvCxnSpPr>
        <p:spPr bwMode="auto">
          <a:xfrm>
            <a:off x="7381081" y="4490257"/>
            <a:ext cx="0" cy="2348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4435227" y="220486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  <a:endParaRPr lang="en-US" sz="800" dirty="0"/>
          </a:p>
        </p:txBody>
      </p:sp>
      <p:sp>
        <p:nvSpPr>
          <p:cNvPr id="42" name="Arc 41"/>
          <p:cNvSpPr/>
          <p:nvPr/>
        </p:nvSpPr>
        <p:spPr bwMode="auto">
          <a:xfrm rot="16200000">
            <a:off x="8614644" y="3564457"/>
            <a:ext cx="393204" cy="432048"/>
          </a:xfrm>
          <a:prstGeom prst="arc">
            <a:avLst>
              <a:gd name="adj1" fmla="val 16170029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26255" y="257177"/>
            <a:ext cx="8915400" cy="363512"/>
          </a:xfrm>
        </p:spPr>
        <p:txBody>
          <a:bodyPr anchor="t"/>
          <a:lstStyle/>
          <a:p>
            <a:r>
              <a:rPr lang="en-US" dirty="0" smtClean="0"/>
              <a:t>1.2.3 To cool down </a:t>
            </a:r>
            <a:r>
              <a:rPr lang="en-US" dirty="0" err="1" smtClean="0"/>
              <a:t>GHe</a:t>
            </a:r>
            <a:endParaRPr lang="en-US" dirty="0"/>
          </a:p>
        </p:txBody>
      </p:sp>
      <p:grpSp>
        <p:nvGrpSpPr>
          <p:cNvPr id="57" name="Groupe 56"/>
          <p:cNvGrpSpPr/>
          <p:nvPr/>
        </p:nvGrpSpPr>
        <p:grpSpPr>
          <a:xfrm>
            <a:off x="7213476" y="4868580"/>
            <a:ext cx="1512168" cy="773038"/>
            <a:chOff x="2864768" y="1124744"/>
            <a:chExt cx="1512168" cy="773038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subcool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SHe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in He phase separator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4105708" y="1682338"/>
              <a:ext cx="2712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 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4" name="Groupe 53"/>
          <p:cNvGrpSpPr/>
          <p:nvPr/>
        </p:nvGrpSpPr>
        <p:grpSpPr>
          <a:xfrm>
            <a:off x="4045124" y="4890066"/>
            <a:ext cx="1512168" cy="773038"/>
            <a:chOff x="2864768" y="1124744"/>
            <a:chExt cx="1512168" cy="773038"/>
          </a:xfrm>
        </p:grpSpPr>
        <p:sp>
          <p:nvSpPr>
            <p:cNvPr id="55" name="Rectangle 54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transfer thermal loads within colder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4105708" y="1682338"/>
              <a:ext cx="2712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 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2100908" y="2924364"/>
            <a:ext cx="1512168" cy="773038"/>
            <a:chOff x="2864768" y="1124744"/>
            <a:chExt cx="1512168" cy="773038"/>
          </a:xfrm>
        </p:grpSpPr>
        <p:sp>
          <p:nvSpPr>
            <p:cNvPr id="52" name="Rectangle 5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refrigerate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4105708" y="1682338"/>
              <a:ext cx="2712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 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588740" y="1268760"/>
            <a:ext cx="1512168" cy="773038"/>
            <a:chOff x="2864768" y="1124744"/>
            <a:chExt cx="1512168" cy="773038"/>
          </a:xfrm>
        </p:grpSpPr>
        <p:sp>
          <p:nvSpPr>
            <p:cNvPr id="47" name="Rectangle 46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remove thermal loads from turbine breaks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105708" y="1682338"/>
              <a:ext cx="2712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4 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sp>
        <p:nvSpPr>
          <p:cNvPr id="41" name="ZoneTexte 40"/>
          <p:cNvSpPr txBox="1"/>
          <p:nvPr/>
        </p:nvSpPr>
        <p:spPr>
          <a:xfrm>
            <a:off x="7213476" y="589917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      </a:t>
            </a:r>
            <a:r>
              <a:rPr lang="en-US" sz="800" dirty="0" err="1" smtClean="0"/>
              <a:t>LHe</a:t>
            </a:r>
            <a:r>
              <a:rPr lang="en-US" sz="800" dirty="0" smtClean="0"/>
              <a:t> sub-cooler</a:t>
            </a:r>
          </a:p>
          <a:p>
            <a:r>
              <a:rPr lang="en-US" sz="800" dirty="0" smtClean="0"/>
              <a:t>       + </a:t>
            </a:r>
            <a:r>
              <a:rPr lang="en-US" sz="800" dirty="0" err="1" smtClean="0"/>
              <a:t>LHe</a:t>
            </a:r>
            <a:r>
              <a:rPr lang="en-US" sz="800" dirty="0" smtClean="0"/>
              <a:t> heat exchanger</a:t>
            </a:r>
          </a:p>
          <a:p>
            <a:r>
              <a:rPr lang="en-US" sz="800" dirty="0" smtClean="0"/>
              <a:t>       + </a:t>
            </a:r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5" name="Connecteur droit avec flèche 4"/>
          <p:cNvCxnSpPr/>
          <p:nvPr/>
        </p:nvCxnSpPr>
        <p:spPr bwMode="auto">
          <a:xfrm flipH="1" flipV="1">
            <a:off x="4744119" y="5600565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28" idx="0"/>
          </p:cNvCxnSpPr>
          <p:nvPr/>
        </p:nvCxnSpPr>
        <p:spPr bwMode="auto">
          <a:xfrm flipH="1" flipV="1">
            <a:off x="2784904" y="3644364"/>
            <a:ext cx="80" cy="4321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013882" y="5877272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GHe</a:t>
            </a:r>
            <a:r>
              <a:rPr lang="en-US" sz="800" dirty="0" smtClean="0"/>
              <a:t> cryogenic heat exchangers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064904" y="4076492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Turbines</a:t>
            </a:r>
          </a:p>
          <a:p>
            <a:r>
              <a:rPr lang="en-US" sz="800" dirty="0" smtClean="0"/>
              <a:t>               + </a:t>
            </a:r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39" name="Connecteur droit avec flèche 38"/>
          <p:cNvCxnSpPr/>
          <p:nvPr/>
        </p:nvCxnSpPr>
        <p:spPr bwMode="auto">
          <a:xfrm flipH="1" flipV="1">
            <a:off x="7933476" y="5596582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 bwMode="auto">
          <a:xfrm flipH="1" flipV="1">
            <a:off x="1308740" y="1988760"/>
            <a:ext cx="160" cy="4322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32756" y="242088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Turbine coolers</a:t>
            </a:r>
          </a:p>
        </p:txBody>
      </p:sp>
      <p:cxnSp>
        <p:nvCxnSpPr>
          <p:cNvPr id="75" name="Connecteur droit 74"/>
          <p:cNvCxnSpPr/>
          <p:nvPr/>
        </p:nvCxnSpPr>
        <p:spPr bwMode="auto">
          <a:xfrm>
            <a:off x="2028900" y="1700808"/>
            <a:ext cx="50405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 bwMode="auto">
          <a:xfrm>
            <a:off x="2532956" y="1700228"/>
            <a:ext cx="0" cy="122413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2172916" y="1484204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Cooling</a:t>
            </a:r>
          </a:p>
        </p:txBody>
      </p:sp>
      <p:cxnSp>
        <p:nvCxnSpPr>
          <p:cNvPr id="65" name="Connecteur droit avec flèche 64"/>
          <p:cNvCxnSpPr/>
          <p:nvPr/>
        </p:nvCxnSpPr>
        <p:spPr bwMode="auto">
          <a:xfrm>
            <a:off x="3445898" y="249236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3013770" y="216085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68" name="Connecteur droit avec flèche 67"/>
          <p:cNvCxnSpPr/>
          <p:nvPr/>
        </p:nvCxnSpPr>
        <p:spPr bwMode="auto">
          <a:xfrm>
            <a:off x="3037012" y="2254764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ZoneTexte 68"/>
          <p:cNvSpPr txBox="1"/>
          <p:nvPr/>
        </p:nvSpPr>
        <p:spPr>
          <a:xfrm>
            <a:off x="2532956" y="191625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71" name="Connecteur droit avec flèche 70"/>
          <p:cNvCxnSpPr/>
          <p:nvPr/>
        </p:nvCxnSpPr>
        <p:spPr bwMode="auto">
          <a:xfrm flipH="1">
            <a:off x="2177108" y="2619375"/>
            <a:ext cx="0" cy="30498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1817068" y="2133417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76" name="Connecteur droit avec flèche 75"/>
          <p:cNvCxnSpPr/>
          <p:nvPr/>
        </p:nvCxnSpPr>
        <p:spPr bwMode="auto">
          <a:xfrm>
            <a:off x="8437692" y="443658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8005564" y="412694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81" name="Connecteur droit avec flèche 80"/>
          <p:cNvCxnSpPr/>
          <p:nvPr/>
        </p:nvCxnSpPr>
        <p:spPr bwMode="auto">
          <a:xfrm>
            <a:off x="7933556" y="4198980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7429500" y="386046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85" name="Connecteur droit avec flèche 84"/>
          <p:cNvCxnSpPr/>
          <p:nvPr/>
        </p:nvCxnSpPr>
        <p:spPr bwMode="auto">
          <a:xfrm flipH="1">
            <a:off x="7429500" y="4617160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7069460" y="418378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96" name="Connecteur droit 95"/>
          <p:cNvCxnSpPr/>
          <p:nvPr/>
        </p:nvCxnSpPr>
        <p:spPr bwMode="auto">
          <a:xfrm>
            <a:off x="3901108" y="3500428"/>
            <a:ext cx="0" cy="144016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Connecteur droit avec flèche 106"/>
          <p:cNvCxnSpPr/>
          <p:nvPr/>
        </p:nvCxnSpPr>
        <p:spPr bwMode="auto">
          <a:xfrm>
            <a:off x="3901108" y="4940588"/>
            <a:ext cx="14401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 bwMode="auto">
          <a:xfrm>
            <a:off x="3541068" y="3500428"/>
            <a:ext cx="3600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ZoneTexte 118"/>
          <p:cNvSpPr txBox="1"/>
          <p:nvPr/>
        </p:nvSpPr>
        <p:spPr>
          <a:xfrm>
            <a:off x="3872880" y="350100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Expanded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32" name="Connecteur droit avec flèche 131"/>
          <p:cNvCxnSpPr/>
          <p:nvPr/>
        </p:nvCxnSpPr>
        <p:spPr bwMode="auto">
          <a:xfrm>
            <a:off x="1740868" y="3284404"/>
            <a:ext cx="36004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/>
          <p:nvPr/>
        </p:nvCxnSpPr>
        <p:spPr bwMode="auto">
          <a:xfrm flipH="1">
            <a:off x="1740694" y="3284404"/>
            <a:ext cx="174" cy="295513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135"/>
          <p:cNvCxnSpPr/>
          <p:nvPr/>
        </p:nvCxnSpPr>
        <p:spPr bwMode="auto">
          <a:xfrm>
            <a:off x="1740868" y="6236732"/>
            <a:ext cx="39604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 bwMode="auto">
          <a:xfrm flipH="1">
            <a:off x="5700713" y="5588660"/>
            <a:ext cx="595" cy="6484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Connecteur droit 139"/>
          <p:cNvCxnSpPr/>
          <p:nvPr/>
        </p:nvCxnSpPr>
        <p:spPr bwMode="auto">
          <a:xfrm>
            <a:off x="5485284" y="5588660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Connecteur droit avec flèche 120"/>
          <p:cNvCxnSpPr/>
          <p:nvPr/>
        </p:nvCxnSpPr>
        <p:spPr bwMode="auto">
          <a:xfrm>
            <a:off x="2924076" y="5132353"/>
            <a:ext cx="1116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Connecteur droit avec flèche 121"/>
          <p:cNvCxnSpPr/>
          <p:nvPr/>
        </p:nvCxnSpPr>
        <p:spPr bwMode="auto">
          <a:xfrm>
            <a:off x="2924076" y="5356761"/>
            <a:ext cx="1116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avec flèche 123"/>
          <p:cNvCxnSpPr/>
          <p:nvPr/>
        </p:nvCxnSpPr>
        <p:spPr bwMode="auto">
          <a:xfrm>
            <a:off x="2924076" y="5572785"/>
            <a:ext cx="1116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ZoneTexte 146"/>
          <p:cNvSpPr txBox="1"/>
          <p:nvPr/>
        </p:nvSpPr>
        <p:spPr>
          <a:xfrm>
            <a:off x="588740" y="328440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Refrigerated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48" name="Connecteur droit avec flèche 147"/>
          <p:cNvCxnSpPr/>
          <p:nvPr/>
        </p:nvCxnSpPr>
        <p:spPr bwMode="auto">
          <a:xfrm flipV="1">
            <a:off x="5485284" y="4940588"/>
            <a:ext cx="259804" cy="58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avec flèche 148"/>
          <p:cNvCxnSpPr/>
          <p:nvPr/>
        </p:nvCxnSpPr>
        <p:spPr bwMode="auto">
          <a:xfrm>
            <a:off x="5485284" y="5217295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/>
          <p:nvPr/>
        </p:nvCxnSpPr>
        <p:spPr bwMode="auto">
          <a:xfrm>
            <a:off x="5485284" y="5075667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/>
          <p:nvPr/>
        </p:nvCxnSpPr>
        <p:spPr bwMode="auto">
          <a:xfrm>
            <a:off x="5485284" y="5444644"/>
            <a:ext cx="172819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necteur droit avec flèche 151"/>
          <p:cNvCxnSpPr/>
          <p:nvPr/>
        </p:nvCxnSpPr>
        <p:spPr bwMode="auto">
          <a:xfrm>
            <a:off x="5485284" y="5516652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Connecteur droit avec flèche 154"/>
          <p:cNvCxnSpPr/>
          <p:nvPr/>
        </p:nvCxnSpPr>
        <p:spPr bwMode="auto">
          <a:xfrm>
            <a:off x="8653636" y="5228620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ZoneTexte 155"/>
          <p:cNvSpPr txBox="1"/>
          <p:nvPr/>
        </p:nvSpPr>
        <p:spPr>
          <a:xfrm>
            <a:off x="9085684" y="5012596"/>
            <a:ext cx="64807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cxnSp>
        <p:nvCxnSpPr>
          <p:cNvPr id="159" name="Connecteur droit avec flèche 158"/>
          <p:cNvCxnSpPr/>
          <p:nvPr/>
        </p:nvCxnSpPr>
        <p:spPr bwMode="auto">
          <a:xfrm>
            <a:off x="6997452" y="5084604"/>
            <a:ext cx="21602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Connecteur droit 160"/>
          <p:cNvCxnSpPr/>
          <p:nvPr/>
        </p:nvCxnSpPr>
        <p:spPr bwMode="auto">
          <a:xfrm flipH="1">
            <a:off x="6997452" y="4265479"/>
            <a:ext cx="0" cy="8191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3" name="ZoneTexte 162"/>
          <p:cNvSpPr txBox="1"/>
          <p:nvPr/>
        </p:nvSpPr>
        <p:spPr>
          <a:xfrm>
            <a:off x="6681192" y="4076492"/>
            <a:ext cx="43204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LHe</a:t>
            </a:r>
            <a:endParaRPr lang="en-US" sz="800" dirty="0"/>
          </a:p>
        </p:txBody>
      </p:sp>
      <p:sp>
        <p:nvSpPr>
          <p:cNvPr id="166" name="ZoneTexte 165"/>
          <p:cNvSpPr txBox="1"/>
          <p:nvPr/>
        </p:nvSpPr>
        <p:spPr>
          <a:xfrm>
            <a:off x="5192839" y="4394245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68" name="Connecteur droit avec flèche 167"/>
          <p:cNvCxnSpPr/>
          <p:nvPr/>
        </p:nvCxnSpPr>
        <p:spPr bwMode="auto">
          <a:xfrm>
            <a:off x="3541068" y="3068380"/>
            <a:ext cx="57324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9" name="ZoneTexte 168"/>
          <p:cNvSpPr txBox="1"/>
          <p:nvPr/>
        </p:nvSpPr>
        <p:spPr>
          <a:xfrm>
            <a:off x="9234239" y="2938081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171" name="ZoneTexte 170"/>
          <p:cNvSpPr txBox="1"/>
          <p:nvPr/>
        </p:nvSpPr>
        <p:spPr>
          <a:xfrm>
            <a:off x="6061348" y="4919746"/>
            <a:ext cx="79208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172" name="ZoneTexte 171"/>
          <p:cNvSpPr txBox="1"/>
          <p:nvPr/>
        </p:nvSpPr>
        <p:spPr>
          <a:xfrm>
            <a:off x="6061348" y="5061379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198" name="ZoneTexte 197"/>
          <p:cNvSpPr txBox="1"/>
          <p:nvPr/>
        </p:nvSpPr>
        <p:spPr>
          <a:xfrm>
            <a:off x="6681192" y="5277398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SHe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199" name="ZoneTexte 198"/>
          <p:cNvSpPr txBox="1"/>
          <p:nvPr/>
        </p:nvSpPr>
        <p:spPr>
          <a:xfrm>
            <a:off x="2175768" y="4924713"/>
            <a:ext cx="10363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Warm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200" name="ZoneTexte 199"/>
          <p:cNvSpPr txBox="1"/>
          <p:nvPr/>
        </p:nvSpPr>
        <p:spPr>
          <a:xfrm>
            <a:off x="2003524" y="5140737"/>
            <a:ext cx="120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LP line</a:t>
            </a:r>
            <a:endParaRPr lang="en-US" sz="800" dirty="0"/>
          </a:p>
        </p:txBody>
      </p:sp>
      <p:sp>
        <p:nvSpPr>
          <p:cNvPr id="201" name="ZoneTexte 200"/>
          <p:cNvSpPr txBox="1"/>
          <p:nvPr/>
        </p:nvSpPr>
        <p:spPr>
          <a:xfrm>
            <a:off x="2203996" y="5356761"/>
            <a:ext cx="1008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Purified 20K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202" name="Connecteur droit avec flèche 201"/>
          <p:cNvCxnSpPr/>
          <p:nvPr/>
        </p:nvCxnSpPr>
        <p:spPr bwMode="auto">
          <a:xfrm flipH="1">
            <a:off x="1308820" y="1016180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" name="ZoneTexte 203"/>
          <p:cNvSpPr txBox="1"/>
          <p:nvPr/>
        </p:nvSpPr>
        <p:spPr>
          <a:xfrm>
            <a:off x="876772" y="824012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</a:p>
        </p:txBody>
      </p:sp>
      <p:cxnSp>
        <p:nvCxnSpPr>
          <p:cNvPr id="207" name="Connecteur droit avec flèche 206"/>
          <p:cNvCxnSpPr/>
          <p:nvPr/>
        </p:nvCxnSpPr>
        <p:spPr bwMode="auto">
          <a:xfrm>
            <a:off x="5485284" y="5354168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ZoneTexte 207"/>
          <p:cNvSpPr txBox="1"/>
          <p:nvPr/>
        </p:nvSpPr>
        <p:spPr>
          <a:xfrm>
            <a:off x="6064651" y="5408931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from cold box</a:t>
            </a:r>
            <a:endParaRPr lang="en-US" sz="800" dirty="0"/>
          </a:p>
        </p:txBody>
      </p:sp>
      <p:sp>
        <p:nvSpPr>
          <p:cNvPr id="209" name="ZoneTexte 208"/>
          <p:cNvSpPr txBox="1"/>
          <p:nvPr/>
        </p:nvSpPr>
        <p:spPr>
          <a:xfrm>
            <a:off x="6061348" y="5195868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20K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82" name="Arc 81"/>
          <p:cNvSpPr/>
          <p:nvPr/>
        </p:nvSpPr>
        <p:spPr bwMode="auto">
          <a:xfrm rot="16200000">
            <a:off x="5764510" y="3048958"/>
            <a:ext cx="393204" cy="432048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Connecteur droit avec flèche 85"/>
          <p:cNvCxnSpPr/>
          <p:nvPr/>
        </p:nvCxnSpPr>
        <p:spPr bwMode="auto">
          <a:xfrm flipV="1">
            <a:off x="5745088" y="3284404"/>
            <a:ext cx="0" cy="165618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ZoneTexte 83"/>
          <p:cNvSpPr txBox="1"/>
          <p:nvPr/>
        </p:nvSpPr>
        <p:spPr>
          <a:xfrm>
            <a:off x="5870436" y="4365104"/>
            <a:ext cx="851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B</a:t>
            </a:r>
            <a:endParaRPr lang="en-US" sz="800" dirty="0"/>
          </a:p>
        </p:txBody>
      </p:sp>
      <p:sp>
        <p:nvSpPr>
          <p:cNvPr id="90" name="Arc 89"/>
          <p:cNvSpPr/>
          <p:nvPr/>
        </p:nvSpPr>
        <p:spPr bwMode="auto">
          <a:xfrm rot="16200000">
            <a:off x="5947390" y="3247078"/>
            <a:ext cx="393204" cy="432048"/>
          </a:xfrm>
          <a:prstGeom prst="arc">
            <a:avLst>
              <a:gd name="adj1" fmla="val 16170029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Connecteur droit avec flèche 90"/>
          <p:cNvCxnSpPr>
            <a:endCxn id="90" idx="0"/>
          </p:cNvCxnSpPr>
          <p:nvPr/>
        </p:nvCxnSpPr>
        <p:spPr bwMode="auto">
          <a:xfrm flipH="1" flipV="1">
            <a:off x="5927978" y="3464985"/>
            <a:ext cx="382" cy="154135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 bwMode="auto">
          <a:xfrm>
            <a:off x="5485634" y="5004230"/>
            <a:ext cx="443679" cy="115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 bwMode="auto">
          <a:xfrm>
            <a:off x="5711184" y="3226702"/>
            <a:ext cx="105912" cy="5828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8" name="Connecteur droit avec flèche 97"/>
          <p:cNvCxnSpPr/>
          <p:nvPr/>
        </p:nvCxnSpPr>
        <p:spPr bwMode="auto">
          <a:xfrm flipV="1">
            <a:off x="3544105" y="3266122"/>
            <a:ext cx="5752295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ZoneTexte 98"/>
          <p:cNvSpPr txBox="1"/>
          <p:nvPr/>
        </p:nvSpPr>
        <p:spPr>
          <a:xfrm>
            <a:off x="9230047" y="3164210"/>
            <a:ext cx="851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B</a:t>
            </a:r>
            <a:endParaRPr lang="en-US" sz="8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To distribute He to clients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592624" y="3501008"/>
            <a:ext cx="1515745" cy="792088"/>
            <a:chOff x="2864768" y="1124744"/>
            <a:chExt cx="1515745" cy="792088"/>
          </a:xfrm>
        </p:grpSpPr>
        <p:sp>
          <p:nvSpPr>
            <p:cNvPr id="6" name="Rectangle 5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50K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to line H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6184912" y="5157192"/>
            <a:ext cx="1515745" cy="792088"/>
            <a:chOff x="2864768" y="1124744"/>
            <a:chExt cx="1515745" cy="792088"/>
          </a:xfrm>
        </p:grpSpPr>
        <p:sp>
          <p:nvSpPr>
            <p:cNvPr id="9" name="Rectangle 8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4.5K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SHe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to CTCB (line C)</a:t>
              </a: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1432384" y="1751330"/>
            <a:ext cx="1515745" cy="792088"/>
            <a:chOff x="2864768" y="1124744"/>
            <a:chExt cx="1515745" cy="792088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300K compressed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to clients</a:t>
              </a: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1.3.3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14" name="Connecteur droit avec flèche 13"/>
          <p:cNvCxnSpPr/>
          <p:nvPr/>
        </p:nvCxnSpPr>
        <p:spPr bwMode="auto">
          <a:xfrm>
            <a:off x="2648744" y="1312241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224472" y="1002609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6" name="Connecteur droit avec flèche 15"/>
          <p:cNvCxnSpPr/>
          <p:nvPr/>
        </p:nvCxnSpPr>
        <p:spPr bwMode="auto">
          <a:xfrm>
            <a:off x="2144608" y="1074641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648408" y="736129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8" name="Connecteur droit avec flèche 17"/>
          <p:cNvCxnSpPr>
            <a:stCxn id="19" idx="2"/>
          </p:cNvCxnSpPr>
          <p:nvPr/>
        </p:nvCxnSpPr>
        <p:spPr bwMode="auto">
          <a:xfrm flipH="1">
            <a:off x="1640552" y="1460148"/>
            <a:ext cx="0" cy="2840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288368" y="99848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0" name="Connecteur droit avec flèche 19"/>
          <p:cNvCxnSpPr/>
          <p:nvPr/>
        </p:nvCxnSpPr>
        <p:spPr bwMode="auto">
          <a:xfrm>
            <a:off x="4816760" y="306896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384632" y="275932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2" name="Connecteur droit avec flèche 21"/>
          <p:cNvCxnSpPr/>
          <p:nvPr/>
        </p:nvCxnSpPr>
        <p:spPr bwMode="auto">
          <a:xfrm>
            <a:off x="4312624" y="2831360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3808568" y="249284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26" name="Connecteur droit avec flèche 25"/>
          <p:cNvCxnSpPr/>
          <p:nvPr/>
        </p:nvCxnSpPr>
        <p:spPr bwMode="auto">
          <a:xfrm>
            <a:off x="7409048" y="472514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6976920" y="441551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8" name="Connecteur droit avec flèche 27"/>
          <p:cNvCxnSpPr/>
          <p:nvPr/>
        </p:nvCxnSpPr>
        <p:spPr bwMode="auto">
          <a:xfrm>
            <a:off x="6904912" y="4487544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6400856" y="414903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32" name="Connecteur droit avec flèche 31"/>
          <p:cNvCxnSpPr/>
          <p:nvPr/>
        </p:nvCxnSpPr>
        <p:spPr bwMode="auto">
          <a:xfrm flipV="1">
            <a:off x="2152464" y="247141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576400" y="290345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34" name="Connecteur droit avec flèche 33"/>
          <p:cNvCxnSpPr/>
          <p:nvPr/>
        </p:nvCxnSpPr>
        <p:spPr bwMode="auto">
          <a:xfrm flipV="1">
            <a:off x="4312704" y="4221088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3736640" y="465313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36" name="Connecteur droit avec flèche 35"/>
          <p:cNvCxnSpPr/>
          <p:nvPr/>
        </p:nvCxnSpPr>
        <p:spPr bwMode="auto">
          <a:xfrm flipV="1">
            <a:off x="6904992" y="5877272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6328928" y="616530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48" name="Connecteur droit avec flèche 47"/>
          <p:cNvCxnSpPr/>
          <p:nvPr/>
        </p:nvCxnSpPr>
        <p:spPr bwMode="auto">
          <a:xfrm>
            <a:off x="784312" y="2111370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 bwMode="auto">
          <a:xfrm>
            <a:off x="784312" y="3861048"/>
            <a:ext cx="28083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 bwMode="auto">
          <a:xfrm>
            <a:off x="856320" y="5517232"/>
            <a:ext cx="532859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136240" y="1895346"/>
            <a:ext cx="8796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55" name="ZoneTexte 54"/>
          <p:cNvSpPr txBox="1"/>
          <p:nvPr/>
        </p:nvSpPr>
        <p:spPr>
          <a:xfrm>
            <a:off x="120688" y="3645024"/>
            <a:ext cx="8796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56" name="ZoneTexte 55"/>
          <p:cNvSpPr txBox="1"/>
          <p:nvPr/>
        </p:nvSpPr>
        <p:spPr>
          <a:xfrm>
            <a:off x="120688" y="5301208"/>
            <a:ext cx="8796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endParaRPr lang="en-US" sz="800" dirty="0"/>
          </a:p>
        </p:txBody>
      </p:sp>
      <p:cxnSp>
        <p:nvCxnSpPr>
          <p:cNvPr id="57" name="Connecteur droit avec flèche 56"/>
          <p:cNvCxnSpPr/>
          <p:nvPr/>
        </p:nvCxnSpPr>
        <p:spPr bwMode="auto">
          <a:xfrm>
            <a:off x="2872544" y="2348880"/>
            <a:ext cx="568863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 bwMode="auto">
          <a:xfrm>
            <a:off x="5032784" y="3861048"/>
            <a:ext cx="352839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/>
          <p:nvPr/>
        </p:nvCxnSpPr>
        <p:spPr bwMode="auto">
          <a:xfrm>
            <a:off x="7625072" y="5495131"/>
            <a:ext cx="93610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8489168" y="215434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GHI</a:t>
            </a:r>
            <a:endParaRPr lang="en-US" sz="800" dirty="0"/>
          </a:p>
        </p:txBody>
      </p:sp>
      <p:cxnSp>
        <p:nvCxnSpPr>
          <p:cNvPr id="66" name="Connecteur droit avec flèche 65"/>
          <p:cNvCxnSpPr/>
          <p:nvPr/>
        </p:nvCxnSpPr>
        <p:spPr bwMode="auto">
          <a:xfrm>
            <a:off x="2872544" y="1916832"/>
            <a:ext cx="568863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8489168" y="17222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</a:t>
            </a:r>
            <a:r>
              <a:rPr lang="en-US" sz="800" dirty="0" err="1" smtClean="0"/>
              <a:t>HPw</a:t>
            </a:r>
            <a:endParaRPr lang="en-US" sz="800" dirty="0"/>
          </a:p>
        </p:txBody>
      </p:sp>
      <p:sp>
        <p:nvSpPr>
          <p:cNvPr id="68" name="ZoneTexte 67"/>
          <p:cNvSpPr txBox="1"/>
          <p:nvPr/>
        </p:nvSpPr>
        <p:spPr>
          <a:xfrm>
            <a:off x="8417160" y="3645024"/>
            <a:ext cx="13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H</a:t>
            </a:r>
            <a:endParaRPr lang="en-US" sz="800" dirty="0"/>
          </a:p>
        </p:txBody>
      </p:sp>
      <p:sp>
        <p:nvSpPr>
          <p:cNvPr id="70" name="ZoneTexte 69"/>
          <p:cNvSpPr txBox="1"/>
          <p:nvPr/>
        </p:nvSpPr>
        <p:spPr>
          <a:xfrm>
            <a:off x="8432712" y="5279107"/>
            <a:ext cx="13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r>
              <a:rPr lang="en-US" sz="800" dirty="0" smtClean="0"/>
              <a:t> to line C</a:t>
            </a:r>
            <a:endParaRPr lang="en-US" sz="800" dirty="0"/>
          </a:p>
        </p:txBody>
      </p:sp>
      <p:cxnSp>
        <p:nvCxnSpPr>
          <p:cNvPr id="58" name="Connecteur droit avec flèche 57"/>
          <p:cNvCxnSpPr>
            <a:stCxn id="60" idx="2"/>
          </p:cNvCxnSpPr>
          <p:nvPr/>
        </p:nvCxnSpPr>
        <p:spPr bwMode="auto">
          <a:xfrm flipH="1">
            <a:off x="3771852" y="3216345"/>
            <a:ext cx="0" cy="2840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3419668" y="275468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61" name="Connecteur droit avec flèche 60"/>
          <p:cNvCxnSpPr/>
          <p:nvPr/>
        </p:nvCxnSpPr>
        <p:spPr bwMode="auto">
          <a:xfrm flipH="1">
            <a:off x="6385304" y="4866490"/>
            <a:ext cx="0" cy="2840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6033120" y="4398475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1.3.3 To distribute 300K compressed </a:t>
            </a:r>
            <a:r>
              <a:rPr lang="en-US" dirty="0" err="1" smtClean="0"/>
              <a:t>GHe</a:t>
            </a:r>
            <a:r>
              <a:rPr lang="en-US" dirty="0" smtClean="0"/>
              <a:t> to clients</a:t>
            </a:r>
            <a:endParaRPr lang="fr-FR" dirty="0"/>
          </a:p>
        </p:txBody>
      </p:sp>
      <p:grpSp>
        <p:nvGrpSpPr>
          <p:cNvPr id="4" name="Groupe 39"/>
          <p:cNvGrpSpPr/>
          <p:nvPr/>
        </p:nvGrpSpPr>
        <p:grpSpPr>
          <a:xfrm>
            <a:off x="2972780" y="2276340"/>
            <a:ext cx="1502643" cy="763513"/>
            <a:chOff x="2936776" y="1124744"/>
            <a:chExt cx="1502643" cy="763513"/>
          </a:xfrm>
        </p:grpSpPr>
        <p:sp>
          <p:nvSpPr>
            <p:cNvPr id="41" name="Rectangle 40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300K compressed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to line GHI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/>
            </a:p>
          </p:txBody>
        </p:sp>
      </p:grpSp>
      <p:grpSp>
        <p:nvGrpSpPr>
          <p:cNvPr id="5" name="Groupe 39"/>
          <p:cNvGrpSpPr/>
          <p:nvPr/>
        </p:nvGrpSpPr>
        <p:grpSpPr>
          <a:xfrm>
            <a:off x="4340932" y="4580596"/>
            <a:ext cx="1502643" cy="763513"/>
            <a:chOff x="2936776" y="1124744"/>
            <a:chExt cx="1502643" cy="763513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300K compressed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to line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HPw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/>
            </a:p>
          </p:txBody>
        </p:sp>
      </p:grpSp>
      <p:cxnSp>
        <p:nvCxnSpPr>
          <p:cNvPr id="40" name="Connecteur droit avec flèche 39"/>
          <p:cNvCxnSpPr/>
          <p:nvPr/>
        </p:nvCxnSpPr>
        <p:spPr bwMode="auto">
          <a:xfrm>
            <a:off x="4196996" y="1844872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3764868" y="153524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sp>
        <p:nvSpPr>
          <p:cNvPr id="47" name="ZoneTexte 46"/>
          <p:cNvSpPr txBox="1"/>
          <p:nvPr/>
        </p:nvSpPr>
        <p:spPr>
          <a:xfrm>
            <a:off x="3188804" y="126876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50" name="Connecteur droit avec flèche 49"/>
          <p:cNvCxnSpPr/>
          <p:nvPr/>
        </p:nvCxnSpPr>
        <p:spPr bwMode="auto">
          <a:xfrm flipV="1">
            <a:off x="3692940" y="299700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3116876" y="342904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52" name="Connecteur droit avec flèche 51"/>
          <p:cNvCxnSpPr/>
          <p:nvPr/>
        </p:nvCxnSpPr>
        <p:spPr bwMode="auto">
          <a:xfrm>
            <a:off x="5565148" y="4149128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5133020" y="383949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54" name="Connecteur droit avec flèche 53"/>
          <p:cNvCxnSpPr/>
          <p:nvPr/>
        </p:nvCxnSpPr>
        <p:spPr bwMode="auto">
          <a:xfrm>
            <a:off x="5061012" y="3911528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4556956" y="357301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58" name="Connecteur droit avec flèche 57"/>
          <p:cNvCxnSpPr/>
          <p:nvPr/>
        </p:nvCxnSpPr>
        <p:spPr bwMode="auto">
          <a:xfrm flipV="1">
            <a:off x="5061092" y="5301256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4485028" y="573330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60" name="Connecteur droit avec flèche 59"/>
          <p:cNvCxnSpPr/>
          <p:nvPr/>
        </p:nvCxnSpPr>
        <p:spPr bwMode="auto">
          <a:xfrm>
            <a:off x="4412940" y="2636380"/>
            <a:ext cx="316835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 bwMode="auto">
          <a:xfrm>
            <a:off x="5781092" y="4941168"/>
            <a:ext cx="18002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 bwMode="auto">
          <a:xfrm>
            <a:off x="2468724" y="2636380"/>
            <a:ext cx="0" cy="230425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 bwMode="auto">
          <a:xfrm flipV="1">
            <a:off x="1964668" y="3716500"/>
            <a:ext cx="504056" cy="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endCxn id="41" idx="1"/>
          </p:cNvCxnSpPr>
          <p:nvPr/>
        </p:nvCxnSpPr>
        <p:spPr bwMode="auto">
          <a:xfrm flipV="1">
            <a:off x="2468724" y="2636340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>
            <a:endCxn id="38" idx="1"/>
          </p:cNvCxnSpPr>
          <p:nvPr/>
        </p:nvCxnSpPr>
        <p:spPr bwMode="auto">
          <a:xfrm flipV="1">
            <a:off x="2468724" y="4940596"/>
            <a:ext cx="1872208" cy="8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1208584" y="3501008"/>
            <a:ext cx="9001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35" name="ZoneTexte 34"/>
          <p:cNvSpPr txBox="1"/>
          <p:nvPr/>
        </p:nvSpPr>
        <p:spPr>
          <a:xfrm>
            <a:off x="7545288" y="474663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GHI</a:t>
            </a:r>
            <a:endParaRPr lang="en-US" sz="8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545288" y="244237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</a:t>
            </a:r>
            <a:r>
              <a:rPr lang="en-US" sz="800" dirty="0" err="1" smtClean="0"/>
              <a:t>HPw</a:t>
            </a:r>
            <a:endParaRPr lang="en-US" sz="800" dirty="0"/>
          </a:p>
        </p:txBody>
      </p:sp>
      <p:cxnSp>
        <p:nvCxnSpPr>
          <p:cNvPr id="46" name="Connecteur droit avec flèche 45"/>
          <p:cNvCxnSpPr>
            <a:stCxn id="61" idx="2"/>
          </p:cNvCxnSpPr>
          <p:nvPr/>
        </p:nvCxnSpPr>
        <p:spPr bwMode="auto">
          <a:xfrm flipH="1">
            <a:off x="3136696" y="1994664"/>
            <a:ext cx="0" cy="2840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2784512" y="1532999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62" name="Connecteur droit avec flèche 61"/>
          <p:cNvCxnSpPr>
            <a:stCxn id="64" idx="2"/>
          </p:cNvCxnSpPr>
          <p:nvPr/>
        </p:nvCxnSpPr>
        <p:spPr bwMode="auto">
          <a:xfrm flipH="1">
            <a:off x="4492272" y="4301599"/>
            <a:ext cx="0" cy="28409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4140088" y="383993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65" name="Connecteur droit avec flèche 64"/>
          <p:cNvCxnSpPr/>
          <p:nvPr/>
        </p:nvCxnSpPr>
        <p:spPr bwMode="auto">
          <a:xfrm>
            <a:off x="3684079" y="1594299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 To recover He</a:t>
            </a:r>
            <a:endParaRPr lang="fr-FR" dirty="0"/>
          </a:p>
        </p:txBody>
      </p:sp>
      <p:grpSp>
        <p:nvGrpSpPr>
          <p:cNvPr id="3" name="Groupe 4"/>
          <p:cNvGrpSpPr/>
          <p:nvPr/>
        </p:nvGrpSpPr>
        <p:grpSpPr>
          <a:xfrm>
            <a:off x="3792649" y="3733280"/>
            <a:ext cx="1515745" cy="792088"/>
            <a:chOff x="2864768" y="1124744"/>
            <a:chExt cx="1515745" cy="792088"/>
          </a:xfrm>
        </p:grpSpPr>
        <p:sp>
          <p:nvSpPr>
            <p:cNvPr id="6" name="Rectangle 5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cold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1.4.2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4" name="Groupe 7"/>
          <p:cNvGrpSpPr/>
          <p:nvPr/>
        </p:nvGrpSpPr>
        <p:grpSpPr>
          <a:xfrm>
            <a:off x="7041232" y="5157192"/>
            <a:ext cx="1515745" cy="792088"/>
            <a:chOff x="2864768" y="1124744"/>
            <a:chExt cx="1515745" cy="792088"/>
          </a:xfrm>
        </p:grpSpPr>
        <p:sp>
          <p:nvSpPr>
            <p:cNvPr id="9" name="Rectangle 8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LHe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A+</a:t>
              </a: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5" name="Groupe 10"/>
          <p:cNvGrpSpPr/>
          <p:nvPr/>
        </p:nvGrpSpPr>
        <p:grpSpPr>
          <a:xfrm>
            <a:off x="1640632" y="1751330"/>
            <a:ext cx="1515745" cy="785738"/>
            <a:chOff x="2864768" y="1124744"/>
            <a:chExt cx="1515745" cy="785738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warm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3440832" y="166426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1.4.1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14" name="Connecteur droit avec flèche 13"/>
          <p:cNvCxnSpPr/>
          <p:nvPr/>
        </p:nvCxnSpPr>
        <p:spPr bwMode="auto">
          <a:xfrm>
            <a:off x="2856992" y="1312241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432720" y="1002609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6" name="Connecteur droit avec flèche 15"/>
          <p:cNvCxnSpPr/>
          <p:nvPr/>
        </p:nvCxnSpPr>
        <p:spPr bwMode="auto">
          <a:xfrm>
            <a:off x="2352856" y="1074641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856656" y="736129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8" name="Connecteur droit avec flèche 17"/>
          <p:cNvCxnSpPr/>
          <p:nvPr/>
        </p:nvCxnSpPr>
        <p:spPr bwMode="auto">
          <a:xfrm flipH="1">
            <a:off x="1848800" y="1482725"/>
            <a:ext cx="0" cy="26151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496616" y="107468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0" name="Connecteur droit avec flèche 19"/>
          <p:cNvCxnSpPr/>
          <p:nvPr/>
        </p:nvCxnSpPr>
        <p:spPr bwMode="auto">
          <a:xfrm>
            <a:off x="5016785" y="3429048"/>
            <a:ext cx="0" cy="28745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584657" y="311941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2" name="Connecteur droit avec flèche 21"/>
          <p:cNvCxnSpPr>
            <a:endCxn id="6" idx="0"/>
          </p:cNvCxnSpPr>
          <p:nvPr/>
        </p:nvCxnSpPr>
        <p:spPr bwMode="auto">
          <a:xfrm>
            <a:off x="4512649" y="3191448"/>
            <a:ext cx="0" cy="5418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25" idx="2"/>
          </p:cNvCxnSpPr>
          <p:nvPr/>
        </p:nvCxnSpPr>
        <p:spPr bwMode="auto">
          <a:xfrm flipH="1">
            <a:off x="4008673" y="3530625"/>
            <a:ext cx="0" cy="20969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656856" y="306896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6" name="Connecteur droit avec flèche 25"/>
          <p:cNvCxnSpPr/>
          <p:nvPr/>
        </p:nvCxnSpPr>
        <p:spPr bwMode="auto">
          <a:xfrm>
            <a:off x="8265368" y="472514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7833240" y="441551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8" name="Connecteur droit avec flèche 27"/>
          <p:cNvCxnSpPr/>
          <p:nvPr/>
        </p:nvCxnSpPr>
        <p:spPr bwMode="auto">
          <a:xfrm>
            <a:off x="7761232" y="4487544"/>
            <a:ext cx="0" cy="669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257176" y="414903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30" name="Connecteur droit avec flèche 29"/>
          <p:cNvCxnSpPr/>
          <p:nvPr/>
        </p:nvCxnSpPr>
        <p:spPr bwMode="auto">
          <a:xfrm flipH="1">
            <a:off x="7257176" y="4869160"/>
            <a:ext cx="80" cy="2879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6897136" y="446218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84648" y="278092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34" name="Connecteur droit avec flèche 33"/>
          <p:cNvCxnSpPr/>
          <p:nvPr/>
        </p:nvCxnSpPr>
        <p:spPr bwMode="auto">
          <a:xfrm flipV="1">
            <a:off x="4495837" y="445336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3936665" y="488540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 smtClean="0"/>
          </a:p>
        </p:txBody>
      </p:sp>
      <p:cxnSp>
        <p:nvCxnSpPr>
          <p:cNvPr id="36" name="Connecteur droit avec flèche 35"/>
          <p:cNvCxnSpPr/>
          <p:nvPr/>
        </p:nvCxnSpPr>
        <p:spPr bwMode="auto">
          <a:xfrm flipV="1">
            <a:off x="7761312" y="5877272"/>
            <a:ext cx="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7185248" y="616530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48" name="Connecteur droit avec flèche 47"/>
          <p:cNvCxnSpPr/>
          <p:nvPr/>
        </p:nvCxnSpPr>
        <p:spPr bwMode="auto">
          <a:xfrm>
            <a:off x="1208584" y="1828949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 bwMode="auto">
          <a:xfrm>
            <a:off x="6609232" y="551723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-44127" y="1697633"/>
            <a:ext cx="128059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err="1" smtClean="0"/>
              <a:t>MPw</a:t>
            </a:r>
            <a:endParaRPr lang="en-US" sz="800" dirty="0"/>
          </a:p>
        </p:txBody>
      </p:sp>
      <p:sp>
        <p:nvSpPr>
          <p:cNvPr id="56" name="ZoneTexte 55"/>
          <p:cNvSpPr txBox="1"/>
          <p:nvPr/>
        </p:nvSpPr>
        <p:spPr>
          <a:xfrm>
            <a:off x="5648697" y="5401791"/>
            <a:ext cx="10158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LHe</a:t>
            </a:r>
            <a:r>
              <a:rPr lang="en-US" sz="800" dirty="0" smtClean="0"/>
              <a:t> from line A+</a:t>
            </a:r>
            <a:endParaRPr lang="en-US" sz="800" dirty="0"/>
          </a:p>
        </p:txBody>
      </p:sp>
      <p:cxnSp>
        <p:nvCxnSpPr>
          <p:cNvPr id="57" name="Connecteur droit avec flèche 56"/>
          <p:cNvCxnSpPr/>
          <p:nvPr/>
        </p:nvCxnSpPr>
        <p:spPr bwMode="auto">
          <a:xfrm>
            <a:off x="3080792" y="2348880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 bwMode="auto">
          <a:xfrm>
            <a:off x="5225033" y="4093320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/>
          <p:nvPr/>
        </p:nvCxnSpPr>
        <p:spPr bwMode="auto">
          <a:xfrm>
            <a:off x="8481392" y="551723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3477307" y="2243544"/>
            <a:ext cx="1216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cxnSp>
        <p:nvCxnSpPr>
          <p:cNvPr id="66" name="Connecteur droit avec flèche 65"/>
          <p:cNvCxnSpPr/>
          <p:nvPr/>
        </p:nvCxnSpPr>
        <p:spPr bwMode="auto">
          <a:xfrm>
            <a:off x="3080792" y="191683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3469531" y="181149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sp>
        <p:nvSpPr>
          <p:cNvPr id="70" name="ZoneTexte 69"/>
          <p:cNvSpPr txBox="1"/>
          <p:nvPr/>
        </p:nvSpPr>
        <p:spPr>
          <a:xfrm>
            <a:off x="8880759" y="5373216"/>
            <a:ext cx="48072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LHe</a:t>
            </a:r>
            <a:endParaRPr lang="en-US" sz="800" dirty="0"/>
          </a:p>
        </p:txBody>
      </p:sp>
      <p:cxnSp>
        <p:nvCxnSpPr>
          <p:cNvPr id="52" name="Connecteur droit avec flèche 51"/>
          <p:cNvCxnSpPr/>
          <p:nvPr/>
        </p:nvCxnSpPr>
        <p:spPr bwMode="auto">
          <a:xfrm>
            <a:off x="1208584" y="197398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-50477" y="1839491"/>
            <a:ext cx="128059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XD</a:t>
            </a:r>
            <a:endParaRPr lang="en-US" sz="800" dirty="0"/>
          </a:p>
        </p:txBody>
      </p:sp>
      <p:cxnSp>
        <p:nvCxnSpPr>
          <p:cNvPr id="58" name="Connecteur droit avec flèche 57"/>
          <p:cNvCxnSpPr/>
          <p:nvPr/>
        </p:nvCxnSpPr>
        <p:spPr bwMode="auto">
          <a:xfrm>
            <a:off x="1208584" y="2120156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163798" y="1983507"/>
            <a:ext cx="1072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err="1" smtClean="0"/>
              <a:t>LPc</a:t>
            </a:r>
            <a:endParaRPr lang="en-US" sz="800" dirty="0"/>
          </a:p>
        </p:txBody>
      </p:sp>
      <p:cxnSp>
        <p:nvCxnSpPr>
          <p:cNvPr id="61" name="Connecteur droit avec flèche 60"/>
          <p:cNvCxnSpPr/>
          <p:nvPr/>
        </p:nvCxnSpPr>
        <p:spPr bwMode="auto">
          <a:xfrm>
            <a:off x="1208584" y="227687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444054" y="2142381"/>
            <a:ext cx="7843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71" name="Connecteur droit avec flèche 70"/>
          <p:cNvCxnSpPr/>
          <p:nvPr/>
        </p:nvCxnSpPr>
        <p:spPr bwMode="auto">
          <a:xfrm>
            <a:off x="1208584" y="2420888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-53975" y="2289572"/>
            <a:ext cx="12805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sp>
        <p:nvSpPr>
          <p:cNvPr id="74" name="ZoneTexte 73"/>
          <p:cNvSpPr txBox="1"/>
          <p:nvPr/>
        </p:nvSpPr>
        <p:spPr>
          <a:xfrm>
            <a:off x="2249377" y="3829671"/>
            <a:ext cx="11676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QL</a:t>
            </a:r>
            <a:endParaRPr lang="en-US" sz="800" dirty="0"/>
          </a:p>
        </p:txBody>
      </p:sp>
      <p:sp>
        <p:nvSpPr>
          <p:cNvPr id="80" name="ZoneTexte 79"/>
          <p:cNvSpPr txBox="1"/>
          <p:nvPr/>
        </p:nvSpPr>
        <p:spPr>
          <a:xfrm>
            <a:off x="2136465" y="3680322"/>
            <a:ext cx="12805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line XD</a:t>
            </a:r>
            <a:endParaRPr lang="en-US" sz="800" dirty="0"/>
          </a:p>
        </p:txBody>
      </p:sp>
      <p:sp>
        <p:nvSpPr>
          <p:cNvPr id="81" name="ZoneTexte 80"/>
          <p:cNvSpPr txBox="1"/>
          <p:nvPr/>
        </p:nvSpPr>
        <p:spPr>
          <a:xfrm>
            <a:off x="2230698" y="3971529"/>
            <a:ext cx="11676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D</a:t>
            </a:r>
            <a:endParaRPr lang="en-US" sz="800" dirty="0"/>
          </a:p>
        </p:txBody>
      </p:sp>
      <p:sp>
        <p:nvSpPr>
          <p:cNvPr id="82" name="ZoneTexte 81"/>
          <p:cNvSpPr txBox="1"/>
          <p:nvPr/>
        </p:nvSpPr>
        <p:spPr>
          <a:xfrm>
            <a:off x="2233873" y="4129262"/>
            <a:ext cx="11676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B</a:t>
            </a:r>
            <a:endParaRPr lang="en-US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2232856" y="4268069"/>
            <a:ext cx="11676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Cold LP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5608848" y="3979144"/>
            <a:ext cx="1216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to LP line</a:t>
            </a:r>
            <a:endParaRPr lang="en-US" sz="800" dirty="0"/>
          </a:p>
        </p:txBody>
      </p:sp>
      <p:sp>
        <p:nvSpPr>
          <p:cNvPr id="23" name="ZoneTexte 22"/>
          <p:cNvSpPr txBox="1"/>
          <p:nvPr/>
        </p:nvSpPr>
        <p:spPr>
          <a:xfrm>
            <a:off x="4008593" y="285293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32" name="Connecteur droit avec flèche 31"/>
          <p:cNvCxnSpPr/>
          <p:nvPr/>
        </p:nvCxnSpPr>
        <p:spPr bwMode="auto">
          <a:xfrm flipV="1">
            <a:off x="2360712" y="2471410"/>
            <a:ext cx="0" cy="30951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 bwMode="auto">
          <a:xfrm>
            <a:off x="3360601" y="3795763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 bwMode="auto">
          <a:xfrm>
            <a:off x="3360601" y="3940796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 bwMode="auto">
          <a:xfrm>
            <a:off x="3360601" y="4086970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 bwMode="auto">
          <a:xfrm>
            <a:off x="3360601" y="4243686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 bwMode="auto">
          <a:xfrm>
            <a:off x="3360601" y="4387702"/>
            <a:ext cx="432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1.4.1 To recover warm </a:t>
            </a:r>
            <a:r>
              <a:rPr lang="en-US" dirty="0" err="1" smtClean="0"/>
              <a:t>GHe</a:t>
            </a:r>
            <a:endParaRPr lang="fr-FR" dirty="0"/>
          </a:p>
        </p:txBody>
      </p:sp>
      <p:grpSp>
        <p:nvGrpSpPr>
          <p:cNvPr id="4" name="Groupe 39"/>
          <p:cNvGrpSpPr/>
          <p:nvPr/>
        </p:nvGrpSpPr>
        <p:grpSpPr>
          <a:xfrm>
            <a:off x="1604628" y="1427266"/>
            <a:ext cx="1502643" cy="763513"/>
            <a:chOff x="2936776" y="1124744"/>
            <a:chExt cx="1502643" cy="763513"/>
          </a:xfrm>
        </p:grpSpPr>
        <p:sp>
          <p:nvSpPr>
            <p:cNvPr id="41" name="Rectangle 40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MPw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50" name="Connecteur droit avec flèche 49"/>
          <p:cNvCxnSpPr/>
          <p:nvPr/>
        </p:nvCxnSpPr>
        <p:spPr bwMode="auto">
          <a:xfrm flipV="1">
            <a:off x="2324788" y="2147926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1748724" y="236395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75" name="Connecteur droit avec flèche 74"/>
          <p:cNvCxnSpPr/>
          <p:nvPr/>
        </p:nvCxnSpPr>
        <p:spPr bwMode="auto">
          <a:xfrm>
            <a:off x="7077236" y="5603770"/>
            <a:ext cx="165618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7" name="Groupe 39"/>
          <p:cNvGrpSpPr/>
          <p:nvPr/>
        </p:nvGrpSpPr>
        <p:grpSpPr>
          <a:xfrm>
            <a:off x="1604628" y="3443024"/>
            <a:ext cx="1502643" cy="763513"/>
            <a:chOff x="2936776" y="1124744"/>
            <a:chExt cx="1502643" cy="763513"/>
          </a:xfrm>
        </p:grpSpPr>
        <p:sp>
          <p:nvSpPr>
            <p:cNvPr id="45" name="Rectangle 44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XD (warm)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69" name="Connecteur droit avec flèche 68"/>
          <p:cNvCxnSpPr/>
          <p:nvPr/>
        </p:nvCxnSpPr>
        <p:spPr bwMode="auto">
          <a:xfrm flipV="1">
            <a:off x="2324788" y="4163684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1748724" y="437970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71" name="Connecteur droit avec flèche 70"/>
          <p:cNvCxnSpPr>
            <a:endCxn id="45" idx="1"/>
          </p:cNvCxnSpPr>
          <p:nvPr/>
        </p:nvCxnSpPr>
        <p:spPr bwMode="auto">
          <a:xfrm flipV="1">
            <a:off x="1100572" y="3803024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2" name="Groupe 39"/>
          <p:cNvGrpSpPr/>
          <p:nvPr/>
        </p:nvGrpSpPr>
        <p:grpSpPr>
          <a:xfrm>
            <a:off x="1604628" y="5504338"/>
            <a:ext cx="1502643" cy="763513"/>
            <a:chOff x="2936776" y="1124744"/>
            <a:chExt cx="1502643" cy="763513"/>
          </a:xfrm>
        </p:grpSpPr>
        <p:sp>
          <p:nvSpPr>
            <p:cNvPr id="73" name="Rectangle 72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LPc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87" name="Connecteur droit avec flèche 86"/>
          <p:cNvCxnSpPr>
            <a:endCxn id="73" idx="1"/>
          </p:cNvCxnSpPr>
          <p:nvPr/>
        </p:nvCxnSpPr>
        <p:spPr bwMode="auto">
          <a:xfrm flipV="1">
            <a:off x="1100572" y="5864338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 bwMode="auto">
          <a:xfrm>
            <a:off x="2828844" y="5243690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ZoneTexte 88"/>
          <p:cNvSpPr txBox="1"/>
          <p:nvPr/>
        </p:nvSpPr>
        <p:spPr>
          <a:xfrm>
            <a:off x="2396716" y="490513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90" name="Connecteur droit avec flèche 89"/>
          <p:cNvCxnSpPr>
            <a:stCxn id="91" idx="2"/>
          </p:cNvCxnSpPr>
          <p:nvPr/>
        </p:nvCxnSpPr>
        <p:spPr bwMode="auto">
          <a:xfrm>
            <a:off x="2324708" y="5099674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ZoneTexte 90"/>
          <p:cNvSpPr txBox="1"/>
          <p:nvPr/>
        </p:nvSpPr>
        <p:spPr>
          <a:xfrm>
            <a:off x="1820652" y="476112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92" name="Connecteur droit avec flèche 91"/>
          <p:cNvCxnSpPr/>
          <p:nvPr/>
        </p:nvCxnSpPr>
        <p:spPr bwMode="auto">
          <a:xfrm flipH="1">
            <a:off x="1757152" y="5243690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1136576" y="495146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100" name="ZoneTexte 99"/>
          <p:cNvSpPr txBox="1"/>
          <p:nvPr/>
        </p:nvSpPr>
        <p:spPr>
          <a:xfrm>
            <a:off x="380492" y="1571282"/>
            <a:ext cx="1080120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err="1" smtClean="0"/>
              <a:t>MPw</a:t>
            </a:r>
            <a:endParaRPr lang="en-US" sz="800" dirty="0"/>
          </a:p>
        </p:txBody>
      </p:sp>
      <p:sp>
        <p:nvSpPr>
          <p:cNvPr id="101" name="ZoneTexte 100"/>
          <p:cNvSpPr txBox="1"/>
          <p:nvPr/>
        </p:nvSpPr>
        <p:spPr>
          <a:xfrm>
            <a:off x="452500" y="3587506"/>
            <a:ext cx="100811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XD</a:t>
            </a:r>
            <a:endParaRPr lang="en-US" sz="800" dirty="0"/>
          </a:p>
        </p:txBody>
      </p:sp>
      <p:sp>
        <p:nvSpPr>
          <p:cNvPr id="102" name="ZoneTexte 101"/>
          <p:cNvSpPr txBox="1"/>
          <p:nvPr/>
        </p:nvSpPr>
        <p:spPr>
          <a:xfrm>
            <a:off x="380492" y="5675738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err="1" smtClean="0"/>
              <a:t>LPc</a:t>
            </a:r>
            <a:endParaRPr lang="en-US" sz="800" dirty="0"/>
          </a:p>
        </p:txBody>
      </p:sp>
      <p:cxnSp>
        <p:nvCxnSpPr>
          <p:cNvPr id="104" name="Connecteur droit 103"/>
          <p:cNvCxnSpPr/>
          <p:nvPr/>
        </p:nvCxnSpPr>
        <p:spPr bwMode="auto">
          <a:xfrm>
            <a:off x="3692860" y="1787306"/>
            <a:ext cx="0" cy="410445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necteur droit 104"/>
          <p:cNvCxnSpPr/>
          <p:nvPr/>
        </p:nvCxnSpPr>
        <p:spPr bwMode="auto">
          <a:xfrm>
            <a:off x="7077236" y="5243690"/>
            <a:ext cx="64807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/>
          <p:nvPr/>
        </p:nvCxnSpPr>
        <p:spPr bwMode="auto">
          <a:xfrm>
            <a:off x="4989004" y="5603730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Connecteur droit 108"/>
          <p:cNvCxnSpPr/>
          <p:nvPr/>
        </p:nvCxnSpPr>
        <p:spPr bwMode="auto">
          <a:xfrm>
            <a:off x="3044628" y="5891762"/>
            <a:ext cx="6482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Connecteur droit 110"/>
          <p:cNvCxnSpPr>
            <a:stCxn id="41" idx="3"/>
          </p:cNvCxnSpPr>
          <p:nvPr/>
        </p:nvCxnSpPr>
        <p:spPr bwMode="auto">
          <a:xfrm>
            <a:off x="3044628" y="1787266"/>
            <a:ext cx="648232" cy="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8661412" y="3608992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cxnSp>
        <p:nvCxnSpPr>
          <p:cNvPr id="135" name="Connecteur droit avec flèche 134"/>
          <p:cNvCxnSpPr/>
          <p:nvPr/>
        </p:nvCxnSpPr>
        <p:spPr bwMode="auto">
          <a:xfrm>
            <a:off x="2828844" y="3191490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2396716" y="285293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37" name="Connecteur droit avec flèche 136"/>
          <p:cNvCxnSpPr>
            <a:stCxn id="138" idx="2"/>
          </p:cNvCxnSpPr>
          <p:nvPr/>
        </p:nvCxnSpPr>
        <p:spPr bwMode="auto">
          <a:xfrm>
            <a:off x="2324708" y="3047474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1820652" y="270892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39" name="Connecteur droit avec flèche 138"/>
          <p:cNvCxnSpPr/>
          <p:nvPr/>
        </p:nvCxnSpPr>
        <p:spPr bwMode="auto">
          <a:xfrm flipH="1">
            <a:off x="1757152" y="3191490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ZoneTexte 139"/>
          <p:cNvSpPr txBox="1"/>
          <p:nvPr/>
        </p:nvSpPr>
        <p:spPr>
          <a:xfrm>
            <a:off x="1136576" y="289926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41" name="Connecteur droit avec flèche 140"/>
          <p:cNvCxnSpPr/>
          <p:nvPr/>
        </p:nvCxnSpPr>
        <p:spPr bwMode="auto">
          <a:xfrm>
            <a:off x="2828844" y="1175266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2396716" y="83671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43" name="Connecteur droit avec flèche 142"/>
          <p:cNvCxnSpPr>
            <a:stCxn id="144" idx="2"/>
          </p:cNvCxnSpPr>
          <p:nvPr/>
        </p:nvCxnSpPr>
        <p:spPr bwMode="auto">
          <a:xfrm>
            <a:off x="2324708" y="1031250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ZoneTexte 143"/>
          <p:cNvSpPr txBox="1"/>
          <p:nvPr/>
        </p:nvSpPr>
        <p:spPr>
          <a:xfrm>
            <a:off x="1820652" y="69269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45" name="Connecteur droit avec flèche 144"/>
          <p:cNvCxnSpPr/>
          <p:nvPr/>
        </p:nvCxnSpPr>
        <p:spPr bwMode="auto">
          <a:xfrm flipH="1">
            <a:off x="1757152" y="1175266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1136576" y="883042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grpSp>
        <p:nvGrpSpPr>
          <p:cNvPr id="147" name="Groupe 39"/>
          <p:cNvGrpSpPr/>
          <p:nvPr/>
        </p:nvGrpSpPr>
        <p:grpSpPr>
          <a:xfrm>
            <a:off x="5637076" y="5099674"/>
            <a:ext cx="1502643" cy="763513"/>
            <a:chOff x="2936776" y="1124744"/>
            <a:chExt cx="1502643" cy="763513"/>
          </a:xfrm>
        </p:grpSpPr>
        <p:sp>
          <p:nvSpPr>
            <p:cNvPr id="148" name="Rectangle 147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connect the cold box and the compression station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4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150" name="Connecteur droit avec flèche 149"/>
          <p:cNvCxnSpPr/>
          <p:nvPr/>
        </p:nvCxnSpPr>
        <p:spPr bwMode="auto">
          <a:xfrm flipV="1">
            <a:off x="6357236" y="5820334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5781172" y="603635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152" name="Connecteur droit avec flèche 151"/>
          <p:cNvCxnSpPr/>
          <p:nvPr/>
        </p:nvCxnSpPr>
        <p:spPr bwMode="auto">
          <a:xfrm>
            <a:off x="6861292" y="4847674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" name="ZoneTexte 152"/>
          <p:cNvSpPr txBox="1"/>
          <p:nvPr/>
        </p:nvSpPr>
        <p:spPr>
          <a:xfrm>
            <a:off x="6429164" y="450912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54" name="Connecteur droit avec flèche 153"/>
          <p:cNvCxnSpPr>
            <a:stCxn id="155" idx="2"/>
          </p:cNvCxnSpPr>
          <p:nvPr/>
        </p:nvCxnSpPr>
        <p:spPr bwMode="auto">
          <a:xfrm>
            <a:off x="6357156" y="4703658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5" name="ZoneTexte 154"/>
          <p:cNvSpPr txBox="1"/>
          <p:nvPr/>
        </p:nvSpPr>
        <p:spPr>
          <a:xfrm>
            <a:off x="5853100" y="436510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56" name="Connecteur droit avec flèche 155"/>
          <p:cNvCxnSpPr/>
          <p:nvPr/>
        </p:nvCxnSpPr>
        <p:spPr bwMode="auto">
          <a:xfrm flipH="1">
            <a:off x="5789600" y="4847674"/>
            <a:ext cx="8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ZoneTexte 156"/>
          <p:cNvSpPr txBox="1"/>
          <p:nvPr/>
        </p:nvSpPr>
        <p:spPr>
          <a:xfrm>
            <a:off x="5169024" y="455545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58" name="Connecteur droit avec flèche 157"/>
          <p:cNvCxnSpPr/>
          <p:nvPr/>
        </p:nvCxnSpPr>
        <p:spPr bwMode="auto">
          <a:xfrm>
            <a:off x="4989004" y="5315698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9" name="ZoneTexte 158"/>
          <p:cNvSpPr txBox="1"/>
          <p:nvPr/>
        </p:nvSpPr>
        <p:spPr>
          <a:xfrm>
            <a:off x="4243683" y="5100046"/>
            <a:ext cx="791691" cy="21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160" name="ZoneTexte 159"/>
          <p:cNvSpPr txBox="1"/>
          <p:nvPr/>
        </p:nvSpPr>
        <p:spPr>
          <a:xfrm>
            <a:off x="4196916" y="54091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cxnSp>
        <p:nvCxnSpPr>
          <p:cNvPr id="162" name="Connecteur droit 161"/>
          <p:cNvCxnSpPr>
            <a:stCxn id="81" idx="0"/>
          </p:cNvCxnSpPr>
          <p:nvPr/>
        </p:nvCxnSpPr>
        <p:spPr bwMode="auto">
          <a:xfrm>
            <a:off x="7724969" y="4017680"/>
            <a:ext cx="339" cy="122601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7" name="ZoneTexte 166"/>
          <p:cNvSpPr txBox="1"/>
          <p:nvPr/>
        </p:nvSpPr>
        <p:spPr>
          <a:xfrm>
            <a:off x="8661412" y="54091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cxnSp>
        <p:nvCxnSpPr>
          <p:cNvPr id="169" name="Connecteur droit avec flèche 168"/>
          <p:cNvCxnSpPr>
            <a:endCxn id="41" idx="1"/>
          </p:cNvCxnSpPr>
          <p:nvPr/>
        </p:nvCxnSpPr>
        <p:spPr bwMode="auto">
          <a:xfrm flipV="1">
            <a:off x="1100572" y="1787266"/>
            <a:ext cx="504056" cy="8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Connecteur droit avec flèche 176"/>
          <p:cNvCxnSpPr/>
          <p:nvPr/>
        </p:nvCxnSpPr>
        <p:spPr bwMode="auto">
          <a:xfrm flipV="1">
            <a:off x="2324788" y="6237892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ZoneTexte 177"/>
          <p:cNvSpPr txBox="1"/>
          <p:nvPr/>
        </p:nvSpPr>
        <p:spPr>
          <a:xfrm>
            <a:off x="1748724" y="645391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sp>
        <p:nvSpPr>
          <p:cNvPr id="68" name="Rectangle 67"/>
          <p:cNvSpPr/>
          <p:nvPr/>
        </p:nvSpPr>
        <p:spPr bwMode="auto">
          <a:xfrm>
            <a:off x="3584848" y="3626644"/>
            <a:ext cx="288032" cy="35004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4" name="Connecteur droit avec flèche 73"/>
          <p:cNvCxnSpPr/>
          <p:nvPr/>
        </p:nvCxnSpPr>
        <p:spPr bwMode="auto">
          <a:xfrm>
            <a:off x="3044628" y="3803024"/>
            <a:ext cx="5688792" cy="50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Arc 76"/>
          <p:cNvSpPr/>
          <p:nvPr/>
        </p:nvSpPr>
        <p:spPr bwMode="auto">
          <a:xfrm rot="10800000">
            <a:off x="3690938" y="3371602"/>
            <a:ext cx="393204" cy="432048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c 78"/>
          <p:cNvSpPr/>
          <p:nvPr/>
        </p:nvSpPr>
        <p:spPr bwMode="auto">
          <a:xfrm rot="16200000">
            <a:off x="3712130" y="3783774"/>
            <a:ext cx="393204" cy="432048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Arc 80"/>
          <p:cNvSpPr/>
          <p:nvPr/>
        </p:nvSpPr>
        <p:spPr bwMode="auto">
          <a:xfrm rot="16200000">
            <a:off x="7743428" y="3783112"/>
            <a:ext cx="393204" cy="432048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1.4.2 To recover cold </a:t>
            </a:r>
            <a:r>
              <a:rPr lang="en-US" dirty="0" err="1" smtClean="0"/>
              <a:t>GHe</a:t>
            </a:r>
            <a:endParaRPr lang="fr-FR" dirty="0"/>
          </a:p>
        </p:txBody>
      </p:sp>
      <p:grpSp>
        <p:nvGrpSpPr>
          <p:cNvPr id="3" name="Groupe 39"/>
          <p:cNvGrpSpPr/>
          <p:nvPr/>
        </p:nvGrpSpPr>
        <p:grpSpPr>
          <a:xfrm>
            <a:off x="1694638" y="1535306"/>
            <a:ext cx="1502643" cy="763513"/>
            <a:chOff x="2936776" y="1124744"/>
            <a:chExt cx="1502643" cy="763513"/>
          </a:xfrm>
        </p:grpSpPr>
        <p:sp>
          <p:nvSpPr>
            <p:cNvPr id="41" name="Rectangle 40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XD (cold)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50" name="Connecteur droit avec flèche 49"/>
          <p:cNvCxnSpPr/>
          <p:nvPr/>
        </p:nvCxnSpPr>
        <p:spPr bwMode="auto">
          <a:xfrm flipV="1">
            <a:off x="2002670" y="2255966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stCxn id="148" idx="3"/>
          </p:cNvCxnSpPr>
          <p:nvPr/>
        </p:nvCxnSpPr>
        <p:spPr bwMode="auto">
          <a:xfrm flipV="1">
            <a:off x="8258352" y="4005064"/>
            <a:ext cx="57622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e 39"/>
          <p:cNvGrpSpPr/>
          <p:nvPr/>
        </p:nvGrpSpPr>
        <p:grpSpPr>
          <a:xfrm>
            <a:off x="1694638" y="3545370"/>
            <a:ext cx="1502643" cy="763513"/>
            <a:chOff x="2936776" y="1124744"/>
            <a:chExt cx="1502643" cy="763513"/>
          </a:xfrm>
        </p:grpSpPr>
        <p:sp>
          <p:nvSpPr>
            <p:cNvPr id="45" name="Rectangle 44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QL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69" name="Connecteur droit avec flèche 68"/>
          <p:cNvCxnSpPr/>
          <p:nvPr/>
        </p:nvCxnSpPr>
        <p:spPr bwMode="auto">
          <a:xfrm flipV="1">
            <a:off x="2414798" y="4271724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endCxn id="45" idx="1"/>
          </p:cNvCxnSpPr>
          <p:nvPr/>
        </p:nvCxnSpPr>
        <p:spPr bwMode="auto">
          <a:xfrm flipV="1">
            <a:off x="1190582" y="3905370"/>
            <a:ext cx="50405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e 39"/>
          <p:cNvGrpSpPr/>
          <p:nvPr/>
        </p:nvGrpSpPr>
        <p:grpSpPr>
          <a:xfrm>
            <a:off x="1694638" y="5612378"/>
            <a:ext cx="1502643" cy="763513"/>
            <a:chOff x="2936776" y="1124744"/>
            <a:chExt cx="1502643" cy="763513"/>
          </a:xfrm>
        </p:grpSpPr>
        <p:sp>
          <p:nvSpPr>
            <p:cNvPr id="73" name="Rectangle 72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D</a:t>
              </a: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87" name="Connecteur droit avec flèche 86"/>
          <p:cNvCxnSpPr>
            <a:endCxn id="73" idx="1"/>
          </p:cNvCxnSpPr>
          <p:nvPr/>
        </p:nvCxnSpPr>
        <p:spPr bwMode="auto">
          <a:xfrm flipV="1">
            <a:off x="1190582" y="5972378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 bwMode="auto">
          <a:xfrm>
            <a:off x="2918854" y="5351730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ZoneTexte 88"/>
          <p:cNvSpPr txBox="1"/>
          <p:nvPr/>
        </p:nvSpPr>
        <p:spPr>
          <a:xfrm>
            <a:off x="2486726" y="501317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90" name="Connecteur droit avec flèche 89"/>
          <p:cNvCxnSpPr>
            <a:stCxn id="91" idx="2"/>
          </p:cNvCxnSpPr>
          <p:nvPr/>
        </p:nvCxnSpPr>
        <p:spPr bwMode="auto">
          <a:xfrm>
            <a:off x="2414718" y="5207714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ZoneTexte 90"/>
          <p:cNvSpPr txBox="1"/>
          <p:nvPr/>
        </p:nvSpPr>
        <p:spPr>
          <a:xfrm>
            <a:off x="1910662" y="486916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92" name="Connecteur droit avec flèche 91"/>
          <p:cNvCxnSpPr/>
          <p:nvPr/>
        </p:nvCxnSpPr>
        <p:spPr bwMode="auto">
          <a:xfrm flipH="1">
            <a:off x="1842082" y="5382210"/>
            <a:ext cx="8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1239730" y="504571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100" name="ZoneTexte 99"/>
          <p:cNvSpPr txBox="1"/>
          <p:nvPr/>
        </p:nvSpPr>
        <p:spPr>
          <a:xfrm>
            <a:off x="200472" y="1679322"/>
            <a:ext cx="13501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line XD</a:t>
            </a:r>
            <a:endParaRPr lang="en-US" sz="800" dirty="0"/>
          </a:p>
        </p:txBody>
      </p:sp>
      <p:sp>
        <p:nvSpPr>
          <p:cNvPr id="101" name="ZoneTexte 100"/>
          <p:cNvSpPr txBox="1"/>
          <p:nvPr/>
        </p:nvSpPr>
        <p:spPr>
          <a:xfrm>
            <a:off x="542510" y="3695546"/>
            <a:ext cx="100811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QL</a:t>
            </a:r>
            <a:endParaRPr lang="en-US" sz="800" dirty="0"/>
          </a:p>
        </p:txBody>
      </p:sp>
      <p:sp>
        <p:nvSpPr>
          <p:cNvPr id="102" name="ZoneTexte 101"/>
          <p:cNvSpPr txBox="1"/>
          <p:nvPr/>
        </p:nvSpPr>
        <p:spPr>
          <a:xfrm>
            <a:off x="470502" y="5783778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D</a:t>
            </a:r>
            <a:endParaRPr lang="en-US" sz="800" dirty="0"/>
          </a:p>
        </p:txBody>
      </p:sp>
      <p:cxnSp>
        <p:nvCxnSpPr>
          <p:cNvPr id="109" name="Connecteur droit 108"/>
          <p:cNvCxnSpPr/>
          <p:nvPr/>
        </p:nvCxnSpPr>
        <p:spPr bwMode="auto">
          <a:xfrm>
            <a:off x="3134638" y="5999802"/>
            <a:ext cx="25218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Connecteur droit 110"/>
          <p:cNvCxnSpPr>
            <a:stCxn id="41" idx="3"/>
          </p:cNvCxnSpPr>
          <p:nvPr/>
        </p:nvCxnSpPr>
        <p:spPr bwMode="auto">
          <a:xfrm>
            <a:off x="3134638" y="1895306"/>
            <a:ext cx="25218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necteur droit avec flèche 134"/>
          <p:cNvCxnSpPr/>
          <p:nvPr/>
        </p:nvCxnSpPr>
        <p:spPr bwMode="auto">
          <a:xfrm>
            <a:off x="2918854" y="3299530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2486726" y="296097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37" name="Connecteur droit avec flèche 136"/>
          <p:cNvCxnSpPr>
            <a:stCxn id="138" idx="2"/>
          </p:cNvCxnSpPr>
          <p:nvPr/>
        </p:nvCxnSpPr>
        <p:spPr bwMode="auto">
          <a:xfrm>
            <a:off x="2414718" y="3155514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ZoneTexte 137"/>
          <p:cNvSpPr txBox="1"/>
          <p:nvPr/>
        </p:nvSpPr>
        <p:spPr>
          <a:xfrm>
            <a:off x="1910662" y="2816960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39" name="Connecteur droit avec flèche 138"/>
          <p:cNvCxnSpPr/>
          <p:nvPr/>
        </p:nvCxnSpPr>
        <p:spPr bwMode="auto">
          <a:xfrm flipH="1">
            <a:off x="1842082" y="3330010"/>
            <a:ext cx="8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ZoneTexte 139"/>
          <p:cNvSpPr txBox="1"/>
          <p:nvPr/>
        </p:nvSpPr>
        <p:spPr>
          <a:xfrm>
            <a:off x="1239730" y="299351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41" name="Connecteur droit avec flèche 140"/>
          <p:cNvCxnSpPr/>
          <p:nvPr/>
        </p:nvCxnSpPr>
        <p:spPr bwMode="auto">
          <a:xfrm>
            <a:off x="2918854" y="1283306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2486726" y="94475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43" name="Connecteur droit avec flèche 142"/>
          <p:cNvCxnSpPr>
            <a:stCxn id="144" idx="2"/>
          </p:cNvCxnSpPr>
          <p:nvPr/>
        </p:nvCxnSpPr>
        <p:spPr bwMode="auto">
          <a:xfrm>
            <a:off x="2414718" y="1139290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ZoneTexte 143"/>
          <p:cNvSpPr txBox="1"/>
          <p:nvPr/>
        </p:nvSpPr>
        <p:spPr>
          <a:xfrm>
            <a:off x="1910662" y="80073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45" name="Connecteur droit avec flèche 144"/>
          <p:cNvCxnSpPr/>
          <p:nvPr/>
        </p:nvCxnSpPr>
        <p:spPr bwMode="auto">
          <a:xfrm flipH="1">
            <a:off x="1842082" y="1313786"/>
            <a:ext cx="8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6" name="ZoneTexte 145"/>
          <p:cNvSpPr txBox="1"/>
          <p:nvPr/>
        </p:nvSpPr>
        <p:spPr>
          <a:xfrm>
            <a:off x="1239730" y="97728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grpSp>
        <p:nvGrpSpPr>
          <p:cNvPr id="6" name="Groupe 39"/>
          <p:cNvGrpSpPr/>
          <p:nvPr/>
        </p:nvGrpSpPr>
        <p:grpSpPr>
          <a:xfrm>
            <a:off x="6818352" y="3653675"/>
            <a:ext cx="1493118" cy="757600"/>
            <a:chOff x="2936776" y="1002214"/>
            <a:chExt cx="1493118" cy="757600"/>
          </a:xfrm>
        </p:grpSpPr>
        <p:sp>
          <p:nvSpPr>
            <p:cNvPr id="148" name="Rectangle 147"/>
            <p:cNvSpPr/>
            <p:nvPr/>
          </p:nvSpPr>
          <p:spPr bwMode="auto">
            <a:xfrm>
              <a:off x="2936776" y="100221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channel the flow within the LP line</a:t>
              </a:r>
            </a:p>
          </p:txBody>
        </p:sp>
        <p:sp>
          <p:nvSpPr>
            <p:cNvPr id="149" name="ZoneTexte 148"/>
            <p:cNvSpPr txBox="1"/>
            <p:nvPr/>
          </p:nvSpPr>
          <p:spPr>
            <a:xfrm>
              <a:off x="4187520" y="1544370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5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150" name="Connecteur droit avec flèche 149"/>
          <p:cNvCxnSpPr/>
          <p:nvPr/>
        </p:nvCxnSpPr>
        <p:spPr bwMode="auto">
          <a:xfrm flipV="1">
            <a:off x="7538512" y="4365684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6962448" y="458170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152" name="Connecteur droit avec flèche 151"/>
          <p:cNvCxnSpPr/>
          <p:nvPr/>
        </p:nvCxnSpPr>
        <p:spPr bwMode="auto">
          <a:xfrm>
            <a:off x="8042568" y="3393024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" name="ZoneTexte 152"/>
          <p:cNvSpPr txBox="1"/>
          <p:nvPr/>
        </p:nvSpPr>
        <p:spPr>
          <a:xfrm>
            <a:off x="7610440" y="305447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54" name="Connecteur droit avec flèche 153"/>
          <p:cNvCxnSpPr>
            <a:stCxn id="155" idx="2"/>
          </p:cNvCxnSpPr>
          <p:nvPr/>
        </p:nvCxnSpPr>
        <p:spPr bwMode="auto">
          <a:xfrm>
            <a:off x="7538432" y="3249008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5" name="ZoneTexte 154"/>
          <p:cNvSpPr txBox="1"/>
          <p:nvPr/>
        </p:nvSpPr>
        <p:spPr>
          <a:xfrm>
            <a:off x="7034376" y="291045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56" name="Connecteur droit avec flèche 155"/>
          <p:cNvCxnSpPr/>
          <p:nvPr/>
        </p:nvCxnSpPr>
        <p:spPr bwMode="auto">
          <a:xfrm flipH="1">
            <a:off x="6965796" y="3423504"/>
            <a:ext cx="8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ZoneTexte 156"/>
          <p:cNvSpPr txBox="1"/>
          <p:nvPr/>
        </p:nvSpPr>
        <p:spPr>
          <a:xfrm>
            <a:off x="6298292" y="3122980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167" name="ZoneTexte 166"/>
          <p:cNvSpPr txBox="1"/>
          <p:nvPr/>
        </p:nvSpPr>
        <p:spPr>
          <a:xfrm>
            <a:off x="8804096" y="385967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to LP line</a:t>
            </a:r>
            <a:endParaRPr lang="en-US" sz="800" dirty="0"/>
          </a:p>
        </p:txBody>
      </p:sp>
      <p:cxnSp>
        <p:nvCxnSpPr>
          <p:cNvPr id="169" name="Connecteur droit avec flèche 168"/>
          <p:cNvCxnSpPr>
            <a:endCxn id="41" idx="1"/>
          </p:cNvCxnSpPr>
          <p:nvPr/>
        </p:nvCxnSpPr>
        <p:spPr bwMode="auto">
          <a:xfrm flipV="1">
            <a:off x="1190582" y="1895306"/>
            <a:ext cx="504056" cy="8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Connecteur droit avec flèche 176"/>
          <p:cNvCxnSpPr/>
          <p:nvPr/>
        </p:nvCxnSpPr>
        <p:spPr bwMode="auto">
          <a:xfrm flipV="1">
            <a:off x="2414798" y="6345932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6" name="Groupe 39"/>
          <p:cNvGrpSpPr/>
          <p:nvPr/>
        </p:nvGrpSpPr>
        <p:grpSpPr>
          <a:xfrm>
            <a:off x="4538954" y="1507922"/>
            <a:ext cx="1502643" cy="763513"/>
            <a:chOff x="2936776" y="1124744"/>
            <a:chExt cx="1502643" cy="763513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from line B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4197045" y="1672813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4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72" name="Connecteur droit avec flèche 71"/>
          <p:cNvCxnSpPr>
            <a:endCxn id="67" idx="1"/>
          </p:cNvCxnSpPr>
          <p:nvPr/>
        </p:nvCxnSpPr>
        <p:spPr bwMode="auto">
          <a:xfrm flipV="1">
            <a:off x="4034898" y="1867922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 bwMode="auto">
          <a:xfrm>
            <a:off x="5763170" y="1247274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ZoneTexte 76"/>
          <p:cNvSpPr txBox="1"/>
          <p:nvPr/>
        </p:nvSpPr>
        <p:spPr>
          <a:xfrm>
            <a:off x="5331042" y="90872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78" name="Connecteur droit avec flèche 77"/>
          <p:cNvCxnSpPr>
            <a:stCxn id="79" idx="2"/>
          </p:cNvCxnSpPr>
          <p:nvPr/>
        </p:nvCxnSpPr>
        <p:spPr bwMode="auto">
          <a:xfrm>
            <a:off x="5259034" y="1103258"/>
            <a:ext cx="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4754978" y="76470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80" name="Connecteur droit avec flèche 79"/>
          <p:cNvCxnSpPr/>
          <p:nvPr/>
        </p:nvCxnSpPr>
        <p:spPr bwMode="auto">
          <a:xfrm flipH="1">
            <a:off x="4664825" y="1317663"/>
            <a:ext cx="80" cy="18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4011773" y="1005492"/>
            <a:ext cx="12421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82" name="ZoneTexte 81"/>
          <p:cNvSpPr txBox="1"/>
          <p:nvPr/>
        </p:nvSpPr>
        <p:spPr>
          <a:xfrm>
            <a:off x="3458834" y="1664832"/>
            <a:ext cx="9361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line B</a:t>
            </a:r>
            <a:endParaRPr lang="en-US" sz="800" dirty="0"/>
          </a:p>
        </p:txBody>
      </p:sp>
      <p:cxnSp>
        <p:nvCxnSpPr>
          <p:cNvPr id="83" name="Connecteur droit avec flèche 82"/>
          <p:cNvCxnSpPr/>
          <p:nvPr/>
        </p:nvCxnSpPr>
        <p:spPr bwMode="auto">
          <a:xfrm flipV="1">
            <a:off x="5259114" y="2241476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ZoneTexte 83"/>
          <p:cNvSpPr txBox="1"/>
          <p:nvPr/>
        </p:nvSpPr>
        <p:spPr>
          <a:xfrm>
            <a:off x="4683050" y="245750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128" name="Connecteur droit 127"/>
          <p:cNvCxnSpPr>
            <a:endCxn id="96" idx="2"/>
          </p:cNvCxnSpPr>
          <p:nvPr/>
        </p:nvCxnSpPr>
        <p:spPr bwMode="auto">
          <a:xfrm>
            <a:off x="6195138" y="1880856"/>
            <a:ext cx="354" cy="180520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129"/>
          <p:cNvCxnSpPr/>
          <p:nvPr/>
        </p:nvCxnSpPr>
        <p:spPr bwMode="auto">
          <a:xfrm>
            <a:off x="5979114" y="1880856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ZoneTexte 174"/>
          <p:cNvSpPr txBox="1"/>
          <p:nvPr/>
        </p:nvSpPr>
        <p:spPr>
          <a:xfrm>
            <a:off x="5116066" y="3952106"/>
            <a:ext cx="1296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sp>
        <p:nvSpPr>
          <p:cNvPr id="86" name="Arc 85"/>
          <p:cNvSpPr/>
          <p:nvPr/>
        </p:nvSpPr>
        <p:spPr bwMode="auto">
          <a:xfrm rot="10800000">
            <a:off x="3386136" y="3474243"/>
            <a:ext cx="392153" cy="431254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Arc 93"/>
          <p:cNvSpPr/>
          <p:nvPr/>
        </p:nvSpPr>
        <p:spPr bwMode="auto">
          <a:xfrm rot="16200000">
            <a:off x="3406279" y="3885621"/>
            <a:ext cx="393204" cy="432048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Connecteur droit avec flèche 94"/>
          <p:cNvCxnSpPr>
            <a:stCxn id="45" idx="3"/>
            <a:endCxn id="148" idx="1"/>
          </p:cNvCxnSpPr>
          <p:nvPr/>
        </p:nvCxnSpPr>
        <p:spPr bwMode="auto">
          <a:xfrm>
            <a:off x="3134638" y="3905370"/>
            <a:ext cx="368371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Arc 95"/>
          <p:cNvSpPr/>
          <p:nvPr/>
        </p:nvSpPr>
        <p:spPr bwMode="auto">
          <a:xfrm rot="10800000">
            <a:off x="6195436" y="3475582"/>
            <a:ext cx="392153" cy="431254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ZoneTexte 106"/>
          <p:cNvSpPr txBox="1"/>
          <p:nvPr/>
        </p:nvSpPr>
        <p:spPr>
          <a:xfrm>
            <a:off x="5510014" y="4149080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LP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10" name="Connecteur droit avec flèche 109"/>
          <p:cNvCxnSpPr/>
          <p:nvPr/>
        </p:nvCxnSpPr>
        <p:spPr bwMode="auto">
          <a:xfrm flipV="1">
            <a:off x="6314296" y="4259188"/>
            <a:ext cx="50405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Forme libre 111"/>
          <p:cNvSpPr/>
          <p:nvPr/>
        </p:nvSpPr>
        <p:spPr bwMode="auto">
          <a:xfrm rot="8494516" flipV="1">
            <a:off x="6259639" y="3976426"/>
            <a:ext cx="379662" cy="61490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Connecteur droit 115"/>
          <p:cNvCxnSpPr/>
          <p:nvPr/>
        </p:nvCxnSpPr>
        <p:spPr bwMode="auto">
          <a:xfrm>
            <a:off x="3385536" y="1893705"/>
            <a:ext cx="354" cy="180520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 bwMode="auto">
          <a:xfrm>
            <a:off x="3386138" y="4102894"/>
            <a:ext cx="3519" cy="190053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ZoneTexte 119"/>
          <p:cNvSpPr txBox="1"/>
          <p:nvPr/>
        </p:nvSpPr>
        <p:spPr>
          <a:xfrm>
            <a:off x="1856656" y="443711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sp>
        <p:nvSpPr>
          <p:cNvPr id="121" name="ZoneTexte 120"/>
          <p:cNvSpPr txBox="1"/>
          <p:nvPr/>
        </p:nvSpPr>
        <p:spPr>
          <a:xfrm>
            <a:off x="1856656" y="652534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sp>
        <p:nvSpPr>
          <p:cNvPr id="122" name="ZoneTexte 121"/>
          <p:cNvSpPr txBox="1"/>
          <p:nvPr/>
        </p:nvSpPr>
        <p:spPr>
          <a:xfrm>
            <a:off x="1444528" y="243993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97" name="Connecteur droit avec flèche 96"/>
          <p:cNvCxnSpPr/>
          <p:nvPr/>
        </p:nvCxnSpPr>
        <p:spPr bwMode="auto">
          <a:xfrm flipV="1">
            <a:off x="2730277" y="2257822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2150021" y="2436763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i="1" dirty="0" smtClean="0"/>
              <a:t>Atmospheric Exchangers</a:t>
            </a:r>
            <a:endParaRPr lang="en-US" sz="8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355797"/>
          </a:xfrm>
        </p:spPr>
        <p:txBody>
          <a:bodyPr/>
          <a:lstStyle/>
          <a:p>
            <a:r>
              <a:rPr lang="en-US" dirty="0" smtClean="0"/>
              <a:t>2 To provide services to support main functions of </a:t>
            </a:r>
            <a:r>
              <a:rPr lang="en-US" dirty="0" err="1" smtClean="0"/>
              <a:t>cryoplant</a:t>
            </a:r>
            <a:endParaRPr lang="fr-FR" dirty="0"/>
          </a:p>
        </p:txBody>
      </p:sp>
      <p:grpSp>
        <p:nvGrpSpPr>
          <p:cNvPr id="153" name="Groupe 152"/>
          <p:cNvGrpSpPr/>
          <p:nvPr/>
        </p:nvGrpSpPr>
        <p:grpSpPr>
          <a:xfrm>
            <a:off x="272480" y="1268760"/>
            <a:ext cx="1515745" cy="792088"/>
            <a:chOff x="2864768" y="1124744"/>
            <a:chExt cx="1515745" cy="792088"/>
          </a:xfrm>
        </p:grpSpPr>
        <p:sp>
          <p:nvSpPr>
            <p:cNvPr id="156" name="Rectangle 155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analyze and monitor impurities</a:t>
              </a:r>
            </a:p>
          </p:txBody>
        </p:sp>
        <p:sp>
          <p:nvSpPr>
            <p:cNvPr id="157" name="ZoneTexte 156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165" name="Connecteur droit avec flèche 164"/>
          <p:cNvCxnSpPr>
            <a:endCxn id="286" idx="1"/>
          </p:cNvCxnSpPr>
          <p:nvPr/>
        </p:nvCxnSpPr>
        <p:spPr bwMode="auto">
          <a:xfrm flipV="1">
            <a:off x="8625408" y="6099974"/>
            <a:ext cx="36004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ZoneTexte 165"/>
          <p:cNvSpPr txBox="1"/>
          <p:nvPr/>
        </p:nvSpPr>
        <p:spPr>
          <a:xfrm>
            <a:off x="8886480" y="4484910"/>
            <a:ext cx="106456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Thermal insulation</a:t>
            </a:r>
            <a:endParaRPr lang="en-US" sz="800" dirty="0"/>
          </a:p>
        </p:txBody>
      </p:sp>
      <p:grpSp>
        <p:nvGrpSpPr>
          <p:cNvPr id="168" name="Groupe 167"/>
          <p:cNvGrpSpPr/>
          <p:nvPr/>
        </p:nvGrpSpPr>
        <p:grpSpPr>
          <a:xfrm>
            <a:off x="1712640" y="2543418"/>
            <a:ext cx="1515745" cy="792088"/>
            <a:chOff x="2864768" y="1124744"/>
            <a:chExt cx="1515745" cy="792088"/>
          </a:xfrm>
        </p:grpSpPr>
        <p:sp>
          <p:nvSpPr>
            <p:cNvPr id="170" name="Rectangle 169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control and monitor the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LHe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plant</a:t>
              </a:r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3365247" y="3234462"/>
            <a:ext cx="1515745" cy="792088"/>
            <a:chOff x="2864768" y="1124744"/>
            <a:chExt cx="1515745" cy="792088"/>
          </a:xfrm>
        </p:grpSpPr>
        <p:sp>
          <p:nvSpPr>
            <p:cNvPr id="178" name="Rectangle 17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protect the LHE plant against backflow</a:t>
              </a:r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0" name="Groupe 179"/>
          <p:cNvGrpSpPr/>
          <p:nvPr/>
        </p:nvGrpSpPr>
        <p:grpSpPr>
          <a:xfrm>
            <a:off x="5313040" y="4242574"/>
            <a:ext cx="1515745" cy="792088"/>
            <a:chOff x="2864768" y="1124744"/>
            <a:chExt cx="1515745" cy="792088"/>
          </a:xfrm>
        </p:grpSpPr>
        <p:sp>
          <p:nvSpPr>
            <p:cNvPr id="181" name="Rectangle 180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provide thermal insulation</a:t>
              </a:r>
            </a:p>
          </p:txBody>
        </p:sp>
        <p:sp>
          <p:nvSpPr>
            <p:cNvPr id="182" name="ZoneTexte 181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2.4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5" name="Groupe 184"/>
          <p:cNvGrpSpPr/>
          <p:nvPr/>
        </p:nvGrpSpPr>
        <p:grpSpPr>
          <a:xfrm>
            <a:off x="7185248" y="5532820"/>
            <a:ext cx="1515745" cy="792088"/>
            <a:chOff x="2864768" y="1124744"/>
            <a:chExt cx="1515745" cy="792088"/>
          </a:xfrm>
        </p:grpSpPr>
        <p:sp>
          <p:nvSpPr>
            <p:cNvPr id="188" name="Rectangle 18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provide additional services</a:t>
              </a:r>
            </a:p>
          </p:txBody>
        </p:sp>
        <p:sp>
          <p:nvSpPr>
            <p:cNvPr id="198" name="ZoneTexte 197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2.5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201" name="Connecteur droit avec flèche 200"/>
          <p:cNvCxnSpPr>
            <a:endCxn id="156" idx="2"/>
          </p:cNvCxnSpPr>
          <p:nvPr/>
        </p:nvCxnSpPr>
        <p:spPr bwMode="auto">
          <a:xfrm flipH="1" flipV="1">
            <a:off x="992480" y="1988760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ZoneTexte 208"/>
          <p:cNvSpPr txBox="1"/>
          <p:nvPr/>
        </p:nvSpPr>
        <p:spPr>
          <a:xfrm>
            <a:off x="416496" y="2276872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Nitrogen analyzers</a:t>
            </a:r>
          </a:p>
          <a:p>
            <a:r>
              <a:rPr lang="en-US" sz="800" dirty="0" smtClean="0"/>
              <a:t>+ Moisture analyzers</a:t>
            </a:r>
          </a:p>
          <a:p>
            <a:r>
              <a:rPr lang="en-US" sz="800" dirty="0" smtClean="0"/>
              <a:t>+ </a:t>
            </a:r>
            <a:r>
              <a:rPr lang="en-US" sz="800" dirty="0" err="1" smtClean="0"/>
              <a:t>CnHm</a:t>
            </a:r>
            <a:r>
              <a:rPr lang="en-US" sz="800" dirty="0" smtClean="0"/>
              <a:t> analyzers</a:t>
            </a:r>
          </a:p>
          <a:p>
            <a:r>
              <a:rPr lang="en-US" sz="800" dirty="0" smtClean="0"/>
              <a:t> + PLC</a:t>
            </a:r>
            <a:endParaRPr lang="en-US" sz="800" dirty="0"/>
          </a:p>
        </p:txBody>
      </p:sp>
      <p:cxnSp>
        <p:nvCxnSpPr>
          <p:cNvPr id="213" name="Connecteur droit avec flèche 212"/>
          <p:cNvCxnSpPr>
            <a:endCxn id="170" idx="2"/>
          </p:cNvCxnSpPr>
          <p:nvPr/>
        </p:nvCxnSpPr>
        <p:spPr bwMode="auto">
          <a:xfrm flipH="1" flipV="1">
            <a:off x="2432640" y="3263418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4" name="ZoneTexte 213"/>
          <p:cNvSpPr txBox="1"/>
          <p:nvPr/>
        </p:nvSpPr>
        <p:spPr>
          <a:xfrm>
            <a:off x="1784648" y="3543399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Sensors (temperature,</a:t>
            </a:r>
          </a:p>
          <a:p>
            <a:r>
              <a:rPr lang="en-US" sz="800" dirty="0" smtClean="0"/>
              <a:t>    pressure)</a:t>
            </a:r>
          </a:p>
          <a:p>
            <a:r>
              <a:rPr lang="en-US" sz="800" dirty="0" smtClean="0"/>
              <a:t>    + PLC</a:t>
            </a:r>
            <a:endParaRPr lang="en-US" sz="800" dirty="0"/>
          </a:p>
        </p:txBody>
      </p:sp>
      <p:cxnSp>
        <p:nvCxnSpPr>
          <p:cNvPr id="219" name="Connecteur droit avec flèche 218"/>
          <p:cNvCxnSpPr/>
          <p:nvPr/>
        </p:nvCxnSpPr>
        <p:spPr bwMode="auto">
          <a:xfrm>
            <a:off x="3152640" y="2924944"/>
            <a:ext cx="583280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0" name="ZoneTexte 219"/>
          <p:cNvSpPr txBox="1"/>
          <p:nvPr/>
        </p:nvSpPr>
        <p:spPr>
          <a:xfrm>
            <a:off x="8942936" y="280724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21" name="Connecteur droit avec flèche 220"/>
          <p:cNvCxnSpPr/>
          <p:nvPr/>
        </p:nvCxnSpPr>
        <p:spPr bwMode="auto">
          <a:xfrm flipH="1">
            <a:off x="2792680" y="2276904"/>
            <a:ext cx="160" cy="2665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ZoneTexte 228"/>
          <p:cNvSpPr txBox="1"/>
          <p:nvPr/>
        </p:nvSpPr>
        <p:spPr>
          <a:xfrm>
            <a:off x="2360712" y="193831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40" name="Connecteur droit avec flèche 239"/>
          <p:cNvCxnSpPr/>
          <p:nvPr/>
        </p:nvCxnSpPr>
        <p:spPr bwMode="auto">
          <a:xfrm>
            <a:off x="8625408" y="5676836"/>
            <a:ext cx="36004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Connecteur droit avec flèche 241"/>
          <p:cNvCxnSpPr/>
          <p:nvPr/>
        </p:nvCxnSpPr>
        <p:spPr bwMode="auto">
          <a:xfrm>
            <a:off x="8409464" y="5250718"/>
            <a:ext cx="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ZoneTexte 242"/>
          <p:cNvSpPr txBox="1"/>
          <p:nvPr/>
        </p:nvSpPr>
        <p:spPr>
          <a:xfrm>
            <a:off x="7977336" y="494108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44" name="Connecteur droit avec flèche 243"/>
          <p:cNvCxnSpPr>
            <a:stCxn id="245" idx="2"/>
            <a:endCxn id="188" idx="0"/>
          </p:cNvCxnSpPr>
          <p:nvPr/>
        </p:nvCxnSpPr>
        <p:spPr bwMode="auto">
          <a:xfrm flipH="1">
            <a:off x="7905248" y="5106670"/>
            <a:ext cx="80" cy="4261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ZoneTexte 244"/>
          <p:cNvSpPr txBox="1"/>
          <p:nvPr/>
        </p:nvSpPr>
        <p:spPr>
          <a:xfrm>
            <a:off x="7401272" y="476811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249" name="Connecteur droit avec flèche 248"/>
          <p:cNvCxnSpPr/>
          <p:nvPr/>
        </p:nvCxnSpPr>
        <p:spPr bwMode="auto">
          <a:xfrm flipH="1" flipV="1">
            <a:off x="7905328" y="6252900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2" name="ZoneTexte 251"/>
          <p:cNvSpPr txBox="1"/>
          <p:nvPr/>
        </p:nvSpPr>
        <p:spPr>
          <a:xfrm>
            <a:off x="7329264" y="654683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Relief valves</a:t>
            </a:r>
          </a:p>
          <a:p>
            <a:r>
              <a:rPr lang="en-US" sz="800" dirty="0" smtClean="0"/>
              <a:t>      + valves</a:t>
            </a:r>
          </a:p>
        </p:txBody>
      </p:sp>
      <p:cxnSp>
        <p:nvCxnSpPr>
          <p:cNvPr id="267" name="Connecteur droit avec flèche 266"/>
          <p:cNvCxnSpPr>
            <a:endCxn id="178" idx="2"/>
          </p:cNvCxnSpPr>
          <p:nvPr/>
        </p:nvCxnSpPr>
        <p:spPr bwMode="auto">
          <a:xfrm flipH="1" flipV="1">
            <a:off x="4085247" y="3954462"/>
            <a:ext cx="16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8" name="ZoneTexte 267"/>
          <p:cNvSpPr txBox="1"/>
          <p:nvPr/>
        </p:nvSpPr>
        <p:spPr>
          <a:xfrm>
            <a:off x="3512840" y="424257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Check valves</a:t>
            </a:r>
          </a:p>
        </p:txBody>
      </p:sp>
      <p:cxnSp>
        <p:nvCxnSpPr>
          <p:cNvPr id="273" name="Connecteur droit avec flèche 272"/>
          <p:cNvCxnSpPr>
            <a:stCxn id="275" idx="0"/>
            <a:endCxn id="181" idx="2"/>
          </p:cNvCxnSpPr>
          <p:nvPr/>
        </p:nvCxnSpPr>
        <p:spPr bwMode="auto">
          <a:xfrm flipH="1" flipV="1">
            <a:off x="6033040" y="4962574"/>
            <a:ext cx="80" cy="2881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5" name="ZoneTexte 274"/>
          <p:cNvSpPr txBox="1"/>
          <p:nvPr/>
        </p:nvSpPr>
        <p:spPr>
          <a:xfrm>
            <a:off x="5241032" y="525068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Vacuum pumps</a:t>
            </a:r>
          </a:p>
          <a:p>
            <a:r>
              <a:rPr lang="en-US" sz="800" dirty="0" smtClean="0"/>
              <a:t>            + vacuum level gauges</a:t>
            </a:r>
          </a:p>
        </p:txBody>
      </p:sp>
      <p:cxnSp>
        <p:nvCxnSpPr>
          <p:cNvPr id="277" name="Connecteur droit avec flèche 276"/>
          <p:cNvCxnSpPr>
            <a:stCxn id="282" idx="2"/>
          </p:cNvCxnSpPr>
          <p:nvPr/>
        </p:nvCxnSpPr>
        <p:spPr bwMode="auto">
          <a:xfrm>
            <a:off x="6465168" y="4085203"/>
            <a:ext cx="0" cy="13588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3" name="ZoneTexte 282"/>
          <p:cNvSpPr txBox="1"/>
          <p:nvPr/>
        </p:nvSpPr>
        <p:spPr>
          <a:xfrm>
            <a:off x="8974040" y="3468788"/>
            <a:ext cx="832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Protected components</a:t>
            </a:r>
            <a:endParaRPr lang="en-US" sz="800" dirty="0"/>
          </a:p>
        </p:txBody>
      </p:sp>
      <p:sp>
        <p:nvSpPr>
          <p:cNvPr id="286" name="ZoneTexte 285"/>
          <p:cNvSpPr txBox="1"/>
          <p:nvPr/>
        </p:nvSpPr>
        <p:spPr>
          <a:xfrm>
            <a:off x="8985448" y="5869141"/>
            <a:ext cx="920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Protection against overpressure</a:t>
            </a:r>
            <a:endParaRPr lang="en-US" sz="800" dirty="0"/>
          </a:p>
        </p:txBody>
      </p:sp>
      <p:sp>
        <p:nvSpPr>
          <p:cNvPr id="287" name="ZoneTexte 286"/>
          <p:cNvSpPr txBox="1"/>
          <p:nvPr/>
        </p:nvSpPr>
        <p:spPr>
          <a:xfrm>
            <a:off x="8928992" y="5466710"/>
            <a:ext cx="9205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Isolation</a:t>
            </a:r>
            <a:endParaRPr lang="en-US" sz="800" dirty="0"/>
          </a:p>
        </p:txBody>
      </p:sp>
      <p:cxnSp>
        <p:nvCxnSpPr>
          <p:cNvPr id="301" name="Connecteur droit avec flèche 300"/>
          <p:cNvCxnSpPr/>
          <p:nvPr/>
        </p:nvCxnSpPr>
        <p:spPr bwMode="auto">
          <a:xfrm>
            <a:off x="7327900" y="3131344"/>
            <a:ext cx="1364" cy="240121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0" name="Connecteur droit avec flèche 329"/>
          <p:cNvCxnSpPr/>
          <p:nvPr/>
        </p:nvCxnSpPr>
        <p:spPr bwMode="auto">
          <a:xfrm flipH="1">
            <a:off x="2072680" y="2276872"/>
            <a:ext cx="160" cy="2665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3" name="Rectangle 332"/>
          <p:cNvSpPr/>
          <p:nvPr/>
        </p:nvSpPr>
        <p:spPr bwMode="auto">
          <a:xfrm>
            <a:off x="7113240" y="3571642"/>
            <a:ext cx="432048" cy="45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4" name="Rectangle 333"/>
          <p:cNvSpPr/>
          <p:nvPr/>
        </p:nvSpPr>
        <p:spPr bwMode="auto">
          <a:xfrm>
            <a:off x="7113240" y="4530606"/>
            <a:ext cx="432048" cy="1440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36" name="Connecteur droit avec flèche 235"/>
          <p:cNvCxnSpPr>
            <a:stCxn id="181" idx="3"/>
          </p:cNvCxnSpPr>
          <p:nvPr/>
        </p:nvCxnSpPr>
        <p:spPr bwMode="auto">
          <a:xfrm>
            <a:off x="6753040" y="4602574"/>
            <a:ext cx="214515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 bwMode="auto">
          <a:xfrm>
            <a:off x="1712640" y="1607314"/>
            <a:ext cx="22322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 bwMode="auto">
          <a:xfrm>
            <a:off x="3944888" y="1607314"/>
            <a:ext cx="843" cy="110254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 bwMode="auto">
          <a:xfrm flipH="1">
            <a:off x="1352520" y="1009796"/>
            <a:ext cx="160" cy="2665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920552" y="64972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63" name="Connecteur droit avec flèche 62"/>
          <p:cNvCxnSpPr/>
          <p:nvPr/>
        </p:nvCxnSpPr>
        <p:spPr bwMode="auto">
          <a:xfrm flipH="1">
            <a:off x="632520" y="1009764"/>
            <a:ext cx="160" cy="26651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344488" y="793740"/>
            <a:ext cx="57606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Program</a:t>
            </a:r>
            <a:endParaRPr lang="en-US" sz="800" dirty="0"/>
          </a:p>
        </p:txBody>
      </p:sp>
      <p:cxnSp>
        <p:nvCxnSpPr>
          <p:cNvPr id="66" name="Connecteur droit 65"/>
          <p:cNvCxnSpPr/>
          <p:nvPr/>
        </p:nvCxnSpPr>
        <p:spPr bwMode="auto">
          <a:xfrm>
            <a:off x="6825208" y="1988840"/>
            <a:ext cx="914400" cy="914400"/>
          </a:xfrm>
          <a:prstGeom prst="line">
            <a:avLst/>
          </a:prstGeom>
          <a:solidFill>
            <a:schemeClr val="folHlink"/>
          </a:solidFill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Connecteur droit avec flèche 66"/>
          <p:cNvCxnSpPr/>
          <p:nvPr/>
        </p:nvCxnSpPr>
        <p:spPr bwMode="auto">
          <a:xfrm>
            <a:off x="5600700" y="3136900"/>
            <a:ext cx="372" cy="110567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 bwMode="auto">
          <a:xfrm>
            <a:off x="5817096" y="3522494"/>
            <a:ext cx="367590" cy="12253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2" name="ZoneTexte 281"/>
          <p:cNvSpPr txBox="1"/>
          <p:nvPr/>
        </p:nvSpPr>
        <p:spPr>
          <a:xfrm>
            <a:off x="6033120" y="362353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4)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sp>
        <p:nvSpPr>
          <p:cNvPr id="60" name="Rectangle 59"/>
          <p:cNvSpPr/>
          <p:nvPr/>
        </p:nvSpPr>
        <p:spPr bwMode="auto">
          <a:xfrm flipV="1">
            <a:off x="5457056" y="3550156"/>
            <a:ext cx="432048" cy="45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5" name="Connecteur droit avec flèche 64"/>
          <p:cNvCxnSpPr/>
          <p:nvPr/>
        </p:nvCxnSpPr>
        <p:spPr bwMode="auto">
          <a:xfrm>
            <a:off x="4805247" y="3594462"/>
            <a:ext cx="4180201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Arc 70"/>
          <p:cNvSpPr/>
          <p:nvPr/>
        </p:nvSpPr>
        <p:spPr bwMode="auto">
          <a:xfrm rot="10800000">
            <a:off x="3944888" y="2492896"/>
            <a:ext cx="392153" cy="431254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c 72"/>
          <p:cNvSpPr/>
          <p:nvPr/>
        </p:nvSpPr>
        <p:spPr bwMode="auto">
          <a:xfrm>
            <a:off x="5208910" y="2923034"/>
            <a:ext cx="392153" cy="431254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c 73"/>
          <p:cNvSpPr/>
          <p:nvPr/>
        </p:nvSpPr>
        <p:spPr bwMode="auto">
          <a:xfrm>
            <a:off x="6936110" y="2923034"/>
            <a:ext cx="392153" cy="431254"/>
          </a:xfrm>
          <a:prstGeom prst="arc">
            <a:avLst>
              <a:gd name="adj1" fmla="val 15904304"/>
              <a:gd name="adj2" fmla="val 903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ZoneTexte 69"/>
          <p:cNvSpPr txBox="1"/>
          <p:nvPr/>
        </p:nvSpPr>
        <p:spPr>
          <a:xfrm>
            <a:off x="1797348" y="2048024"/>
            <a:ext cx="57606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Program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355797"/>
          </a:xfrm>
        </p:spPr>
        <p:txBody>
          <a:bodyPr/>
          <a:lstStyle/>
          <a:p>
            <a:r>
              <a:rPr lang="en-US" dirty="0" smtClean="0"/>
              <a:t>1 To provide cold and warm He to clients</a:t>
            </a:r>
            <a:endParaRPr lang="fr-FR" dirty="0"/>
          </a:p>
        </p:txBody>
      </p:sp>
      <p:cxnSp>
        <p:nvCxnSpPr>
          <p:cNvPr id="231" name="Connecteur droit 230"/>
          <p:cNvCxnSpPr/>
          <p:nvPr/>
        </p:nvCxnSpPr>
        <p:spPr bwMode="auto">
          <a:xfrm>
            <a:off x="6768752" y="836712"/>
            <a:ext cx="0" cy="33123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e 17"/>
          <p:cNvGrpSpPr/>
          <p:nvPr/>
        </p:nvGrpSpPr>
        <p:grpSpPr>
          <a:xfrm>
            <a:off x="2952328" y="2897560"/>
            <a:ext cx="1515745" cy="792088"/>
            <a:chOff x="2864768" y="1124744"/>
            <a:chExt cx="1515745" cy="792088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produce compressed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223" name="Rectangle 222"/>
          <p:cNvSpPr/>
          <p:nvPr/>
        </p:nvSpPr>
        <p:spPr bwMode="auto">
          <a:xfrm rot="5400000">
            <a:off x="2988332" y="2168860"/>
            <a:ext cx="216024" cy="5760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4968552" y="3833664"/>
            <a:ext cx="1515745" cy="792088"/>
            <a:chOff x="2864768" y="1124744"/>
            <a:chExt cx="1515745" cy="792088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produce cold He</a:t>
              </a: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155" name="Rectangle 154"/>
          <p:cNvSpPr/>
          <p:nvPr/>
        </p:nvSpPr>
        <p:spPr bwMode="auto">
          <a:xfrm rot="5400000">
            <a:off x="4932548" y="3320988"/>
            <a:ext cx="216024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9" name="Connecteur droit 168"/>
          <p:cNvCxnSpPr/>
          <p:nvPr/>
        </p:nvCxnSpPr>
        <p:spPr bwMode="auto">
          <a:xfrm>
            <a:off x="6624736" y="4509120"/>
            <a:ext cx="0" cy="144016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necteur droit 142"/>
          <p:cNvCxnSpPr/>
          <p:nvPr/>
        </p:nvCxnSpPr>
        <p:spPr bwMode="auto">
          <a:xfrm>
            <a:off x="4518660" y="1985963"/>
            <a:ext cx="0" cy="21883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 bwMode="auto">
          <a:xfrm flipH="1">
            <a:off x="4607719" y="1916832"/>
            <a:ext cx="793" cy="214081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" name="Groupe 28"/>
          <p:cNvGrpSpPr/>
          <p:nvPr/>
        </p:nvGrpSpPr>
        <p:grpSpPr>
          <a:xfrm>
            <a:off x="7128793" y="5373216"/>
            <a:ext cx="1352600" cy="936104"/>
            <a:chOff x="2864768" y="1124744"/>
            <a:chExt cx="1515745" cy="792088"/>
          </a:xfrm>
        </p:grpSpPr>
        <p:sp>
          <p:nvSpPr>
            <p:cNvPr id="30" name="Rectangle 29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distribute He to clients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1080120" y="1817440"/>
            <a:ext cx="1515745" cy="792088"/>
            <a:chOff x="2864768" y="1124744"/>
            <a:chExt cx="1515745" cy="792088"/>
          </a:xfrm>
        </p:grpSpPr>
        <p:sp>
          <p:nvSpPr>
            <p:cNvPr id="33" name="Rectangle 32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He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1.4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sp>
        <p:nvSpPr>
          <p:cNvPr id="73" name="ZoneTexte 72"/>
          <p:cNvSpPr txBox="1"/>
          <p:nvPr/>
        </p:nvSpPr>
        <p:spPr>
          <a:xfrm>
            <a:off x="8625408" y="5288508"/>
            <a:ext cx="14908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GHI</a:t>
            </a:r>
            <a:endParaRPr lang="en-US" sz="800" dirty="0"/>
          </a:p>
        </p:txBody>
      </p:sp>
      <p:sp>
        <p:nvSpPr>
          <p:cNvPr id="74" name="ZoneTexte 73"/>
          <p:cNvSpPr txBox="1"/>
          <p:nvPr/>
        </p:nvSpPr>
        <p:spPr>
          <a:xfrm>
            <a:off x="8531176" y="5781000"/>
            <a:ext cx="14401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 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</a:t>
            </a:r>
            <a:r>
              <a:rPr lang="en-US" sz="800" dirty="0" err="1" smtClean="0"/>
              <a:t>HPw</a:t>
            </a:r>
            <a:endParaRPr lang="en-US" sz="800" dirty="0"/>
          </a:p>
        </p:txBody>
      </p:sp>
      <p:sp>
        <p:nvSpPr>
          <p:cNvPr id="75" name="ZoneTexte 74"/>
          <p:cNvSpPr txBox="1"/>
          <p:nvPr/>
        </p:nvSpPr>
        <p:spPr>
          <a:xfrm>
            <a:off x="8625408" y="5459079"/>
            <a:ext cx="10645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H</a:t>
            </a:r>
            <a:endParaRPr lang="en-US" sz="800" dirty="0"/>
          </a:p>
        </p:txBody>
      </p:sp>
      <p:sp>
        <p:nvSpPr>
          <p:cNvPr id="77" name="ZoneTexte 76"/>
          <p:cNvSpPr txBox="1"/>
          <p:nvPr/>
        </p:nvSpPr>
        <p:spPr>
          <a:xfrm>
            <a:off x="8625408" y="5613768"/>
            <a:ext cx="14008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r>
              <a:rPr lang="en-US" sz="800" dirty="0" smtClean="0"/>
              <a:t> to line C</a:t>
            </a:r>
            <a:endParaRPr lang="en-US" sz="800" dirty="0"/>
          </a:p>
        </p:txBody>
      </p:sp>
      <p:sp>
        <p:nvSpPr>
          <p:cNvPr id="78" name="ZoneTexte 77"/>
          <p:cNvSpPr txBox="1"/>
          <p:nvPr/>
        </p:nvSpPr>
        <p:spPr>
          <a:xfrm>
            <a:off x="0" y="1476073"/>
            <a:ext cx="616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from line </a:t>
            </a:r>
            <a:r>
              <a:rPr lang="en-US" sz="800" dirty="0" err="1" smtClean="0"/>
              <a:t>MPw</a:t>
            </a:r>
            <a:r>
              <a:rPr lang="en-US" sz="800" dirty="0" smtClean="0"/>
              <a:t>, XD and </a:t>
            </a:r>
            <a:r>
              <a:rPr lang="en-US" sz="800" dirty="0" err="1" smtClean="0"/>
              <a:t>LPc</a:t>
            </a:r>
            <a:endParaRPr lang="en-US" sz="800" dirty="0"/>
          </a:p>
        </p:txBody>
      </p:sp>
      <p:sp>
        <p:nvSpPr>
          <p:cNvPr id="79" name="ZoneTexte 78"/>
          <p:cNvSpPr txBox="1"/>
          <p:nvPr/>
        </p:nvSpPr>
        <p:spPr>
          <a:xfrm>
            <a:off x="0" y="2277452"/>
            <a:ext cx="9925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LHe</a:t>
            </a:r>
            <a:r>
              <a:rPr lang="en-US" sz="800" dirty="0" smtClean="0"/>
              <a:t> from line A+</a:t>
            </a:r>
            <a:endParaRPr lang="en-US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0" y="2708920"/>
            <a:ext cx="632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line XD, QL, D and B</a:t>
            </a:r>
            <a:endParaRPr lang="en-US" sz="800" dirty="0"/>
          </a:p>
        </p:txBody>
      </p:sp>
      <p:cxnSp>
        <p:nvCxnSpPr>
          <p:cNvPr id="89" name="Connecteur droit avec flèche 88"/>
          <p:cNvCxnSpPr/>
          <p:nvPr/>
        </p:nvCxnSpPr>
        <p:spPr bwMode="auto">
          <a:xfrm>
            <a:off x="8412633" y="5401428"/>
            <a:ext cx="28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 bwMode="auto">
          <a:xfrm>
            <a:off x="8414966" y="5565343"/>
            <a:ext cx="28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 bwMode="auto">
          <a:xfrm>
            <a:off x="8409384" y="5729522"/>
            <a:ext cx="28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 bwMode="auto">
          <a:xfrm flipV="1">
            <a:off x="8412633" y="5892800"/>
            <a:ext cx="194792" cy="85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 bwMode="auto">
          <a:xfrm>
            <a:off x="6984776" y="3284984"/>
            <a:ext cx="0" cy="22322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/>
          <p:nvPr/>
        </p:nvCxnSpPr>
        <p:spPr bwMode="auto">
          <a:xfrm>
            <a:off x="6984776" y="5517232"/>
            <a:ext cx="14401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ZoneTexte 101"/>
          <p:cNvSpPr txBox="1"/>
          <p:nvPr/>
        </p:nvSpPr>
        <p:spPr>
          <a:xfrm>
            <a:off x="6935616" y="3284984"/>
            <a:ext cx="8796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107" name="ZoneTexte 106"/>
          <p:cNvSpPr txBox="1"/>
          <p:nvPr/>
        </p:nvSpPr>
        <p:spPr>
          <a:xfrm>
            <a:off x="8562924" y="2864841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water</a:t>
            </a:r>
            <a:endParaRPr lang="en-US" sz="800" dirty="0"/>
          </a:p>
        </p:txBody>
      </p:sp>
      <p:cxnSp>
        <p:nvCxnSpPr>
          <p:cNvPr id="108" name="Connecteur droit avec flèche 107"/>
          <p:cNvCxnSpPr/>
          <p:nvPr/>
        </p:nvCxnSpPr>
        <p:spPr bwMode="auto">
          <a:xfrm>
            <a:off x="4752528" y="3933056"/>
            <a:ext cx="21602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 bwMode="auto">
          <a:xfrm>
            <a:off x="2520280" y="2276872"/>
            <a:ext cx="2880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necteur droit 118"/>
          <p:cNvCxnSpPr/>
          <p:nvPr/>
        </p:nvCxnSpPr>
        <p:spPr bwMode="auto">
          <a:xfrm>
            <a:off x="2808312" y="2276872"/>
            <a:ext cx="0" cy="7200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necteur droit avec flèche 119"/>
          <p:cNvCxnSpPr/>
          <p:nvPr/>
        </p:nvCxnSpPr>
        <p:spPr bwMode="auto">
          <a:xfrm>
            <a:off x="2808312" y="2996952"/>
            <a:ext cx="14401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ZoneTexte 122"/>
          <p:cNvSpPr txBox="1"/>
          <p:nvPr/>
        </p:nvSpPr>
        <p:spPr>
          <a:xfrm>
            <a:off x="2736304" y="229835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cxnSp>
        <p:nvCxnSpPr>
          <p:cNvPr id="127" name="Connecteur droit 126"/>
          <p:cNvCxnSpPr/>
          <p:nvPr/>
        </p:nvCxnSpPr>
        <p:spPr bwMode="auto">
          <a:xfrm>
            <a:off x="2520280" y="2420888"/>
            <a:ext cx="14401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Connecteur droit 127"/>
          <p:cNvCxnSpPr/>
          <p:nvPr/>
        </p:nvCxnSpPr>
        <p:spPr bwMode="auto">
          <a:xfrm>
            <a:off x="2661915" y="2418507"/>
            <a:ext cx="5085" cy="72950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/>
          <p:nvPr/>
        </p:nvCxnSpPr>
        <p:spPr bwMode="auto">
          <a:xfrm>
            <a:off x="2667000" y="3148013"/>
            <a:ext cx="277043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1784648" y="2564904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</a:p>
        </p:txBody>
      </p:sp>
      <p:cxnSp>
        <p:nvCxnSpPr>
          <p:cNvPr id="137" name="Connecteur droit avec flèche 136"/>
          <p:cNvCxnSpPr/>
          <p:nvPr/>
        </p:nvCxnSpPr>
        <p:spPr bwMode="auto">
          <a:xfrm>
            <a:off x="4608512" y="4061197"/>
            <a:ext cx="36004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 bwMode="auto">
          <a:xfrm rot="5400000">
            <a:off x="4589906" y="2816933"/>
            <a:ext cx="45719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 rot="5400000">
            <a:off x="4565332" y="3070864"/>
            <a:ext cx="94868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 rot="5400000">
            <a:off x="4589906" y="3320988"/>
            <a:ext cx="4572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2" name="Connecteur droit 111"/>
          <p:cNvCxnSpPr/>
          <p:nvPr/>
        </p:nvCxnSpPr>
        <p:spPr bwMode="auto">
          <a:xfrm>
            <a:off x="4392488" y="3501008"/>
            <a:ext cx="3600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necteur droit 109"/>
          <p:cNvCxnSpPr/>
          <p:nvPr/>
        </p:nvCxnSpPr>
        <p:spPr bwMode="auto">
          <a:xfrm>
            <a:off x="4752528" y="3501008"/>
            <a:ext cx="0" cy="4320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4688140" y="3451860"/>
            <a:ext cx="5916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cxnSp>
        <p:nvCxnSpPr>
          <p:cNvPr id="145" name="Connecteur droit avec flèche 144"/>
          <p:cNvCxnSpPr/>
          <p:nvPr/>
        </p:nvCxnSpPr>
        <p:spPr bwMode="auto">
          <a:xfrm flipV="1">
            <a:off x="4520952" y="4174480"/>
            <a:ext cx="444177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8" name="ZoneTexte 157"/>
          <p:cNvSpPr txBox="1"/>
          <p:nvPr/>
        </p:nvSpPr>
        <p:spPr>
          <a:xfrm>
            <a:off x="4554860" y="1866310"/>
            <a:ext cx="13342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to LP line</a:t>
            </a:r>
            <a:endParaRPr lang="en-US" sz="800" dirty="0"/>
          </a:p>
        </p:txBody>
      </p:sp>
      <p:cxnSp>
        <p:nvCxnSpPr>
          <p:cNvPr id="159" name="Connecteur droit avec flèche 158"/>
          <p:cNvCxnSpPr/>
          <p:nvPr/>
        </p:nvCxnSpPr>
        <p:spPr bwMode="auto">
          <a:xfrm flipV="1">
            <a:off x="1292225" y="3291458"/>
            <a:ext cx="1653753" cy="101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ZoneTexte 160"/>
          <p:cNvSpPr txBox="1"/>
          <p:nvPr/>
        </p:nvSpPr>
        <p:spPr>
          <a:xfrm>
            <a:off x="848544" y="3163193"/>
            <a:ext cx="504056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Water</a:t>
            </a:r>
            <a:endParaRPr lang="en-US" sz="800" dirty="0"/>
          </a:p>
        </p:txBody>
      </p:sp>
      <p:cxnSp>
        <p:nvCxnSpPr>
          <p:cNvPr id="163" name="Connecteur droit 162"/>
          <p:cNvCxnSpPr/>
          <p:nvPr/>
        </p:nvCxnSpPr>
        <p:spPr bwMode="auto">
          <a:xfrm>
            <a:off x="6408712" y="4509120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Connecteur droit avec flèche 171"/>
          <p:cNvCxnSpPr/>
          <p:nvPr/>
        </p:nvCxnSpPr>
        <p:spPr bwMode="auto">
          <a:xfrm flipV="1">
            <a:off x="6624736" y="5949280"/>
            <a:ext cx="504056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" name="ZoneTexte 173"/>
          <p:cNvSpPr txBox="1"/>
          <p:nvPr/>
        </p:nvSpPr>
        <p:spPr>
          <a:xfrm>
            <a:off x="5780803" y="5080422"/>
            <a:ext cx="6636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75" name="Connecteur droit 174"/>
          <p:cNvCxnSpPr/>
          <p:nvPr/>
        </p:nvCxnSpPr>
        <p:spPr bwMode="auto">
          <a:xfrm>
            <a:off x="6408712" y="4434954"/>
            <a:ext cx="3600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Connecteur droit avec flèche 176"/>
          <p:cNvCxnSpPr/>
          <p:nvPr/>
        </p:nvCxnSpPr>
        <p:spPr bwMode="auto">
          <a:xfrm>
            <a:off x="6768752" y="5807804"/>
            <a:ext cx="36004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ZoneTexte 185"/>
          <p:cNvSpPr txBox="1"/>
          <p:nvPr/>
        </p:nvSpPr>
        <p:spPr>
          <a:xfrm>
            <a:off x="5574881" y="5373216"/>
            <a:ext cx="8796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endParaRPr lang="en-US" sz="800" dirty="0"/>
          </a:p>
        </p:txBody>
      </p:sp>
      <p:cxnSp>
        <p:nvCxnSpPr>
          <p:cNvPr id="204" name="Connecteur droit 203"/>
          <p:cNvCxnSpPr/>
          <p:nvPr/>
        </p:nvCxnSpPr>
        <p:spPr bwMode="auto">
          <a:xfrm flipV="1">
            <a:off x="6408712" y="4025900"/>
            <a:ext cx="246088" cy="2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Connecteur droit 204"/>
          <p:cNvCxnSpPr/>
          <p:nvPr/>
        </p:nvCxnSpPr>
        <p:spPr bwMode="auto">
          <a:xfrm>
            <a:off x="6645275" y="1127125"/>
            <a:ext cx="0" cy="28987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Connecteur droit 207"/>
          <p:cNvCxnSpPr/>
          <p:nvPr/>
        </p:nvCxnSpPr>
        <p:spPr bwMode="auto">
          <a:xfrm flipV="1">
            <a:off x="936104" y="1123950"/>
            <a:ext cx="5712346" cy="7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Connecteur droit 209"/>
          <p:cNvCxnSpPr/>
          <p:nvPr/>
        </p:nvCxnSpPr>
        <p:spPr bwMode="auto">
          <a:xfrm>
            <a:off x="936104" y="1124744"/>
            <a:ext cx="0" cy="72008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Connecteur droit avec flèche 211"/>
          <p:cNvCxnSpPr/>
          <p:nvPr/>
        </p:nvCxnSpPr>
        <p:spPr bwMode="auto">
          <a:xfrm>
            <a:off x="936104" y="1844824"/>
            <a:ext cx="14401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Connecteur droit 236"/>
          <p:cNvCxnSpPr/>
          <p:nvPr/>
        </p:nvCxnSpPr>
        <p:spPr bwMode="auto">
          <a:xfrm>
            <a:off x="648072" y="836712"/>
            <a:ext cx="612068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necteur droit 238"/>
          <p:cNvCxnSpPr/>
          <p:nvPr/>
        </p:nvCxnSpPr>
        <p:spPr bwMode="auto">
          <a:xfrm>
            <a:off x="648072" y="836712"/>
            <a:ext cx="0" cy="129614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Connecteur droit avec flèche 240"/>
          <p:cNvCxnSpPr/>
          <p:nvPr/>
        </p:nvCxnSpPr>
        <p:spPr bwMode="auto">
          <a:xfrm>
            <a:off x="648072" y="2132856"/>
            <a:ext cx="43204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ZoneTexte 255"/>
          <p:cNvSpPr txBox="1"/>
          <p:nvPr/>
        </p:nvSpPr>
        <p:spPr>
          <a:xfrm>
            <a:off x="6753200" y="1700808"/>
            <a:ext cx="876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sp>
        <p:nvSpPr>
          <p:cNvPr id="257" name="ZoneTexte 256"/>
          <p:cNvSpPr txBox="1"/>
          <p:nvPr/>
        </p:nvSpPr>
        <p:spPr>
          <a:xfrm>
            <a:off x="5961112" y="1700808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285" name="Rectangle 284"/>
          <p:cNvSpPr/>
          <p:nvPr/>
        </p:nvSpPr>
        <p:spPr bwMode="auto">
          <a:xfrm rot="5400000">
            <a:off x="7295356" y="844335"/>
            <a:ext cx="216023" cy="10801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sngStrike" cap="none" normalizeH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1" name="Connecteur droit avec flèche 260"/>
          <p:cNvCxnSpPr/>
          <p:nvPr/>
        </p:nvCxnSpPr>
        <p:spPr bwMode="auto">
          <a:xfrm>
            <a:off x="308568" y="2276872"/>
            <a:ext cx="774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2" name="Connecteur droit avec flèche 261"/>
          <p:cNvCxnSpPr/>
          <p:nvPr/>
        </p:nvCxnSpPr>
        <p:spPr bwMode="auto">
          <a:xfrm>
            <a:off x="848544" y="2420888"/>
            <a:ext cx="23157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Connecteur droit avec flèche 268"/>
          <p:cNvCxnSpPr>
            <a:endCxn id="19" idx="2"/>
          </p:cNvCxnSpPr>
          <p:nvPr/>
        </p:nvCxnSpPr>
        <p:spPr bwMode="auto">
          <a:xfrm flipH="1" flipV="1">
            <a:off x="3672328" y="3617560"/>
            <a:ext cx="80" cy="36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Connecteur droit avec flèche 269"/>
          <p:cNvCxnSpPr>
            <a:endCxn id="33" idx="2"/>
          </p:cNvCxnSpPr>
          <p:nvPr/>
        </p:nvCxnSpPr>
        <p:spPr bwMode="auto">
          <a:xfrm flipH="1" flipV="1">
            <a:off x="1800120" y="2537440"/>
            <a:ext cx="80" cy="36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Connecteur droit avec flèche 273"/>
          <p:cNvCxnSpPr>
            <a:endCxn id="21" idx="2"/>
          </p:cNvCxnSpPr>
          <p:nvPr/>
        </p:nvCxnSpPr>
        <p:spPr bwMode="auto">
          <a:xfrm flipH="1" flipV="1">
            <a:off x="5688552" y="4553664"/>
            <a:ext cx="160" cy="36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Connecteur droit avec flèche 275"/>
          <p:cNvCxnSpPr/>
          <p:nvPr/>
        </p:nvCxnSpPr>
        <p:spPr bwMode="auto">
          <a:xfrm flipH="1" flipV="1">
            <a:off x="7833320" y="6237312"/>
            <a:ext cx="0" cy="2159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8" name="ZoneTexte 277"/>
          <p:cNvSpPr txBox="1"/>
          <p:nvPr/>
        </p:nvSpPr>
        <p:spPr>
          <a:xfrm>
            <a:off x="5112568" y="486916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Cold boxes</a:t>
            </a:r>
            <a:endParaRPr lang="en-US" sz="800" dirty="0"/>
          </a:p>
        </p:txBody>
      </p:sp>
      <p:sp>
        <p:nvSpPr>
          <p:cNvPr id="279" name="ZoneTexte 278"/>
          <p:cNvSpPr txBox="1"/>
          <p:nvPr/>
        </p:nvSpPr>
        <p:spPr>
          <a:xfrm>
            <a:off x="3096344" y="393305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WCS</a:t>
            </a:r>
            <a:endParaRPr lang="en-US" sz="800" dirty="0"/>
          </a:p>
        </p:txBody>
      </p:sp>
      <p:sp>
        <p:nvSpPr>
          <p:cNvPr id="280" name="ZoneTexte 279"/>
          <p:cNvSpPr txBox="1"/>
          <p:nvPr/>
        </p:nvSpPr>
        <p:spPr>
          <a:xfrm>
            <a:off x="1224136" y="285293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sp>
        <p:nvSpPr>
          <p:cNvPr id="281" name="ZoneTexte 280"/>
          <p:cNvSpPr txBox="1"/>
          <p:nvPr/>
        </p:nvSpPr>
        <p:spPr>
          <a:xfrm>
            <a:off x="7272808" y="6453336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 + </a:t>
            </a:r>
            <a:r>
              <a:rPr lang="en-US" sz="800" dirty="0" err="1" smtClean="0"/>
              <a:t>cryovalves</a:t>
            </a:r>
            <a:endParaRPr lang="en-US" sz="800" dirty="0"/>
          </a:p>
        </p:txBody>
      </p:sp>
      <p:cxnSp>
        <p:nvCxnSpPr>
          <p:cNvPr id="290" name="Connecteur droit avec flèche 289"/>
          <p:cNvCxnSpPr/>
          <p:nvPr/>
        </p:nvCxnSpPr>
        <p:spPr bwMode="auto">
          <a:xfrm>
            <a:off x="7848792" y="5013216"/>
            <a:ext cx="0" cy="360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Connecteur droit avec flèche 294"/>
          <p:cNvCxnSpPr/>
          <p:nvPr/>
        </p:nvCxnSpPr>
        <p:spPr bwMode="auto">
          <a:xfrm>
            <a:off x="1798476" y="1589280"/>
            <a:ext cx="0" cy="2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Connecteur droit 202"/>
          <p:cNvCxnSpPr/>
          <p:nvPr/>
        </p:nvCxnSpPr>
        <p:spPr bwMode="auto">
          <a:xfrm>
            <a:off x="6408712" y="4149080"/>
            <a:ext cx="3600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/>
          <p:nvPr/>
        </p:nvCxnSpPr>
        <p:spPr bwMode="auto">
          <a:xfrm flipH="1">
            <a:off x="5889024" y="2852936"/>
            <a:ext cx="80" cy="9807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 bwMode="auto">
          <a:xfrm rot="5400000">
            <a:off x="4932548" y="3104964"/>
            <a:ext cx="144016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 rot="5400000">
            <a:off x="5830240" y="3104964"/>
            <a:ext cx="4572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 rot="5400000">
            <a:off x="5830240" y="2816932"/>
            <a:ext cx="4572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 rot="5400000">
            <a:off x="6156684" y="3104964"/>
            <a:ext cx="144016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6" name="ZoneTexte 195"/>
          <p:cNvSpPr txBox="1"/>
          <p:nvPr/>
        </p:nvSpPr>
        <p:spPr>
          <a:xfrm>
            <a:off x="2868960" y="119675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 (LV, class 2); (LV, class 4); (MV) + Cooling water + Instrumentation air +  Conventional control </a:t>
            </a:r>
          </a:p>
        </p:txBody>
      </p:sp>
      <p:cxnSp>
        <p:nvCxnSpPr>
          <p:cNvPr id="211" name="Connecteur droit avec flèche 210"/>
          <p:cNvCxnSpPr/>
          <p:nvPr/>
        </p:nvCxnSpPr>
        <p:spPr bwMode="auto">
          <a:xfrm>
            <a:off x="3656856" y="1772815"/>
            <a:ext cx="0" cy="111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7" name="Rectangle 226"/>
          <p:cNvSpPr/>
          <p:nvPr/>
        </p:nvSpPr>
        <p:spPr bwMode="auto">
          <a:xfrm rot="5400000">
            <a:off x="3132348" y="1767765"/>
            <a:ext cx="144016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2" name="Rectangle 231"/>
          <p:cNvSpPr/>
          <p:nvPr/>
        </p:nvSpPr>
        <p:spPr bwMode="auto">
          <a:xfrm rot="5400000">
            <a:off x="3548844" y="1767765"/>
            <a:ext cx="144016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3" name="Rectangle 232"/>
          <p:cNvSpPr/>
          <p:nvPr/>
        </p:nvSpPr>
        <p:spPr bwMode="auto">
          <a:xfrm rot="5400000">
            <a:off x="3996444" y="1767765"/>
            <a:ext cx="144016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Connecteur droit 132"/>
          <p:cNvCxnSpPr/>
          <p:nvPr/>
        </p:nvCxnSpPr>
        <p:spPr bwMode="auto">
          <a:xfrm>
            <a:off x="2520280" y="1916832"/>
            <a:ext cx="20882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ZoneTexte 138"/>
          <p:cNvSpPr txBox="1"/>
          <p:nvPr/>
        </p:nvSpPr>
        <p:spPr>
          <a:xfrm>
            <a:off x="4170437" y="2060848"/>
            <a:ext cx="4087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LHe</a:t>
            </a:r>
            <a:endParaRPr lang="en-US" sz="800" dirty="0"/>
          </a:p>
        </p:txBody>
      </p:sp>
      <p:cxnSp>
        <p:nvCxnSpPr>
          <p:cNvPr id="144" name="Connecteur droit 143"/>
          <p:cNvCxnSpPr/>
          <p:nvPr/>
        </p:nvCxnSpPr>
        <p:spPr bwMode="auto">
          <a:xfrm flipV="1">
            <a:off x="2504728" y="1987550"/>
            <a:ext cx="2013297" cy="12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Connecteur droit 237"/>
          <p:cNvCxnSpPr>
            <a:stCxn id="78" idx="2"/>
          </p:cNvCxnSpPr>
          <p:nvPr/>
        </p:nvCxnSpPr>
        <p:spPr bwMode="auto">
          <a:xfrm>
            <a:off x="308484" y="2060848"/>
            <a:ext cx="0" cy="21602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Connecteur droit avec flèche 252"/>
          <p:cNvCxnSpPr/>
          <p:nvPr/>
        </p:nvCxnSpPr>
        <p:spPr bwMode="auto">
          <a:xfrm>
            <a:off x="272480" y="2564904"/>
            <a:ext cx="81008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4" name="Connecteur droit 253"/>
          <p:cNvCxnSpPr>
            <a:endCxn id="85" idx="0"/>
          </p:cNvCxnSpPr>
          <p:nvPr/>
        </p:nvCxnSpPr>
        <p:spPr bwMode="auto">
          <a:xfrm>
            <a:off x="272480" y="2564904"/>
            <a:ext cx="0" cy="14401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0" name="Rectangle 249"/>
          <p:cNvSpPr/>
          <p:nvPr/>
        </p:nvSpPr>
        <p:spPr bwMode="auto">
          <a:xfrm rot="5400000">
            <a:off x="6601876" y="2780931"/>
            <a:ext cx="45720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4" name="Connecteur droit avec flèche 103"/>
          <p:cNvCxnSpPr/>
          <p:nvPr/>
        </p:nvCxnSpPr>
        <p:spPr bwMode="auto">
          <a:xfrm>
            <a:off x="4392488" y="2996952"/>
            <a:ext cx="423292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Connecteur droit avec flèche 164"/>
          <p:cNvCxnSpPr/>
          <p:nvPr/>
        </p:nvCxnSpPr>
        <p:spPr bwMode="auto">
          <a:xfrm>
            <a:off x="5628124" y="3573016"/>
            <a:ext cx="0" cy="25572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 bwMode="auto">
          <a:xfrm rot="5400000">
            <a:off x="5385048" y="3068960"/>
            <a:ext cx="144015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4" name="ZoneTexte 163"/>
          <p:cNvSpPr txBox="1"/>
          <p:nvPr/>
        </p:nvSpPr>
        <p:spPr>
          <a:xfrm>
            <a:off x="4847084" y="3284984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</a:p>
        </p:txBody>
      </p:sp>
      <p:sp>
        <p:nvSpPr>
          <p:cNvPr id="130" name="ZoneTexte 129"/>
          <p:cNvSpPr txBox="1"/>
          <p:nvPr/>
        </p:nvSpPr>
        <p:spPr>
          <a:xfrm>
            <a:off x="2339283" y="4318050"/>
            <a:ext cx="1008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LN2 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1763219" y="4178796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Adsorbers</a:t>
            </a:r>
            <a:r>
              <a:rPr lang="en-US" sz="800" dirty="0" smtClean="0"/>
              <a:t> to be regenerated</a:t>
            </a:r>
            <a:endParaRPr lang="en-US" sz="800" dirty="0"/>
          </a:p>
        </p:txBody>
      </p:sp>
      <p:sp>
        <p:nvSpPr>
          <p:cNvPr id="166" name="ZoneTexte 165"/>
          <p:cNvSpPr txBox="1"/>
          <p:nvPr/>
        </p:nvSpPr>
        <p:spPr>
          <a:xfrm>
            <a:off x="1019101" y="1162844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 (LV, class 2) + Instrumentation air +  Conventional control </a:t>
            </a:r>
          </a:p>
        </p:txBody>
      </p:sp>
      <p:sp>
        <p:nvSpPr>
          <p:cNvPr id="171" name="ZoneTexte 170"/>
          <p:cNvSpPr txBox="1"/>
          <p:nvPr/>
        </p:nvSpPr>
        <p:spPr>
          <a:xfrm>
            <a:off x="4953000" y="227687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 (LV, class 2); (LV, class 4) + Cooling water + Instrumentation air +  Conventional control 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7084665" y="461922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 (LV, class 2) + Instrumentation air +  Conventional control </a:t>
            </a:r>
          </a:p>
        </p:txBody>
      </p:sp>
      <p:sp>
        <p:nvSpPr>
          <p:cNvPr id="179" name="Forme libre 178"/>
          <p:cNvSpPr/>
          <p:nvPr/>
        </p:nvSpPr>
        <p:spPr bwMode="auto">
          <a:xfrm rot="1578864">
            <a:off x="6478527" y="4661298"/>
            <a:ext cx="190500" cy="564083"/>
          </a:xfrm>
          <a:custGeom>
            <a:avLst/>
            <a:gdLst>
              <a:gd name="connsiteX0" fmla="*/ 0 w 247650"/>
              <a:gd name="connsiteY0" fmla="*/ 381793 h 381793"/>
              <a:gd name="connsiteX1" fmla="*/ 119063 w 247650"/>
              <a:gd name="connsiteY1" fmla="*/ 148431 h 381793"/>
              <a:gd name="connsiteX2" fmla="*/ 109538 w 247650"/>
              <a:gd name="connsiteY2" fmla="*/ 248443 h 381793"/>
              <a:gd name="connsiteX3" fmla="*/ 228600 w 247650"/>
              <a:gd name="connsiteY3" fmla="*/ 34131 h 381793"/>
              <a:gd name="connsiteX4" fmla="*/ 223838 w 247650"/>
              <a:gd name="connsiteY4" fmla="*/ 43656 h 38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" h="381793">
                <a:moveTo>
                  <a:pt x="0" y="381793"/>
                </a:moveTo>
                <a:cubicBezTo>
                  <a:pt x="50403" y="276224"/>
                  <a:pt x="100807" y="170656"/>
                  <a:pt x="119063" y="148431"/>
                </a:cubicBezTo>
                <a:cubicBezTo>
                  <a:pt x="137319" y="126206"/>
                  <a:pt x="91282" y="267493"/>
                  <a:pt x="109538" y="248443"/>
                </a:cubicBezTo>
                <a:cubicBezTo>
                  <a:pt x="127794" y="229393"/>
                  <a:pt x="209550" y="68262"/>
                  <a:pt x="228600" y="34131"/>
                </a:cubicBezTo>
                <a:cubicBezTo>
                  <a:pt x="247650" y="0"/>
                  <a:pt x="235744" y="21828"/>
                  <a:pt x="223838" y="43656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Forme libre 179"/>
          <p:cNvSpPr/>
          <p:nvPr/>
        </p:nvSpPr>
        <p:spPr bwMode="auto">
          <a:xfrm rot="1578864">
            <a:off x="6438338" y="5248429"/>
            <a:ext cx="131453" cy="296775"/>
          </a:xfrm>
          <a:custGeom>
            <a:avLst/>
            <a:gdLst>
              <a:gd name="connsiteX0" fmla="*/ 0 w 247650"/>
              <a:gd name="connsiteY0" fmla="*/ 381793 h 381793"/>
              <a:gd name="connsiteX1" fmla="*/ 119063 w 247650"/>
              <a:gd name="connsiteY1" fmla="*/ 148431 h 381793"/>
              <a:gd name="connsiteX2" fmla="*/ 109538 w 247650"/>
              <a:gd name="connsiteY2" fmla="*/ 248443 h 381793"/>
              <a:gd name="connsiteX3" fmla="*/ 228600 w 247650"/>
              <a:gd name="connsiteY3" fmla="*/ 34131 h 381793"/>
              <a:gd name="connsiteX4" fmla="*/ 223838 w 247650"/>
              <a:gd name="connsiteY4" fmla="*/ 43656 h 38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50" h="381793">
                <a:moveTo>
                  <a:pt x="0" y="381793"/>
                </a:moveTo>
                <a:cubicBezTo>
                  <a:pt x="50403" y="276224"/>
                  <a:pt x="100807" y="170656"/>
                  <a:pt x="119063" y="148431"/>
                </a:cubicBezTo>
                <a:cubicBezTo>
                  <a:pt x="137319" y="126206"/>
                  <a:pt x="91282" y="267493"/>
                  <a:pt x="109538" y="248443"/>
                </a:cubicBezTo>
                <a:cubicBezTo>
                  <a:pt x="127794" y="229393"/>
                  <a:pt x="209550" y="68262"/>
                  <a:pt x="228600" y="34131"/>
                </a:cubicBezTo>
                <a:cubicBezTo>
                  <a:pt x="247650" y="0"/>
                  <a:pt x="235744" y="21828"/>
                  <a:pt x="223838" y="43656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 bwMode="auto">
          <a:xfrm rot="5400000">
            <a:off x="6577301" y="3034861"/>
            <a:ext cx="94869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2" name="Connecteur droit 181"/>
          <p:cNvCxnSpPr/>
          <p:nvPr/>
        </p:nvCxnSpPr>
        <p:spPr bwMode="auto">
          <a:xfrm>
            <a:off x="4392488" y="3284984"/>
            <a:ext cx="259228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Connecteur droit avec flèche 188"/>
          <p:cNvCxnSpPr/>
          <p:nvPr/>
        </p:nvCxnSpPr>
        <p:spPr bwMode="auto">
          <a:xfrm>
            <a:off x="3289077" y="4317504"/>
            <a:ext cx="167418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necteur droit avec flèche 194"/>
          <p:cNvCxnSpPr/>
          <p:nvPr/>
        </p:nvCxnSpPr>
        <p:spPr bwMode="auto">
          <a:xfrm>
            <a:off x="3286398" y="4438105"/>
            <a:ext cx="167418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1" name="ZoneTexte 200"/>
          <p:cNvSpPr txBox="1"/>
          <p:nvPr/>
        </p:nvSpPr>
        <p:spPr>
          <a:xfrm>
            <a:off x="200472" y="330937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sp>
        <p:nvSpPr>
          <p:cNvPr id="202" name="ZoneTexte 201"/>
          <p:cNvSpPr txBox="1"/>
          <p:nvPr/>
        </p:nvSpPr>
        <p:spPr>
          <a:xfrm>
            <a:off x="-116124" y="3450429"/>
            <a:ext cx="1474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LP, MP, HP pressures from interconnections</a:t>
            </a:r>
            <a:endParaRPr lang="en-US" sz="800" dirty="0"/>
          </a:p>
        </p:txBody>
      </p:sp>
      <p:cxnSp>
        <p:nvCxnSpPr>
          <p:cNvPr id="209" name="Connecteur droit avec flèche 208"/>
          <p:cNvCxnSpPr/>
          <p:nvPr/>
        </p:nvCxnSpPr>
        <p:spPr bwMode="auto">
          <a:xfrm flipV="1">
            <a:off x="1291927" y="3438649"/>
            <a:ext cx="1653753" cy="101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Connecteur droit avec flèche 212"/>
          <p:cNvCxnSpPr/>
          <p:nvPr/>
        </p:nvCxnSpPr>
        <p:spPr bwMode="auto">
          <a:xfrm flipV="1">
            <a:off x="1291629" y="3578349"/>
            <a:ext cx="1653753" cy="101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Connecteur droit avec flèche 224"/>
          <p:cNvCxnSpPr/>
          <p:nvPr/>
        </p:nvCxnSpPr>
        <p:spPr bwMode="auto">
          <a:xfrm>
            <a:off x="4395986" y="3217168"/>
            <a:ext cx="423292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8" name="Rectangle 227"/>
          <p:cNvSpPr/>
          <p:nvPr/>
        </p:nvSpPr>
        <p:spPr bwMode="auto">
          <a:xfrm rot="5400000" flipH="1">
            <a:off x="4606104" y="2933326"/>
            <a:ext cx="45719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6" name="Rectangle 235"/>
          <p:cNvSpPr/>
          <p:nvPr/>
        </p:nvSpPr>
        <p:spPr bwMode="auto">
          <a:xfrm rot="5400000">
            <a:off x="6586324" y="2890085"/>
            <a:ext cx="45720" cy="4320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0" name="Connecteur droit avec flèche 239"/>
          <p:cNvCxnSpPr/>
          <p:nvPr/>
        </p:nvCxnSpPr>
        <p:spPr bwMode="auto">
          <a:xfrm>
            <a:off x="4389636" y="3109218"/>
            <a:ext cx="423292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ZoneTexte 244"/>
          <p:cNvSpPr txBox="1"/>
          <p:nvPr/>
        </p:nvSpPr>
        <p:spPr>
          <a:xfrm>
            <a:off x="8560551" y="3121920"/>
            <a:ext cx="1474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LP, MP, HP pressures to interconnections</a:t>
            </a:r>
            <a:endParaRPr lang="en-US" sz="800" dirty="0"/>
          </a:p>
        </p:txBody>
      </p:sp>
      <p:sp>
        <p:nvSpPr>
          <p:cNvPr id="246" name="ZoneTexte 245"/>
          <p:cNvSpPr txBox="1"/>
          <p:nvPr/>
        </p:nvSpPr>
        <p:spPr>
          <a:xfrm>
            <a:off x="8560551" y="299219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to buffers</a:t>
            </a:r>
            <a:endParaRPr lang="en-US" sz="800" dirty="0"/>
          </a:p>
        </p:txBody>
      </p:sp>
      <p:sp>
        <p:nvSpPr>
          <p:cNvPr id="149" name="Rectangle 148"/>
          <p:cNvSpPr/>
          <p:nvPr/>
        </p:nvSpPr>
        <p:spPr>
          <a:xfrm>
            <a:off x="8005911" y="4139555"/>
            <a:ext cx="42511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/>
              <a:t> GN2</a:t>
            </a:r>
            <a:endParaRPr lang="en-US" sz="800" dirty="0"/>
          </a:p>
        </p:txBody>
      </p:sp>
      <p:sp>
        <p:nvSpPr>
          <p:cNvPr id="152" name="Rectangle 151"/>
          <p:cNvSpPr/>
          <p:nvPr/>
        </p:nvSpPr>
        <p:spPr bwMode="auto">
          <a:xfrm rot="5400000">
            <a:off x="6964461" y="4134791"/>
            <a:ext cx="72008" cy="21602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3" name="Connecteur droit avec flèche 152"/>
          <p:cNvCxnSpPr/>
          <p:nvPr/>
        </p:nvCxnSpPr>
        <p:spPr bwMode="auto">
          <a:xfrm>
            <a:off x="6421735" y="4249663"/>
            <a:ext cx="167418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8628583" y="5910172"/>
            <a:ext cx="10645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SHe</a:t>
            </a:r>
            <a:r>
              <a:rPr lang="en-US" sz="800" dirty="0" smtClean="0"/>
              <a:t> to </a:t>
            </a:r>
            <a:r>
              <a:rPr lang="en-US" sz="800" dirty="0" err="1" smtClean="0"/>
              <a:t>LHe</a:t>
            </a:r>
            <a:r>
              <a:rPr lang="en-US" sz="800" dirty="0" smtClean="0"/>
              <a:t> tank</a:t>
            </a:r>
            <a:endParaRPr lang="en-US" sz="800" dirty="0"/>
          </a:p>
        </p:txBody>
      </p:sp>
      <p:cxnSp>
        <p:nvCxnSpPr>
          <p:cNvPr id="160" name="Connecteur droit avec flèche 159"/>
          <p:cNvCxnSpPr/>
          <p:nvPr/>
        </p:nvCxnSpPr>
        <p:spPr bwMode="auto">
          <a:xfrm>
            <a:off x="8420400" y="6021299"/>
            <a:ext cx="28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necteur droit 172"/>
          <p:cNvCxnSpPr/>
          <p:nvPr/>
        </p:nvCxnSpPr>
        <p:spPr bwMode="auto">
          <a:xfrm>
            <a:off x="6770022" y="4434954"/>
            <a:ext cx="0" cy="136815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ZoneTexte 197"/>
          <p:cNvSpPr txBox="1"/>
          <p:nvPr/>
        </p:nvSpPr>
        <p:spPr>
          <a:xfrm>
            <a:off x="8628583" y="6058951"/>
            <a:ext cx="14008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B</a:t>
            </a:r>
            <a:endParaRPr lang="en-US" sz="800" dirty="0"/>
          </a:p>
        </p:txBody>
      </p:sp>
      <p:cxnSp>
        <p:nvCxnSpPr>
          <p:cNvPr id="199" name="Connecteur droit avec flèche 198"/>
          <p:cNvCxnSpPr/>
          <p:nvPr/>
        </p:nvCxnSpPr>
        <p:spPr bwMode="auto">
          <a:xfrm>
            <a:off x="8410874" y="6168493"/>
            <a:ext cx="28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355797"/>
          </a:xfrm>
        </p:spPr>
        <p:txBody>
          <a:bodyPr/>
          <a:lstStyle/>
          <a:p>
            <a:r>
              <a:rPr lang="en-US" dirty="0" smtClean="0"/>
              <a:t>2.4 To provide thermal insulation</a:t>
            </a:r>
            <a:endParaRPr lang="fr-FR" dirty="0"/>
          </a:p>
        </p:txBody>
      </p:sp>
      <p:cxnSp>
        <p:nvCxnSpPr>
          <p:cNvPr id="164" name="Connecteur droit 163"/>
          <p:cNvCxnSpPr>
            <a:stCxn id="36" idx="3"/>
          </p:cNvCxnSpPr>
          <p:nvPr/>
        </p:nvCxnSpPr>
        <p:spPr bwMode="auto">
          <a:xfrm>
            <a:off x="3952504" y="2637452"/>
            <a:ext cx="720240" cy="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1" name="Groupe 30"/>
          <p:cNvGrpSpPr/>
          <p:nvPr/>
        </p:nvGrpSpPr>
        <p:grpSpPr>
          <a:xfrm>
            <a:off x="4384712" y="3789620"/>
            <a:ext cx="1515745" cy="792088"/>
            <a:chOff x="2864768" y="1124744"/>
            <a:chExt cx="1515745" cy="79208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pump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34" name="Connecteur droit avec flèche 33"/>
          <p:cNvCxnSpPr>
            <a:endCxn id="32" idx="2"/>
          </p:cNvCxnSpPr>
          <p:nvPr/>
        </p:nvCxnSpPr>
        <p:spPr bwMode="auto">
          <a:xfrm flipH="1" flipV="1">
            <a:off x="5104712" y="4509620"/>
            <a:ext cx="80" cy="36012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5" name="Groupe 34"/>
          <p:cNvGrpSpPr/>
          <p:nvPr/>
        </p:nvGrpSpPr>
        <p:grpSpPr>
          <a:xfrm>
            <a:off x="2512504" y="2277452"/>
            <a:ext cx="1515745" cy="792088"/>
            <a:chOff x="2864768" y="1124744"/>
            <a:chExt cx="1515745" cy="792088"/>
          </a:xfrm>
        </p:grpSpPr>
        <p:sp>
          <p:nvSpPr>
            <p:cNvPr id="36" name="Rectangle 35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monitor vacuum level</a:t>
              </a: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38" name="Connecteur droit avec flèche 37"/>
          <p:cNvCxnSpPr/>
          <p:nvPr/>
        </p:nvCxnSpPr>
        <p:spPr bwMode="auto">
          <a:xfrm>
            <a:off x="4672744" y="2637492"/>
            <a:ext cx="0" cy="11521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 bwMode="auto">
          <a:xfrm>
            <a:off x="5824872" y="4149660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endCxn id="36" idx="2"/>
          </p:cNvCxnSpPr>
          <p:nvPr/>
        </p:nvCxnSpPr>
        <p:spPr bwMode="auto">
          <a:xfrm flipH="1" flipV="1">
            <a:off x="3232504" y="2997452"/>
            <a:ext cx="80" cy="36012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4528728" y="486974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Vacuum pumps</a:t>
            </a:r>
          </a:p>
          <a:p>
            <a:pPr algn="ctr"/>
            <a:r>
              <a:rPr lang="en-US" sz="800" dirty="0" smtClean="0"/>
              <a:t>Vacuum valves</a:t>
            </a:r>
            <a:endParaRPr lang="en-US" sz="800" dirty="0"/>
          </a:p>
        </p:txBody>
      </p:sp>
      <p:cxnSp>
        <p:nvCxnSpPr>
          <p:cNvPr id="52" name="Connecteur droit avec flèche 51"/>
          <p:cNvCxnSpPr/>
          <p:nvPr/>
        </p:nvCxnSpPr>
        <p:spPr bwMode="auto">
          <a:xfrm>
            <a:off x="5536840" y="3429580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5104792" y="3069540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4)</a:t>
            </a:r>
            <a:endParaRPr lang="en-US" sz="800" dirty="0"/>
          </a:p>
        </p:txBody>
      </p:sp>
      <p:sp>
        <p:nvSpPr>
          <p:cNvPr id="54" name="ZoneTexte 53"/>
          <p:cNvSpPr txBox="1"/>
          <p:nvPr/>
        </p:nvSpPr>
        <p:spPr>
          <a:xfrm>
            <a:off x="3952664" y="2637492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Order</a:t>
            </a:r>
            <a:endParaRPr lang="en-US" sz="800" dirty="0"/>
          </a:p>
        </p:txBody>
      </p:sp>
      <p:sp>
        <p:nvSpPr>
          <p:cNvPr id="55" name="ZoneTexte 54"/>
          <p:cNvSpPr txBox="1"/>
          <p:nvPr/>
        </p:nvSpPr>
        <p:spPr>
          <a:xfrm>
            <a:off x="2584512" y="3357572"/>
            <a:ext cx="1296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Vacuum level gauges</a:t>
            </a:r>
            <a:endParaRPr lang="en-US" sz="800" dirty="0"/>
          </a:p>
        </p:txBody>
      </p:sp>
      <p:sp>
        <p:nvSpPr>
          <p:cNvPr id="56" name="ZoneTexte 55"/>
          <p:cNvSpPr txBox="1"/>
          <p:nvPr/>
        </p:nvSpPr>
        <p:spPr>
          <a:xfrm>
            <a:off x="6328928" y="3933636"/>
            <a:ext cx="106456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Thermal insulation</a:t>
            </a:r>
            <a:endParaRPr lang="en-US" sz="800" dirty="0"/>
          </a:p>
        </p:txBody>
      </p:sp>
      <p:cxnSp>
        <p:nvCxnSpPr>
          <p:cNvPr id="23" name="Connecteur droit avec flèche 22"/>
          <p:cNvCxnSpPr/>
          <p:nvPr/>
        </p:nvCxnSpPr>
        <p:spPr bwMode="auto">
          <a:xfrm>
            <a:off x="3656856" y="1916832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224808" y="155679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5" name="Connecteur droit avec flèche 24"/>
          <p:cNvCxnSpPr/>
          <p:nvPr/>
        </p:nvCxnSpPr>
        <p:spPr bwMode="auto">
          <a:xfrm>
            <a:off x="2864768" y="1916832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2432720" y="148478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8" name="Connecteur droit avec flèche 27"/>
          <p:cNvCxnSpPr/>
          <p:nvPr/>
        </p:nvCxnSpPr>
        <p:spPr bwMode="auto">
          <a:xfrm>
            <a:off x="4983733" y="3429000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4684018" y="3068960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526255" y="257176"/>
            <a:ext cx="8915400" cy="355797"/>
          </a:xfrm>
        </p:spPr>
        <p:txBody>
          <a:bodyPr/>
          <a:lstStyle/>
          <a:p>
            <a:r>
              <a:rPr lang="en-US" dirty="0" smtClean="0"/>
              <a:t>2.5 To provide additional services</a:t>
            </a:r>
            <a:endParaRPr lang="fr-FR" dirty="0"/>
          </a:p>
        </p:txBody>
      </p:sp>
      <p:grpSp>
        <p:nvGrpSpPr>
          <p:cNvPr id="2" name="Groupe 30"/>
          <p:cNvGrpSpPr/>
          <p:nvPr/>
        </p:nvGrpSpPr>
        <p:grpSpPr>
          <a:xfrm>
            <a:off x="2648744" y="1772816"/>
            <a:ext cx="1515745" cy="792088"/>
            <a:chOff x="2864768" y="1124744"/>
            <a:chExt cx="1515745" cy="79208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protect process components against overpressure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1" name="Groupe 30"/>
          <p:cNvGrpSpPr/>
          <p:nvPr/>
        </p:nvGrpSpPr>
        <p:grpSpPr>
          <a:xfrm>
            <a:off x="4420716" y="3789040"/>
            <a:ext cx="1515745" cy="792088"/>
            <a:chOff x="2864768" y="1124744"/>
            <a:chExt cx="1515745" cy="792088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isolate units for machines protection or for maintenance</a:t>
              </a: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14" name="Connecteur droit avec flèche 13"/>
          <p:cNvCxnSpPr/>
          <p:nvPr/>
        </p:nvCxnSpPr>
        <p:spPr bwMode="auto">
          <a:xfrm>
            <a:off x="5716940" y="3501040"/>
            <a:ext cx="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5284812" y="319140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7" name="Connecteur droit avec flèche 16"/>
          <p:cNvCxnSpPr>
            <a:stCxn id="18" idx="2"/>
          </p:cNvCxnSpPr>
          <p:nvPr/>
        </p:nvCxnSpPr>
        <p:spPr bwMode="auto">
          <a:xfrm flipH="1">
            <a:off x="5140716" y="3356992"/>
            <a:ext cx="80" cy="4261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636740" y="301843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9" name="Connecteur droit avec flèche 18"/>
          <p:cNvCxnSpPr/>
          <p:nvPr/>
        </p:nvCxnSpPr>
        <p:spPr bwMode="auto">
          <a:xfrm flipH="1">
            <a:off x="4564732" y="3501040"/>
            <a:ext cx="8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4204692" y="306896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1" name="Connecteur droit avec flèche 20"/>
          <p:cNvCxnSpPr/>
          <p:nvPr/>
        </p:nvCxnSpPr>
        <p:spPr bwMode="auto">
          <a:xfrm flipV="1">
            <a:off x="5140796" y="4509120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4780756" y="4797152"/>
            <a:ext cx="720080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24" name="Connecteur droit avec flèche 23"/>
          <p:cNvCxnSpPr/>
          <p:nvPr/>
        </p:nvCxnSpPr>
        <p:spPr bwMode="auto">
          <a:xfrm>
            <a:off x="5860876" y="4149080"/>
            <a:ext cx="86409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 bwMode="auto">
          <a:xfrm>
            <a:off x="4088904" y="2132856"/>
            <a:ext cx="86409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 bwMode="auto">
          <a:xfrm flipV="1">
            <a:off x="3368824" y="2492896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2936776" y="2780928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Relief valves</a:t>
            </a:r>
            <a:endParaRPr lang="en-US" sz="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4953000" y="1938318"/>
            <a:ext cx="116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Protection against overpressure</a:t>
            </a:r>
            <a:endParaRPr lang="en-US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6724972" y="4005064"/>
            <a:ext cx="9205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Isolation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To produce compressed </a:t>
            </a:r>
            <a:r>
              <a:rPr lang="en-US" dirty="0" err="1" smtClean="0"/>
              <a:t>GHe</a:t>
            </a:r>
            <a:endParaRPr lang="fr-FR" dirty="0"/>
          </a:p>
        </p:txBody>
      </p:sp>
      <p:grpSp>
        <p:nvGrpSpPr>
          <p:cNvPr id="3" name="Groupe 56"/>
          <p:cNvGrpSpPr/>
          <p:nvPr/>
        </p:nvGrpSpPr>
        <p:grpSpPr>
          <a:xfrm>
            <a:off x="5386992" y="1196752"/>
            <a:ext cx="1515745" cy="792088"/>
            <a:chOff x="2864768" y="1124744"/>
            <a:chExt cx="1515745" cy="792088"/>
          </a:xfrm>
        </p:grpSpPr>
        <p:sp>
          <p:nvSpPr>
            <p:cNvPr id="58" name="Rectangle 5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control and interconnect pressures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1.1.4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51" name="Connecteur droit 50"/>
          <p:cNvCxnSpPr/>
          <p:nvPr/>
        </p:nvCxnSpPr>
        <p:spPr bwMode="auto">
          <a:xfrm flipV="1">
            <a:off x="4659136" y="6165056"/>
            <a:ext cx="4251502" cy="2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e 53"/>
          <p:cNvGrpSpPr/>
          <p:nvPr/>
        </p:nvGrpSpPr>
        <p:grpSpPr>
          <a:xfrm>
            <a:off x="1506336" y="1196752"/>
            <a:ext cx="1515745" cy="792088"/>
            <a:chOff x="2864768" y="1124744"/>
            <a:chExt cx="1515745" cy="792088"/>
          </a:xfrm>
        </p:grpSpPr>
        <p:sp>
          <p:nvSpPr>
            <p:cNvPr id="55" name="Rectangle 54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lubricate compressors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1.1.1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5" name="Groupe 59"/>
          <p:cNvGrpSpPr/>
          <p:nvPr/>
        </p:nvGrpSpPr>
        <p:grpSpPr>
          <a:xfrm>
            <a:off x="5307208" y="3068960"/>
            <a:ext cx="1515745" cy="792088"/>
            <a:chOff x="2864768" y="1124744"/>
            <a:chExt cx="1515745" cy="792088"/>
          </a:xfrm>
        </p:grpSpPr>
        <p:sp>
          <p:nvSpPr>
            <p:cNvPr id="61" name="Rectangle 60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separate oil from gas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1.1.3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6" name="Groupe 62"/>
          <p:cNvGrpSpPr/>
          <p:nvPr/>
        </p:nvGrpSpPr>
        <p:grpSpPr>
          <a:xfrm>
            <a:off x="2498896" y="3068960"/>
            <a:ext cx="1515745" cy="792088"/>
            <a:chOff x="2864768" y="1124744"/>
            <a:chExt cx="1515745" cy="792088"/>
          </a:xfrm>
        </p:grpSpPr>
        <p:sp>
          <p:nvSpPr>
            <p:cNvPr id="64" name="Rectangle 63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compress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1.1.2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7" name="Groupe 65"/>
          <p:cNvGrpSpPr/>
          <p:nvPr/>
        </p:nvGrpSpPr>
        <p:grpSpPr>
          <a:xfrm>
            <a:off x="7395440" y="4941168"/>
            <a:ext cx="1515745" cy="792088"/>
            <a:chOff x="2864768" y="1124744"/>
            <a:chExt cx="1515745" cy="792088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cool oil and He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1.1.5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69" name="Connecteur droit avec flèche 68"/>
          <p:cNvCxnSpPr/>
          <p:nvPr/>
        </p:nvCxnSpPr>
        <p:spPr bwMode="auto">
          <a:xfrm flipV="1">
            <a:off x="2146632" y="3140928"/>
            <a:ext cx="352264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-13608" y="306896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sp>
        <p:nvSpPr>
          <p:cNvPr id="73" name="ZoneTexte 72"/>
          <p:cNvSpPr txBox="1"/>
          <p:nvPr/>
        </p:nvSpPr>
        <p:spPr>
          <a:xfrm>
            <a:off x="4083072" y="3212976"/>
            <a:ext cx="97210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HP </a:t>
            </a:r>
            <a:r>
              <a:rPr lang="en-US" sz="800" dirty="0" err="1" smtClean="0"/>
              <a:t>GHe</a:t>
            </a:r>
            <a:r>
              <a:rPr lang="en-US" sz="800" dirty="0" smtClean="0"/>
              <a:t> + oil</a:t>
            </a:r>
            <a:endParaRPr lang="en-US" sz="800" dirty="0"/>
          </a:p>
        </p:txBody>
      </p:sp>
      <p:cxnSp>
        <p:nvCxnSpPr>
          <p:cNvPr id="74" name="Connecteur droit avec flèche 73"/>
          <p:cNvCxnSpPr/>
          <p:nvPr/>
        </p:nvCxnSpPr>
        <p:spPr bwMode="auto">
          <a:xfrm>
            <a:off x="3938896" y="3140928"/>
            <a:ext cx="13683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 bwMode="auto">
          <a:xfrm>
            <a:off x="3938896" y="3429540"/>
            <a:ext cx="13683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4083072" y="292494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MP </a:t>
            </a:r>
            <a:r>
              <a:rPr lang="en-US" sz="800" dirty="0" err="1" smtClean="0"/>
              <a:t>GHe</a:t>
            </a:r>
            <a:r>
              <a:rPr lang="en-US" sz="800" dirty="0" smtClean="0"/>
              <a:t> + oil</a:t>
            </a:r>
            <a:endParaRPr lang="en-US" sz="800" dirty="0"/>
          </a:p>
        </p:txBody>
      </p:sp>
      <p:cxnSp>
        <p:nvCxnSpPr>
          <p:cNvPr id="78" name="Connecteur droit avec flèche 77"/>
          <p:cNvCxnSpPr/>
          <p:nvPr/>
        </p:nvCxnSpPr>
        <p:spPr bwMode="auto">
          <a:xfrm>
            <a:off x="1282536" y="1556792"/>
            <a:ext cx="2238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1282536" y="4509120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Cooled Oil</a:t>
            </a:r>
            <a:endParaRPr lang="en-US" sz="800" dirty="0"/>
          </a:p>
        </p:txBody>
      </p:sp>
      <p:sp>
        <p:nvSpPr>
          <p:cNvPr id="81" name="ZoneTexte 80"/>
          <p:cNvSpPr txBox="1"/>
          <p:nvPr/>
        </p:nvSpPr>
        <p:spPr>
          <a:xfrm>
            <a:off x="3018309" y="1772816"/>
            <a:ext cx="792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Lubrication</a:t>
            </a:r>
            <a:endParaRPr lang="en-US" sz="800" dirty="0"/>
          </a:p>
        </p:txBody>
      </p:sp>
      <p:cxnSp>
        <p:nvCxnSpPr>
          <p:cNvPr id="85" name="Connecteur droit avec flèche 84"/>
          <p:cNvCxnSpPr/>
          <p:nvPr/>
        </p:nvCxnSpPr>
        <p:spPr bwMode="auto">
          <a:xfrm>
            <a:off x="2146632" y="3717032"/>
            <a:ext cx="35226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2146632" y="4653716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sp>
        <p:nvSpPr>
          <p:cNvPr id="96" name="ZoneTexte 95"/>
          <p:cNvSpPr txBox="1"/>
          <p:nvPr/>
        </p:nvSpPr>
        <p:spPr>
          <a:xfrm>
            <a:off x="9307388" y="4987776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cxnSp>
        <p:nvCxnSpPr>
          <p:cNvPr id="101" name="Connecteur droit avec flèche 100"/>
          <p:cNvCxnSpPr/>
          <p:nvPr/>
        </p:nvCxnSpPr>
        <p:spPr bwMode="auto">
          <a:xfrm>
            <a:off x="7107408" y="5013176"/>
            <a:ext cx="28803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 bwMode="auto">
          <a:xfrm>
            <a:off x="6099296" y="5589240"/>
            <a:ext cx="129614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/>
          <p:nvPr/>
        </p:nvCxnSpPr>
        <p:spPr bwMode="auto">
          <a:xfrm>
            <a:off x="6963392" y="5157192"/>
            <a:ext cx="43204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 bwMode="auto">
          <a:xfrm>
            <a:off x="6819376" y="5373216"/>
            <a:ext cx="57606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ZoneTexte 104"/>
          <p:cNvSpPr txBox="1"/>
          <p:nvPr/>
        </p:nvSpPr>
        <p:spPr>
          <a:xfrm>
            <a:off x="5169024" y="5466432"/>
            <a:ext cx="1002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Water (HRS)</a:t>
            </a:r>
            <a:endParaRPr lang="en-US" sz="800" dirty="0"/>
          </a:p>
        </p:txBody>
      </p:sp>
      <p:cxnSp>
        <p:nvCxnSpPr>
          <p:cNvPr id="110" name="Connecteur droit avec flèche 109"/>
          <p:cNvCxnSpPr/>
          <p:nvPr/>
        </p:nvCxnSpPr>
        <p:spPr bwMode="auto">
          <a:xfrm>
            <a:off x="8835600" y="4988793"/>
            <a:ext cx="504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ZoneTexte 112"/>
          <p:cNvSpPr txBox="1"/>
          <p:nvPr/>
        </p:nvSpPr>
        <p:spPr>
          <a:xfrm>
            <a:off x="9017198" y="4773349"/>
            <a:ext cx="9380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water (HRS)</a:t>
            </a:r>
            <a:endParaRPr lang="en-US" sz="800" dirty="0"/>
          </a:p>
        </p:txBody>
      </p:sp>
      <p:sp>
        <p:nvSpPr>
          <p:cNvPr id="118" name="ZoneTexte 117"/>
          <p:cNvSpPr txBox="1"/>
          <p:nvPr/>
        </p:nvSpPr>
        <p:spPr>
          <a:xfrm>
            <a:off x="6033120" y="4293096"/>
            <a:ext cx="82809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Hot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122" name="ZoneTexte 121"/>
          <p:cNvSpPr txBox="1"/>
          <p:nvPr/>
        </p:nvSpPr>
        <p:spPr>
          <a:xfrm>
            <a:off x="7041232" y="3284984"/>
            <a:ext cx="82809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oil</a:t>
            </a:r>
            <a:endParaRPr lang="en-US" sz="800" dirty="0"/>
          </a:p>
        </p:txBody>
      </p:sp>
      <p:cxnSp>
        <p:nvCxnSpPr>
          <p:cNvPr id="123" name="Connecteur droit 122"/>
          <p:cNvCxnSpPr>
            <a:stCxn id="55" idx="3"/>
          </p:cNvCxnSpPr>
          <p:nvPr/>
        </p:nvCxnSpPr>
        <p:spPr bwMode="auto">
          <a:xfrm>
            <a:off x="2946336" y="1556752"/>
            <a:ext cx="134456" cy="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Connecteur droit avec flèche 132"/>
          <p:cNvCxnSpPr/>
          <p:nvPr/>
        </p:nvCxnSpPr>
        <p:spPr bwMode="auto">
          <a:xfrm>
            <a:off x="4659136" y="3717032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ZoneTexte 133"/>
          <p:cNvSpPr txBox="1"/>
          <p:nvPr/>
        </p:nvSpPr>
        <p:spPr>
          <a:xfrm>
            <a:off x="4659136" y="4509120"/>
            <a:ext cx="116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+ oil (drops, vapor)</a:t>
            </a:r>
          </a:p>
        </p:txBody>
      </p:sp>
      <p:cxnSp>
        <p:nvCxnSpPr>
          <p:cNvPr id="136" name="Connecteur droit 135"/>
          <p:cNvCxnSpPr/>
          <p:nvPr/>
        </p:nvCxnSpPr>
        <p:spPr bwMode="auto">
          <a:xfrm>
            <a:off x="7100888" y="3212306"/>
            <a:ext cx="0" cy="180087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necteur droit 136"/>
          <p:cNvCxnSpPr/>
          <p:nvPr/>
        </p:nvCxnSpPr>
        <p:spPr bwMode="auto">
          <a:xfrm>
            <a:off x="6960394" y="3355181"/>
            <a:ext cx="0" cy="180201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necteur droit 137"/>
          <p:cNvCxnSpPr/>
          <p:nvPr/>
        </p:nvCxnSpPr>
        <p:spPr bwMode="auto">
          <a:xfrm flipH="1">
            <a:off x="6819376" y="3500438"/>
            <a:ext cx="0" cy="187277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avec flèche 138"/>
          <p:cNvCxnSpPr/>
          <p:nvPr/>
        </p:nvCxnSpPr>
        <p:spPr bwMode="auto">
          <a:xfrm>
            <a:off x="8841432" y="5113759"/>
            <a:ext cx="504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necteur droit 148"/>
          <p:cNvCxnSpPr/>
          <p:nvPr/>
        </p:nvCxnSpPr>
        <p:spPr bwMode="auto">
          <a:xfrm flipV="1">
            <a:off x="6747368" y="3212306"/>
            <a:ext cx="35352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Connecteur droit 149"/>
          <p:cNvCxnSpPr/>
          <p:nvPr/>
        </p:nvCxnSpPr>
        <p:spPr bwMode="auto">
          <a:xfrm>
            <a:off x="6747368" y="3501008"/>
            <a:ext cx="7200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Connecteur droit 154"/>
          <p:cNvCxnSpPr/>
          <p:nvPr/>
        </p:nvCxnSpPr>
        <p:spPr bwMode="auto">
          <a:xfrm>
            <a:off x="6747368" y="3356992"/>
            <a:ext cx="21602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necteur droit 165"/>
          <p:cNvCxnSpPr/>
          <p:nvPr/>
        </p:nvCxnSpPr>
        <p:spPr bwMode="auto">
          <a:xfrm>
            <a:off x="4659136" y="3717032"/>
            <a:ext cx="1764" cy="244881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Connecteur droit 169"/>
          <p:cNvCxnSpPr/>
          <p:nvPr/>
        </p:nvCxnSpPr>
        <p:spPr bwMode="auto">
          <a:xfrm>
            <a:off x="8835600" y="5369788"/>
            <a:ext cx="36555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Connecteur droit 170"/>
          <p:cNvCxnSpPr/>
          <p:nvPr/>
        </p:nvCxnSpPr>
        <p:spPr bwMode="auto">
          <a:xfrm flipV="1">
            <a:off x="8835600" y="5588794"/>
            <a:ext cx="79800" cy="44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Connecteur droit 171"/>
          <p:cNvCxnSpPr/>
          <p:nvPr/>
        </p:nvCxnSpPr>
        <p:spPr bwMode="auto">
          <a:xfrm>
            <a:off x="8835600" y="5471512"/>
            <a:ext cx="227438" cy="60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Connecteur droit 175"/>
          <p:cNvCxnSpPr/>
          <p:nvPr/>
        </p:nvCxnSpPr>
        <p:spPr bwMode="auto">
          <a:xfrm>
            <a:off x="9196387" y="5372100"/>
            <a:ext cx="322" cy="10795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Connecteur droit 176"/>
          <p:cNvCxnSpPr/>
          <p:nvPr/>
        </p:nvCxnSpPr>
        <p:spPr bwMode="auto">
          <a:xfrm flipH="1">
            <a:off x="9057456" y="5476875"/>
            <a:ext cx="819" cy="83502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Connecteur droit 177"/>
          <p:cNvCxnSpPr/>
          <p:nvPr/>
        </p:nvCxnSpPr>
        <p:spPr bwMode="auto">
          <a:xfrm flipH="1">
            <a:off x="8911059" y="5589240"/>
            <a:ext cx="0" cy="57661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 bwMode="auto">
          <a:xfrm>
            <a:off x="2146632" y="6309320"/>
            <a:ext cx="6911643" cy="99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necteur droit 185"/>
          <p:cNvCxnSpPr/>
          <p:nvPr/>
        </p:nvCxnSpPr>
        <p:spPr bwMode="auto">
          <a:xfrm flipH="1">
            <a:off x="2146300" y="3717032"/>
            <a:ext cx="332" cy="25948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necteur droit 187"/>
          <p:cNvCxnSpPr/>
          <p:nvPr/>
        </p:nvCxnSpPr>
        <p:spPr bwMode="auto">
          <a:xfrm flipV="1">
            <a:off x="1282536" y="6453188"/>
            <a:ext cx="7918614" cy="1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Connecteur droit 189"/>
          <p:cNvCxnSpPr/>
          <p:nvPr/>
        </p:nvCxnSpPr>
        <p:spPr bwMode="auto">
          <a:xfrm>
            <a:off x="1282536" y="1556792"/>
            <a:ext cx="164" cy="489480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Connecteur droit avec flèche 204"/>
          <p:cNvCxnSpPr/>
          <p:nvPr/>
        </p:nvCxnSpPr>
        <p:spPr bwMode="auto">
          <a:xfrm>
            <a:off x="1928664" y="980728"/>
            <a:ext cx="1944" cy="21602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Connecteur droit avec flèche 206"/>
          <p:cNvCxnSpPr/>
          <p:nvPr/>
        </p:nvCxnSpPr>
        <p:spPr bwMode="auto">
          <a:xfrm>
            <a:off x="8123296" y="4653136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ZoneTexte 207"/>
          <p:cNvSpPr txBox="1"/>
          <p:nvPr/>
        </p:nvSpPr>
        <p:spPr>
          <a:xfrm>
            <a:off x="7691248" y="4437112"/>
            <a:ext cx="9361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  <a:endParaRPr lang="en-US" sz="800" dirty="0"/>
          </a:p>
        </p:txBody>
      </p:sp>
      <p:cxnSp>
        <p:nvCxnSpPr>
          <p:cNvPr id="209" name="Connecteur droit avec flèche 208"/>
          <p:cNvCxnSpPr/>
          <p:nvPr/>
        </p:nvCxnSpPr>
        <p:spPr bwMode="auto">
          <a:xfrm>
            <a:off x="1568624" y="800418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ZoneTexte 209"/>
          <p:cNvSpPr txBox="1"/>
          <p:nvPr/>
        </p:nvSpPr>
        <p:spPr>
          <a:xfrm>
            <a:off x="776536" y="6890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215" name="Connecteur droit 214"/>
          <p:cNvCxnSpPr/>
          <p:nvPr/>
        </p:nvCxnSpPr>
        <p:spPr bwMode="auto">
          <a:xfrm>
            <a:off x="2146632" y="2852936"/>
            <a:ext cx="48245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Connecteur droit 218"/>
          <p:cNvCxnSpPr/>
          <p:nvPr/>
        </p:nvCxnSpPr>
        <p:spPr bwMode="auto">
          <a:xfrm>
            <a:off x="6827152" y="1556792"/>
            <a:ext cx="14401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Connecteur droit 220"/>
          <p:cNvCxnSpPr/>
          <p:nvPr/>
        </p:nvCxnSpPr>
        <p:spPr bwMode="auto">
          <a:xfrm>
            <a:off x="2146632" y="2852936"/>
            <a:ext cx="0" cy="28803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Connecteur droit avec flèche 269"/>
          <p:cNvCxnSpPr/>
          <p:nvPr/>
        </p:nvCxnSpPr>
        <p:spPr bwMode="auto">
          <a:xfrm flipV="1">
            <a:off x="3224808" y="3789040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2" name="ZoneTexte 271"/>
          <p:cNvSpPr txBox="1"/>
          <p:nvPr/>
        </p:nvSpPr>
        <p:spPr>
          <a:xfrm>
            <a:off x="2648744" y="4077072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LP and HP oil screw compressors</a:t>
            </a:r>
          </a:p>
          <a:p>
            <a:r>
              <a:rPr lang="en-US" sz="800" dirty="0" smtClean="0"/>
              <a:t>+ electrical motors + motors lubrication stations</a:t>
            </a:r>
          </a:p>
          <a:p>
            <a:r>
              <a:rPr lang="en-US" sz="800" dirty="0" smtClean="0"/>
              <a:t>+ VFD</a:t>
            </a:r>
            <a:endParaRPr lang="en-US" sz="800" dirty="0"/>
          </a:p>
        </p:txBody>
      </p:sp>
      <p:cxnSp>
        <p:nvCxnSpPr>
          <p:cNvPr id="274" name="Connecteur droit avec flèche 273"/>
          <p:cNvCxnSpPr/>
          <p:nvPr/>
        </p:nvCxnSpPr>
        <p:spPr bwMode="auto">
          <a:xfrm flipV="1">
            <a:off x="8121352" y="5661248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5" name="ZoneTexte 274"/>
          <p:cNvSpPr txBox="1"/>
          <p:nvPr/>
        </p:nvSpPr>
        <p:spPr>
          <a:xfrm>
            <a:off x="7113240" y="5936401"/>
            <a:ext cx="2016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Heat exchangers </a:t>
            </a:r>
            <a:endParaRPr lang="en-US" sz="800" dirty="0"/>
          </a:p>
        </p:txBody>
      </p:sp>
      <p:cxnSp>
        <p:nvCxnSpPr>
          <p:cNvPr id="276" name="Connecteur droit avec flèche 275"/>
          <p:cNvCxnSpPr/>
          <p:nvPr/>
        </p:nvCxnSpPr>
        <p:spPr bwMode="auto">
          <a:xfrm flipV="1">
            <a:off x="2144688" y="1916832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7" name="ZoneTexte 276"/>
          <p:cNvSpPr txBox="1"/>
          <p:nvPr/>
        </p:nvSpPr>
        <p:spPr>
          <a:xfrm>
            <a:off x="1568624" y="2204864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Oil circuit</a:t>
            </a:r>
            <a:endParaRPr lang="en-US" sz="800" dirty="0"/>
          </a:p>
        </p:txBody>
      </p:sp>
      <p:cxnSp>
        <p:nvCxnSpPr>
          <p:cNvPr id="278" name="Connecteur droit avec flèche 277"/>
          <p:cNvCxnSpPr/>
          <p:nvPr/>
        </p:nvCxnSpPr>
        <p:spPr bwMode="auto">
          <a:xfrm flipV="1">
            <a:off x="6105128" y="1916832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9" name="ZoneTexte 278"/>
          <p:cNvSpPr txBox="1"/>
          <p:nvPr/>
        </p:nvSpPr>
        <p:spPr>
          <a:xfrm>
            <a:off x="5529064" y="2204864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280" name="Connecteur droit avec flèche 279"/>
          <p:cNvCxnSpPr/>
          <p:nvPr/>
        </p:nvCxnSpPr>
        <p:spPr bwMode="auto">
          <a:xfrm flipV="1">
            <a:off x="5817096" y="3789040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1" name="ZoneTexte 280"/>
          <p:cNvSpPr txBox="1"/>
          <p:nvPr/>
        </p:nvSpPr>
        <p:spPr>
          <a:xfrm>
            <a:off x="5529064" y="4077072"/>
            <a:ext cx="504056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ORS</a:t>
            </a:r>
            <a:endParaRPr lang="en-US" sz="800" dirty="0"/>
          </a:p>
        </p:txBody>
      </p:sp>
      <p:sp>
        <p:nvSpPr>
          <p:cNvPr id="284" name="Rectangle 283"/>
          <p:cNvSpPr/>
          <p:nvPr/>
        </p:nvSpPr>
        <p:spPr bwMode="auto">
          <a:xfrm>
            <a:off x="3067457" y="2708920"/>
            <a:ext cx="45720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5" name="Connecteur droit avec flèche 124"/>
          <p:cNvCxnSpPr/>
          <p:nvPr/>
        </p:nvCxnSpPr>
        <p:spPr bwMode="auto">
          <a:xfrm>
            <a:off x="3082736" y="1556792"/>
            <a:ext cx="0" cy="151216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5" name="Rectangle 284"/>
          <p:cNvSpPr/>
          <p:nvPr/>
        </p:nvSpPr>
        <p:spPr bwMode="auto">
          <a:xfrm>
            <a:off x="3427497" y="2708920"/>
            <a:ext cx="45720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2" name="Connecteur droit avec flèche 201"/>
          <p:cNvCxnSpPr/>
          <p:nvPr/>
        </p:nvCxnSpPr>
        <p:spPr bwMode="auto">
          <a:xfrm>
            <a:off x="3442776" y="2780928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" name="ZoneTexte 203"/>
          <p:cNvSpPr txBox="1"/>
          <p:nvPr/>
        </p:nvSpPr>
        <p:spPr>
          <a:xfrm>
            <a:off x="3080792" y="2442374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(MV)</a:t>
            </a:r>
            <a:endParaRPr lang="en-US" sz="800" dirty="0"/>
          </a:p>
        </p:txBody>
      </p:sp>
      <p:sp>
        <p:nvSpPr>
          <p:cNvPr id="286" name="Rectangle 285"/>
          <p:cNvSpPr/>
          <p:nvPr/>
        </p:nvSpPr>
        <p:spPr bwMode="auto">
          <a:xfrm>
            <a:off x="6946364" y="2492896"/>
            <a:ext cx="45720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17" name="Connecteur droit 216"/>
          <p:cNvCxnSpPr/>
          <p:nvPr/>
        </p:nvCxnSpPr>
        <p:spPr bwMode="auto">
          <a:xfrm>
            <a:off x="6971168" y="1556792"/>
            <a:ext cx="0" cy="129614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7" name="Rectangle 286"/>
          <p:cNvSpPr/>
          <p:nvPr/>
        </p:nvSpPr>
        <p:spPr bwMode="auto">
          <a:xfrm>
            <a:off x="1064568" y="3262124"/>
            <a:ext cx="432048" cy="45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Connecteur droit avec flèche 70"/>
          <p:cNvCxnSpPr>
            <a:stCxn id="70" idx="2"/>
          </p:cNvCxnSpPr>
          <p:nvPr/>
        </p:nvCxnSpPr>
        <p:spPr bwMode="auto">
          <a:xfrm>
            <a:off x="562456" y="3284404"/>
            <a:ext cx="194421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8" name="Rectangle 287"/>
          <p:cNvSpPr/>
          <p:nvPr/>
        </p:nvSpPr>
        <p:spPr bwMode="auto">
          <a:xfrm>
            <a:off x="1064568" y="3550156"/>
            <a:ext cx="432048" cy="457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7" name="Connecteur droit avec flèche 86"/>
          <p:cNvCxnSpPr>
            <a:stCxn id="88" idx="2"/>
          </p:cNvCxnSpPr>
          <p:nvPr/>
        </p:nvCxnSpPr>
        <p:spPr bwMode="auto">
          <a:xfrm>
            <a:off x="547660" y="3572436"/>
            <a:ext cx="19082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ZoneTexte 119"/>
          <p:cNvSpPr txBox="1"/>
          <p:nvPr/>
        </p:nvSpPr>
        <p:spPr>
          <a:xfrm>
            <a:off x="7322401" y="3956871"/>
            <a:ext cx="82809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MP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8" name="ZoneTexte 87"/>
          <p:cNvSpPr txBox="1"/>
          <p:nvPr/>
        </p:nvSpPr>
        <p:spPr>
          <a:xfrm>
            <a:off x="-64408" y="3356992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1496616" y="62068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sp>
        <p:nvSpPr>
          <p:cNvPr id="119" name="ZoneTexte 118"/>
          <p:cNvSpPr txBox="1"/>
          <p:nvPr/>
        </p:nvSpPr>
        <p:spPr>
          <a:xfrm>
            <a:off x="2144688" y="62068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4)</a:t>
            </a:r>
            <a:endParaRPr lang="en-US" sz="800" dirty="0"/>
          </a:p>
        </p:txBody>
      </p:sp>
      <p:cxnSp>
        <p:nvCxnSpPr>
          <p:cNvPr id="126" name="Connecteur droit avec flèche 125"/>
          <p:cNvCxnSpPr/>
          <p:nvPr/>
        </p:nvCxnSpPr>
        <p:spPr bwMode="auto">
          <a:xfrm>
            <a:off x="2504728" y="980728"/>
            <a:ext cx="1944" cy="21602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 bwMode="auto">
          <a:xfrm>
            <a:off x="2864768" y="800418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2864768" y="71418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41" name="Connecteur droit avec flèche 140"/>
          <p:cNvCxnSpPr/>
          <p:nvPr/>
        </p:nvCxnSpPr>
        <p:spPr bwMode="auto">
          <a:xfrm>
            <a:off x="6105128" y="980728"/>
            <a:ext cx="1944" cy="21602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ZoneTexte 141"/>
          <p:cNvSpPr txBox="1"/>
          <p:nvPr/>
        </p:nvSpPr>
        <p:spPr>
          <a:xfrm>
            <a:off x="5673080" y="62068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43" name="Connecteur droit avec flèche 142"/>
          <p:cNvCxnSpPr/>
          <p:nvPr/>
        </p:nvCxnSpPr>
        <p:spPr bwMode="auto">
          <a:xfrm>
            <a:off x="6681192" y="800418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4" name="ZoneTexte 143"/>
          <p:cNvSpPr txBox="1"/>
          <p:nvPr/>
        </p:nvSpPr>
        <p:spPr>
          <a:xfrm>
            <a:off x="6681192" y="69269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46" name="Connecteur droit avec flèche 145"/>
          <p:cNvCxnSpPr/>
          <p:nvPr/>
        </p:nvCxnSpPr>
        <p:spPr bwMode="auto">
          <a:xfrm>
            <a:off x="5529064" y="799838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ZoneTexte 146"/>
          <p:cNvSpPr txBox="1"/>
          <p:nvPr/>
        </p:nvSpPr>
        <p:spPr>
          <a:xfrm>
            <a:off x="4736976" y="6885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52" name="Connecteur droit avec flèche 151"/>
          <p:cNvCxnSpPr/>
          <p:nvPr/>
        </p:nvCxnSpPr>
        <p:spPr bwMode="auto">
          <a:xfrm>
            <a:off x="8843376" y="5266536"/>
            <a:ext cx="504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9307388" y="5157192"/>
            <a:ext cx="63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300K HP </a:t>
            </a:r>
            <a:r>
              <a:rPr lang="en-US" sz="800" dirty="0" err="1" smtClean="0"/>
              <a:t>GHe</a:t>
            </a:r>
            <a:endParaRPr lang="en-US" sz="800" dirty="0" smtClean="0"/>
          </a:p>
        </p:txBody>
      </p:sp>
      <p:cxnSp>
        <p:nvCxnSpPr>
          <p:cNvPr id="115" name="Connecteur droit avec flèche 114"/>
          <p:cNvCxnSpPr/>
          <p:nvPr/>
        </p:nvCxnSpPr>
        <p:spPr bwMode="auto">
          <a:xfrm>
            <a:off x="6825208" y="1340768"/>
            <a:ext cx="93610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ZoneTexte 120"/>
          <p:cNvSpPr txBox="1"/>
          <p:nvPr/>
        </p:nvSpPr>
        <p:spPr>
          <a:xfrm>
            <a:off x="7729660" y="122297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to buffers </a:t>
            </a:r>
          </a:p>
        </p:txBody>
      </p:sp>
      <p:sp>
        <p:nvSpPr>
          <p:cNvPr id="124" name="ZoneTexte 123"/>
          <p:cNvSpPr txBox="1"/>
          <p:nvPr/>
        </p:nvSpPr>
        <p:spPr>
          <a:xfrm>
            <a:off x="3705622" y="107394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cxnSp>
        <p:nvCxnSpPr>
          <p:cNvPr id="127" name="Connecteur droit avec flèche 126"/>
          <p:cNvCxnSpPr/>
          <p:nvPr/>
        </p:nvCxnSpPr>
        <p:spPr bwMode="auto">
          <a:xfrm>
            <a:off x="4448944" y="1289968"/>
            <a:ext cx="93610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6940649" y="1916832"/>
            <a:ext cx="1872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to 34.4.1.1.2</a:t>
            </a:r>
            <a:endParaRPr lang="fr-FR" sz="800" dirty="0" smtClean="0"/>
          </a:p>
        </p:txBody>
      </p:sp>
      <p:cxnSp>
        <p:nvCxnSpPr>
          <p:cNvPr id="129" name="Connecteur droit avec flèche 128"/>
          <p:cNvCxnSpPr/>
          <p:nvPr/>
        </p:nvCxnSpPr>
        <p:spPr bwMode="auto">
          <a:xfrm>
            <a:off x="4448944" y="1623474"/>
            <a:ext cx="93610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5" name="ZoneTexte 134"/>
          <p:cNvSpPr txBox="1"/>
          <p:nvPr/>
        </p:nvSpPr>
        <p:spPr>
          <a:xfrm>
            <a:off x="3368824" y="1312190"/>
            <a:ext cx="1474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LP, MP, HP pressures from interconnections</a:t>
            </a:r>
            <a:endParaRPr lang="en-US" sz="800" dirty="0"/>
          </a:p>
        </p:txBody>
      </p:sp>
      <p:cxnSp>
        <p:nvCxnSpPr>
          <p:cNvPr id="140" name="Connecteur droit avec flèche 139"/>
          <p:cNvCxnSpPr/>
          <p:nvPr/>
        </p:nvCxnSpPr>
        <p:spPr bwMode="auto">
          <a:xfrm>
            <a:off x="6825208" y="1484784"/>
            <a:ext cx="93610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ZoneTexte 144"/>
          <p:cNvSpPr txBox="1"/>
          <p:nvPr/>
        </p:nvSpPr>
        <p:spPr>
          <a:xfrm>
            <a:off x="7734423" y="1379012"/>
            <a:ext cx="1474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LP, MP, HP pressures to interconnections</a:t>
            </a:r>
            <a:endParaRPr lang="en-US" sz="800" dirty="0"/>
          </a:p>
        </p:txBody>
      </p:sp>
      <p:sp>
        <p:nvSpPr>
          <p:cNvPr id="148" name="Forme libre 147"/>
          <p:cNvSpPr/>
          <p:nvPr/>
        </p:nvSpPr>
        <p:spPr bwMode="auto">
          <a:xfrm rot="9218350">
            <a:off x="6923452" y="4188970"/>
            <a:ext cx="524837" cy="88873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1.1.1 To lubricate compressors</a:t>
            </a:r>
            <a:endParaRPr lang="fr-FR" dirty="0"/>
          </a:p>
        </p:txBody>
      </p:sp>
      <p:grpSp>
        <p:nvGrpSpPr>
          <p:cNvPr id="71" name="Groupe 70"/>
          <p:cNvGrpSpPr/>
          <p:nvPr/>
        </p:nvGrpSpPr>
        <p:grpSpPr>
          <a:xfrm>
            <a:off x="1871452" y="1196752"/>
            <a:ext cx="6213896" cy="4896544"/>
            <a:chOff x="1871452" y="1052736"/>
            <a:chExt cx="6213896" cy="4896544"/>
          </a:xfrm>
        </p:grpSpPr>
        <p:cxnSp>
          <p:nvCxnSpPr>
            <p:cNvPr id="13" name="Connecteur droit avec flèche 12"/>
            <p:cNvCxnSpPr/>
            <p:nvPr/>
          </p:nvCxnSpPr>
          <p:spPr bwMode="auto">
            <a:xfrm>
              <a:off x="6717196" y="4818638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 bwMode="auto">
            <a:xfrm>
              <a:off x="4196916" y="4797152"/>
              <a:ext cx="108012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ZoneTexte 18"/>
            <p:cNvSpPr txBox="1"/>
            <p:nvPr/>
          </p:nvSpPr>
          <p:spPr>
            <a:xfrm>
              <a:off x="1871452" y="4530606"/>
              <a:ext cx="360040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Oil</a:t>
              </a:r>
              <a:endParaRPr lang="en-US" sz="800" dirty="0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7293260" y="4602614"/>
              <a:ext cx="79208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Lubrication</a:t>
              </a:r>
              <a:endParaRPr lang="en-US" sz="800" dirty="0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4196916" y="4602614"/>
              <a:ext cx="792088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Cleaned oil</a:t>
              </a:r>
              <a:endParaRPr lang="en-US" sz="800" dirty="0"/>
            </a:p>
          </p:txBody>
        </p:sp>
        <p:cxnSp>
          <p:nvCxnSpPr>
            <p:cNvPr id="23" name="Connecteur droit avec flèche 22"/>
            <p:cNvCxnSpPr>
              <a:endCxn id="10" idx="2"/>
            </p:cNvCxnSpPr>
            <p:nvPr/>
          </p:nvCxnSpPr>
          <p:spPr bwMode="auto">
            <a:xfrm flipH="1" flipV="1">
              <a:off x="5997036" y="5178598"/>
              <a:ext cx="80" cy="4320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/>
            <p:cNvCxnSpPr>
              <a:endCxn id="12" idx="2"/>
            </p:cNvCxnSpPr>
            <p:nvPr/>
          </p:nvCxnSpPr>
          <p:spPr bwMode="auto">
            <a:xfrm flipH="1" flipV="1">
              <a:off x="3476756" y="5106590"/>
              <a:ext cx="160" cy="4320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droit avec flèche 26"/>
            <p:cNvCxnSpPr>
              <a:endCxn id="11" idx="2"/>
            </p:cNvCxnSpPr>
            <p:nvPr/>
          </p:nvCxnSpPr>
          <p:spPr bwMode="auto">
            <a:xfrm flipH="1" flipV="1">
              <a:off x="4916916" y="2802334"/>
              <a:ext cx="160" cy="43208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ZoneTexte 29"/>
            <p:cNvSpPr txBox="1"/>
            <p:nvPr/>
          </p:nvSpPr>
          <p:spPr>
            <a:xfrm>
              <a:off x="3116796" y="5538718"/>
              <a:ext cx="720080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Oil filters</a:t>
              </a:r>
              <a:endParaRPr lang="en-US" sz="8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637076" y="5610726"/>
              <a:ext cx="7200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Oil pumps </a:t>
              </a:r>
            </a:p>
            <a:p>
              <a:r>
                <a:rPr lang="en-US" sz="800" dirty="0" smtClean="0"/>
                <a:t> + valves</a:t>
              </a:r>
              <a:endParaRPr lang="en-US" sz="8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520952" y="3212976"/>
              <a:ext cx="79208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Valves</a:t>
              </a:r>
              <a:endParaRPr lang="en-US" sz="800" dirty="0"/>
            </a:p>
          </p:txBody>
        </p:sp>
        <p:cxnSp>
          <p:nvCxnSpPr>
            <p:cNvPr id="42" name="Connecteur droit 41"/>
            <p:cNvCxnSpPr/>
            <p:nvPr/>
          </p:nvCxnSpPr>
          <p:spPr bwMode="auto">
            <a:xfrm>
              <a:off x="5637076" y="2370366"/>
              <a:ext cx="324036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ZoneTexte 44"/>
            <p:cNvSpPr txBox="1"/>
            <p:nvPr/>
          </p:nvSpPr>
          <p:spPr>
            <a:xfrm>
              <a:off x="5961112" y="2780928"/>
              <a:ext cx="648072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Orders</a:t>
              </a:r>
              <a:endParaRPr lang="en-US" sz="800" dirty="0"/>
            </a:p>
          </p:txBody>
        </p:sp>
        <p:cxnSp>
          <p:nvCxnSpPr>
            <p:cNvPr id="46" name="Connecteur droit avec flèche 45"/>
            <p:cNvCxnSpPr/>
            <p:nvPr/>
          </p:nvCxnSpPr>
          <p:spPr bwMode="auto">
            <a:xfrm flipH="1">
              <a:off x="4304928" y="1730400"/>
              <a:ext cx="80" cy="3240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ZoneTexte 46"/>
            <p:cNvSpPr txBox="1"/>
            <p:nvPr/>
          </p:nvSpPr>
          <p:spPr>
            <a:xfrm>
              <a:off x="3944888" y="1298476"/>
              <a:ext cx="720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 Conventional control </a:t>
              </a:r>
              <a:endParaRPr lang="en-US" sz="800" dirty="0"/>
            </a:p>
          </p:txBody>
        </p:sp>
        <p:grpSp>
          <p:nvGrpSpPr>
            <p:cNvPr id="4" name="Groupe 40"/>
            <p:cNvGrpSpPr/>
            <p:nvPr/>
          </p:nvGrpSpPr>
          <p:grpSpPr>
            <a:xfrm>
              <a:off x="4196916" y="2082334"/>
              <a:ext cx="1512168" cy="770602"/>
              <a:chOff x="2144688" y="1866310"/>
              <a:chExt cx="1512168" cy="770602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2144688" y="1866310"/>
                <a:ext cx="1440000" cy="7200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tx1">
                        <a:lumMod val="50000"/>
                      </a:schemeClr>
                    </a:solidFill>
                  </a:rPr>
                  <a:t>To control oil pressure</a:t>
                </a:r>
              </a:p>
            </p:txBody>
          </p:sp>
          <p:sp>
            <p:nvSpPr>
              <p:cNvPr id="38" name="ZoneTexte 37"/>
              <p:cNvSpPr txBox="1"/>
              <p:nvPr/>
            </p:nvSpPr>
            <p:spPr>
              <a:xfrm>
                <a:off x="3414482" y="2421468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 dirty="0" smtClean="0">
                    <a:solidFill>
                      <a:schemeClr val="tx1">
                        <a:lumMod val="50000"/>
                      </a:schemeClr>
                    </a:solidFill>
                  </a:rPr>
                  <a:t>3</a:t>
                </a:r>
                <a:endParaRPr lang="fr-FR" sz="800" dirty="0"/>
              </a:p>
            </p:txBody>
          </p:sp>
        </p:grpSp>
        <p:grpSp>
          <p:nvGrpSpPr>
            <p:cNvPr id="5" name="Groupe 42"/>
            <p:cNvGrpSpPr/>
            <p:nvPr/>
          </p:nvGrpSpPr>
          <p:grpSpPr>
            <a:xfrm>
              <a:off x="5277036" y="4458598"/>
              <a:ext cx="1518823" cy="770602"/>
              <a:chOff x="3224808" y="4242574"/>
              <a:chExt cx="1518823" cy="770602"/>
            </a:xfrm>
          </p:grpSpPr>
          <p:sp>
            <p:nvSpPr>
              <p:cNvPr id="10" name="Rectangle 9"/>
              <p:cNvSpPr/>
              <p:nvPr/>
            </p:nvSpPr>
            <p:spPr bwMode="auto">
              <a:xfrm>
                <a:off x="3224808" y="4242574"/>
                <a:ext cx="1440000" cy="7200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indent="0" algn="ctr" defTabSz="914400" eaLnBrk="1" latinLnBrk="0" hangingPunct="1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lang="en-US" sz="1000" dirty="0" smtClean="0">
                    <a:solidFill>
                      <a:schemeClr val="tx1">
                        <a:lumMod val="50000"/>
                      </a:schemeClr>
                    </a:solidFill>
                  </a:rPr>
                  <a:t>To circulate oil</a:t>
                </a:r>
              </a:p>
            </p:txBody>
          </p:sp>
          <p:sp>
            <p:nvSpPr>
              <p:cNvPr id="40" name="ZoneTexte 39"/>
              <p:cNvSpPr txBox="1"/>
              <p:nvPr/>
            </p:nvSpPr>
            <p:spPr>
              <a:xfrm>
                <a:off x="4501257" y="4797732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 dirty="0" smtClean="0">
                    <a:solidFill>
                      <a:schemeClr val="tx1">
                        <a:lumMod val="50000"/>
                      </a:schemeClr>
                    </a:solidFill>
                  </a:rPr>
                  <a:t>1</a:t>
                </a:r>
                <a:endParaRPr lang="fr-FR" sz="800" dirty="0"/>
              </a:p>
            </p:txBody>
          </p:sp>
        </p:grpSp>
        <p:grpSp>
          <p:nvGrpSpPr>
            <p:cNvPr id="6" name="Groupe 47"/>
            <p:cNvGrpSpPr/>
            <p:nvPr/>
          </p:nvGrpSpPr>
          <p:grpSpPr>
            <a:xfrm>
              <a:off x="2756756" y="4386590"/>
              <a:ext cx="1518823" cy="770602"/>
              <a:chOff x="6033120" y="4314582"/>
              <a:chExt cx="1518823" cy="770602"/>
            </a:xfrm>
          </p:grpSpPr>
          <p:sp>
            <p:nvSpPr>
              <p:cNvPr id="12" name="Rectangle 11"/>
              <p:cNvSpPr/>
              <p:nvPr/>
            </p:nvSpPr>
            <p:spPr bwMode="auto">
              <a:xfrm>
                <a:off x="6033120" y="4314582"/>
                <a:ext cx="1440000" cy="72000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indent="0" algn="ctr" defTabSz="914400" eaLnBrk="1" latinLnBrk="0" hangingPunct="1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lang="en-US" sz="1000" dirty="0" smtClean="0">
                    <a:solidFill>
                      <a:schemeClr val="tx1">
                        <a:lumMod val="50000"/>
                      </a:schemeClr>
                    </a:solidFill>
                  </a:rPr>
                  <a:t>To filter oil</a:t>
                </a:r>
              </a:p>
            </p:txBody>
          </p:sp>
          <p:sp>
            <p:nvSpPr>
              <p:cNvPr id="44" name="ZoneTexte 43"/>
              <p:cNvSpPr txBox="1"/>
              <p:nvPr/>
            </p:nvSpPr>
            <p:spPr>
              <a:xfrm>
                <a:off x="7309569" y="4869740"/>
                <a:ext cx="2423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800" dirty="0" smtClean="0">
                    <a:solidFill>
                      <a:schemeClr val="tx1">
                        <a:lumMod val="50000"/>
                      </a:schemeClr>
                    </a:solidFill>
                  </a:rPr>
                  <a:t>2</a:t>
                </a:r>
                <a:endParaRPr lang="fr-FR" sz="800" dirty="0"/>
              </a:p>
            </p:txBody>
          </p:sp>
        </p:grpSp>
        <p:cxnSp>
          <p:nvCxnSpPr>
            <p:cNvPr id="61" name="Connecteur droit avec flèche 60"/>
            <p:cNvCxnSpPr/>
            <p:nvPr/>
          </p:nvCxnSpPr>
          <p:spPr bwMode="auto">
            <a:xfrm>
              <a:off x="2108684" y="4746630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/>
            <p:nvPr/>
          </p:nvCxnSpPr>
          <p:spPr bwMode="auto">
            <a:xfrm>
              <a:off x="5385128" y="1628800"/>
              <a:ext cx="0" cy="4536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ZoneTexte 40"/>
            <p:cNvSpPr txBox="1"/>
            <p:nvPr/>
          </p:nvSpPr>
          <p:spPr>
            <a:xfrm>
              <a:off x="4953000" y="1340768"/>
              <a:ext cx="8640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Electricity</a:t>
              </a:r>
            </a:p>
            <a:p>
              <a:pPr algn="ctr"/>
              <a:r>
                <a:rPr lang="en-US" sz="800" dirty="0" smtClean="0"/>
                <a:t>(LV, class 2)</a:t>
              </a:r>
              <a:endParaRPr lang="en-US" sz="800" dirty="0"/>
            </a:p>
          </p:txBody>
        </p:sp>
        <p:cxnSp>
          <p:nvCxnSpPr>
            <p:cNvPr id="43" name="Connecteur droit avec flèche 42"/>
            <p:cNvCxnSpPr/>
            <p:nvPr/>
          </p:nvCxnSpPr>
          <p:spPr bwMode="auto">
            <a:xfrm>
              <a:off x="4880992" y="1412776"/>
              <a:ext cx="0" cy="6696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4376936" y="1052736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Instrumentation air</a:t>
              </a:r>
              <a:endParaRPr lang="en-US" sz="800" dirty="0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5025008" y="3666510"/>
              <a:ext cx="792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Electricity</a:t>
              </a:r>
            </a:p>
            <a:p>
              <a:pPr algn="ctr"/>
              <a:r>
                <a:rPr lang="en-US" sz="800" dirty="0" smtClean="0"/>
                <a:t>(LV, class 2)</a:t>
              </a:r>
              <a:endParaRPr lang="en-US" sz="800" dirty="0"/>
            </a:p>
          </p:txBody>
        </p:sp>
        <p:cxnSp>
          <p:nvCxnSpPr>
            <p:cNvPr id="67" name="Connecteur droit avec flèche 66"/>
            <p:cNvCxnSpPr/>
            <p:nvPr/>
          </p:nvCxnSpPr>
          <p:spPr bwMode="auto">
            <a:xfrm>
              <a:off x="6609184" y="4005064"/>
              <a:ext cx="0" cy="4536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ZoneTexte 67"/>
            <p:cNvSpPr txBox="1"/>
            <p:nvPr/>
          </p:nvSpPr>
          <p:spPr>
            <a:xfrm>
              <a:off x="6249144" y="3645024"/>
              <a:ext cx="792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Electricity</a:t>
              </a:r>
            </a:p>
            <a:p>
              <a:pPr algn="ctr"/>
              <a:r>
                <a:rPr lang="en-US" sz="800" dirty="0" smtClean="0"/>
                <a:t>(LV, class 4)</a:t>
              </a:r>
              <a:endParaRPr lang="en-US" sz="800" dirty="0"/>
            </a:p>
          </p:txBody>
        </p:sp>
        <p:cxnSp>
          <p:nvCxnSpPr>
            <p:cNvPr id="39" name="Connecteur droit avec flèche 38"/>
            <p:cNvCxnSpPr/>
            <p:nvPr/>
          </p:nvCxnSpPr>
          <p:spPr bwMode="auto">
            <a:xfrm>
              <a:off x="5961112" y="2370366"/>
              <a:ext cx="0" cy="20880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/>
            <p:nvPr/>
          </p:nvCxnSpPr>
          <p:spPr bwMode="auto">
            <a:xfrm>
              <a:off x="5385048" y="4005064"/>
              <a:ext cx="0" cy="4536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r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1.1.2 To compress </a:t>
            </a:r>
            <a:r>
              <a:rPr lang="en-US" dirty="0" err="1" smtClean="0"/>
              <a:t>GHe</a:t>
            </a:r>
            <a:endParaRPr lang="fr-FR" dirty="0"/>
          </a:p>
        </p:txBody>
      </p:sp>
      <p:sp>
        <p:nvSpPr>
          <p:cNvPr id="93" name="ZoneTexte 92"/>
          <p:cNvSpPr txBox="1"/>
          <p:nvPr/>
        </p:nvSpPr>
        <p:spPr>
          <a:xfrm>
            <a:off x="7887326" y="3717032"/>
            <a:ext cx="97210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HP </a:t>
            </a:r>
            <a:r>
              <a:rPr lang="en-US" sz="800" dirty="0" err="1" smtClean="0"/>
              <a:t>GHe</a:t>
            </a:r>
            <a:r>
              <a:rPr lang="en-US" sz="800" dirty="0" smtClean="0"/>
              <a:t> + oil</a:t>
            </a:r>
            <a:endParaRPr lang="en-US" sz="800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1262590" y="1557372"/>
            <a:ext cx="144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provide mechanical power to compressors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2342710" y="3573596"/>
            <a:ext cx="144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compress </a:t>
            </a:r>
            <a:r>
              <a:rPr lang="en-US" sz="1000" dirty="0" err="1" smtClean="0">
                <a:solidFill>
                  <a:schemeClr val="tx1">
                    <a:lumMod val="50000"/>
                  </a:schemeClr>
                </a:solidFill>
              </a:rPr>
              <a:t>GHe</a:t>
            </a: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 from LP to MP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375158" y="3573596"/>
            <a:ext cx="144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compress </a:t>
            </a:r>
            <a:r>
              <a:rPr lang="en-US" sz="1000" dirty="0" err="1" smtClean="0">
                <a:solidFill>
                  <a:schemeClr val="tx1">
                    <a:lumMod val="50000"/>
                  </a:schemeClr>
                </a:solidFill>
              </a:rPr>
              <a:t>GHe</a:t>
            </a: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 from MP to HP</a:t>
            </a:r>
          </a:p>
        </p:txBody>
      </p:sp>
      <p:cxnSp>
        <p:nvCxnSpPr>
          <p:cNvPr id="65" name="Connecteur droit avec flèche 64"/>
          <p:cNvCxnSpPr>
            <a:stCxn id="72" idx="0"/>
          </p:cNvCxnSpPr>
          <p:nvPr/>
        </p:nvCxnSpPr>
        <p:spPr bwMode="auto">
          <a:xfrm flipH="1" flipV="1">
            <a:off x="3368744" y="4293596"/>
            <a:ext cx="80" cy="4321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>
            <a:stCxn id="81" idx="0"/>
            <a:endCxn id="55" idx="2"/>
          </p:cNvCxnSpPr>
          <p:nvPr/>
        </p:nvCxnSpPr>
        <p:spPr bwMode="auto">
          <a:xfrm flipH="1" flipV="1">
            <a:off x="1982590" y="2277372"/>
            <a:ext cx="80" cy="4321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2792760" y="472572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LP compressors</a:t>
            </a:r>
            <a:endParaRPr lang="en-US" sz="800" dirty="0"/>
          </a:p>
        </p:txBody>
      </p:sp>
      <p:sp>
        <p:nvSpPr>
          <p:cNvPr id="81" name="ZoneTexte 80"/>
          <p:cNvSpPr txBox="1"/>
          <p:nvPr/>
        </p:nvSpPr>
        <p:spPr>
          <a:xfrm>
            <a:off x="1406606" y="270950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Electrical motors + motors lubrication stations</a:t>
            </a:r>
            <a:endParaRPr lang="en-US" sz="800" dirty="0"/>
          </a:p>
        </p:txBody>
      </p:sp>
      <p:cxnSp>
        <p:nvCxnSpPr>
          <p:cNvPr id="85" name="Connecteur droit avec flèche 84"/>
          <p:cNvCxnSpPr>
            <a:stCxn id="57" idx="3"/>
          </p:cNvCxnSpPr>
          <p:nvPr/>
        </p:nvCxnSpPr>
        <p:spPr bwMode="auto">
          <a:xfrm>
            <a:off x="3782710" y="3933596"/>
            <a:ext cx="432000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>
            <a:stCxn id="60" idx="3"/>
          </p:cNvCxnSpPr>
          <p:nvPr/>
        </p:nvCxnSpPr>
        <p:spPr bwMode="auto">
          <a:xfrm>
            <a:off x="7815158" y="3933596"/>
            <a:ext cx="432000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ZoneTexte 91"/>
          <p:cNvSpPr txBox="1"/>
          <p:nvPr/>
        </p:nvSpPr>
        <p:spPr>
          <a:xfrm>
            <a:off x="3926886" y="371761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MP </a:t>
            </a:r>
            <a:r>
              <a:rPr lang="en-US" sz="800" dirty="0" err="1" smtClean="0"/>
              <a:t>GHe</a:t>
            </a:r>
            <a:r>
              <a:rPr lang="en-US" sz="800" dirty="0" smtClean="0"/>
              <a:t> + oil</a:t>
            </a:r>
            <a:endParaRPr lang="en-US" sz="800" dirty="0"/>
          </a:p>
        </p:txBody>
      </p:sp>
      <p:cxnSp>
        <p:nvCxnSpPr>
          <p:cNvPr id="94" name="Connecteur droit avec flèche 93"/>
          <p:cNvCxnSpPr/>
          <p:nvPr/>
        </p:nvCxnSpPr>
        <p:spPr bwMode="auto">
          <a:xfrm flipV="1">
            <a:off x="5943110" y="3789580"/>
            <a:ext cx="432048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ZoneTexte 95"/>
          <p:cNvSpPr txBox="1"/>
          <p:nvPr/>
        </p:nvSpPr>
        <p:spPr>
          <a:xfrm>
            <a:off x="5457056" y="3573596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cxnSp>
        <p:nvCxnSpPr>
          <p:cNvPr id="98" name="Connecteur droit avec flèche 97"/>
          <p:cNvCxnSpPr/>
          <p:nvPr/>
        </p:nvCxnSpPr>
        <p:spPr bwMode="auto">
          <a:xfrm flipV="1">
            <a:off x="5943110" y="4133140"/>
            <a:ext cx="432048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ZoneTexte 98"/>
          <p:cNvSpPr txBox="1"/>
          <p:nvPr/>
        </p:nvSpPr>
        <p:spPr>
          <a:xfrm>
            <a:off x="5007006" y="3917156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</a:p>
        </p:txBody>
      </p:sp>
      <p:cxnSp>
        <p:nvCxnSpPr>
          <p:cNvPr id="107" name="Connecteur droit avec flèche 106"/>
          <p:cNvCxnSpPr/>
          <p:nvPr/>
        </p:nvCxnSpPr>
        <p:spPr bwMode="auto">
          <a:xfrm>
            <a:off x="2846766" y="1917412"/>
            <a:ext cx="0" cy="16561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necteur droit 109"/>
          <p:cNvCxnSpPr>
            <a:stCxn id="55" idx="3"/>
          </p:cNvCxnSpPr>
          <p:nvPr/>
        </p:nvCxnSpPr>
        <p:spPr bwMode="auto">
          <a:xfrm>
            <a:off x="2702590" y="1917372"/>
            <a:ext cx="388859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necteur droit avec flèche 118"/>
          <p:cNvCxnSpPr/>
          <p:nvPr/>
        </p:nvCxnSpPr>
        <p:spPr bwMode="auto">
          <a:xfrm>
            <a:off x="6591182" y="1917412"/>
            <a:ext cx="0" cy="16561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ZoneTexte 119"/>
          <p:cNvSpPr txBox="1"/>
          <p:nvPr/>
        </p:nvSpPr>
        <p:spPr>
          <a:xfrm>
            <a:off x="2846766" y="191741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Mechanical power</a:t>
            </a:r>
          </a:p>
        </p:txBody>
      </p:sp>
      <p:cxnSp>
        <p:nvCxnSpPr>
          <p:cNvPr id="121" name="Connecteur droit avec flèche 120"/>
          <p:cNvCxnSpPr/>
          <p:nvPr/>
        </p:nvCxnSpPr>
        <p:spPr bwMode="auto">
          <a:xfrm>
            <a:off x="3422830" y="3213556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necteur droit avec flèche 122"/>
          <p:cNvCxnSpPr/>
          <p:nvPr/>
        </p:nvCxnSpPr>
        <p:spPr bwMode="auto">
          <a:xfrm>
            <a:off x="7527286" y="3213556"/>
            <a:ext cx="0" cy="3600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ZoneTexte 124"/>
          <p:cNvSpPr txBox="1"/>
          <p:nvPr/>
        </p:nvSpPr>
        <p:spPr>
          <a:xfrm>
            <a:off x="7167246" y="2997532"/>
            <a:ext cx="79208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Lubrication</a:t>
            </a:r>
            <a:endParaRPr lang="en-US" sz="800" dirty="0"/>
          </a:p>
        </p:txBody>
      </p:sp>
      <p:cxnSp>
        <p:nvCxnSpPr>
          <p:cNvPr id="126" name="Connecteur droit avec flèche 125"/>
          <p:cNvCxnSpPr/>
          <p:nvPr/>
        </p:nvCxnSpPr>
        <p:spPr bwMode="auto">
          <a:xfrm flipV="1">
            <a:off x="1694638" y="3716992"/>
            <a:ext cx="648072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ZoneTexte 127"/>
          <p:cNvSpPr txBox="1"/>
          <p:nvPr/>
        </p:nvSpPr>
        <p:spPr>
          <a:xfrm>
            <a:off x="1046566" y="350100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clients</a:t>
            </a:r>
            <a:endParaRPr lang="en-US" sz="800" dirty="0"/>
          </a:p>
        </p:txBody>
      </p:sp>
      <p:cxnSp>
        <p:nvCxnSpPr>
          <p:cNvPr id="131" name="Connecteur droit avec flèche 130"/>
          <p:cNvCxnSpPr/>
          <p:nvPr/>
        </p:nvCxnSpPr>
        <p:spPr bwMode="auto">
          <a:xfrm>
            <a:off x="1568544" y="1269340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ZoneTexte 133"/>
          <p:cNvSpPr txBox="1"/>
          <p:nvPr/>
        </p:nvSpPr>
        <p:spPr>
          <a:xfrm>
            <a:off x="992560" y="98072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(MV)</a:t>
            </a:r>
          </a:p>
        </p:txBody>
      </p:sp>
      <p:cxnSp>
        <p:nvCxnSpPr>
          <p:cNvPr id="135" name="Connecteur droit avec flèche 134"/>
          <p:cNvCxnSpPr/>
          <p:nvPr/>
        </p:nvCxnSpPr>
        <p:spPr bwMode="auto">
          <a:xfrm flipV="1">
            <a:off x="1712640" y="4077072"/>
            <a:ext cx="648072" cy="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1046566" y="386104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sp>
        <p:nvSpPr>
          <p:cNvPr id="36" name="ZoneTexte 35"/>
          <p:cNvSpPr txBox="1"/>
          <p:nvPr/>
        </p:nvSpPr>
        <p:spPr>
          <a:xfrm>
            <a:off x="3601931" y="4130610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2</a:t>
            </a:r>
            <a:endParaRPr lang="fr-FR" sz="800" dirty="0"/>
          </a:p>
        </p:txBody>
      </p:sp>
      <p:sp>
        <p:nvSpPr>
          <p:cNvPr id="37" name="ZoneTexte 36"/>
          <p:cNvSpPr txBox="1"/>
          <p:nvPr/>
        </p:nvSpPr>
        <p:spPr>
          <a:xfrm>
            <a:off x="7634379" y="4130610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3</a:t>
            </a:r>
            <a:endParaRPr lang="fr-FR" sz="800" dirty="0"/>
          </a:p>
        </p:txBody>
      </p:sp>
      <p:sp>
        <p:nvSpPr>
          <p:cNvPr id="38" name="ZoneTexte 37"/>
          <p:cNvSpPr txBox="1"/>
          <p:nvPr/>
        </p:nvSpPr>
        <p:spPr>
          <a:xfrm>
            <a:off x="2540861" y="2104861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/>
              <a:t>1</a:t>
            </a:r>
            <a:endParaRPr lang="fr-FR" sz="800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1291165" y="4941748"/>
            <a:ext cx="144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tx1">
                    <a:lumMod val="50000"/>
                  </a:schemeClr>
                </a:solidFill>
              </a:rPr>
              <a:t>To control compressors speed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2550386" y="5498762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800" dirty="0" smtClean="0"/>
              <a:t>4</a:t>
            </a:r>
            <a:endParaRPr lang="fr-FR" sz="800" dirty="0"/>
          </a:p>
        </p:txBody>
      </p:sp>
      <p:sp>
        <p:nvSpPr>
          <p:cNvPr id="50" name="ZoneTexte 49"/>
          <p:cNvSpPr txBox="1"/>
          <p:nvPr/>
        </p:nvSpPr>
        <p:spPr>
          <a:xfrm>
            <a:off x="2136056" y="951414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Speed Control on LP compressor</a:t>
            </a:r>
            <a:endParaRPr lang="en-US" sz="800" dirty="0"/>
          </a:p>
        </p:txBody>
      </p:sp>
      <p:cxnSp>
        <p:nvCxnSpPr>
          <p:cNvPr id="51" name="Connecteur droit avec flèche 50"/>
          <p:cNvCxnSpPr>
            <a:stCxn id="52" idx="0"/>
          </p:cNvCxnSpPr>
          <p:nvPr/>
        </p:nvCxnSpPr>
        <p:spPr bwMode="auto">
          <a:xfrm flipH="1" flipV="1">
            <a:off x="7095158" y="4293596"/>
            <a:ext cx="80" cy="43212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519174" y="472572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HP compressors</a:t>
            </a:r>
            <a:endParaRPr lang="en-US" sz="800" dirty="0"/>
          </a:p>
        </p:txBody>
      </p:sp>
      <p:cxnSp>
        <p:nvCxnSpPr>
          <p:cNvPr id="54" name="Connecteur droit avec flèche 53"/>
          <p:cNvCxnSpPr/>
          <p:nvPr/>
        </p:nvCxnSpPr>
        <p:spPr bwMode="auto">
          <a:xfrm flipH="1" flipV="1">
            <a:off x="2000592" y="5653994"/>
            <a:ext cx="80" cy="2429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1424608" y="587785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VFD</a:t>
            </a:r>
            <a:endParaRPr lang="en-US" sz="800" dirty="0"/>
          </a:p>
        </p:txBody>
      </p:sp>
      <p:cxnSp>
        <p:nvCxnSpPr>
          <p:cNvPr id="62" name="Connecteur droit avec flèche 61"/>
          <p:cNvCxnSpPr/>
          <p:nvPr/>
        </p:nvCxnSpPr>
        <p:spPr bwMode="auto">
          <a:xfrm>
            <a:off x="2000592" y="4654296"/>
            <a:ext cx="0" cy="28803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1424608" y="436568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(MV; LV class 4)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3080792" y="2996952"/>
            <a:ext cx="792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Lubrication</a:t>
            </a:r>
            <a:endParaRPr lang="en-US" sz="800" dirty="0"/>
          </a:p>
        </p:txBody>
      </p:sp>
      <p:sp>
        <p:nvSpPr>
          <p:cNvPr id="58" name="Rectangle 57"/>
          <p:cNvSpPr/>
          <p:nvPr/>
        </p:nvSpPr>
        <p:spPr bwMode="auto">
          <a:xfrm>
            <a:off x="4953000" y="1772816"/>
            <a:ext cx="45720" cy="288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9" name="Connecteur en angle 42"/>
          <p:cNvCxnSpPr/>
          <p:nvPr/>
        </p:nvCxnSpPr>
        <p:spPr bwMode="auto">
          <a:xfrm flipH="1" flipV="1">
            <a:off x="2260209" y="1556792"/>
            <a:ext cx="470956" cy="3744956"/>
          </a:xfrm>
          <a:prstGeom prst="bentConnector4">
            <a:avLst>
              <a:gd name="adj1" fmla="val -477306"/>
              <a:gd name="adj2" fmla="val 107709"/>
            </a:avLst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1.1.3 To separate oil from gas</a:t>
            </a:r>
            <a:endParaRPr lang="fr-FR" dirty="0"/>
          </a:p>
        </p:txBody>
      </p:sp>
      <p:grpSp>
        <p:nvGrpSpPr>
          <p:cNvPr id="39" name="Groupe 38"/>
          <p:cNvGrpSpPr/>
          <p:nvPr/>
        </p:nvGrpSpPr>
        <p:grpSpPr>
          <a:xfrm>
            <a:off x="848544" y="1944847"/>
            <a:ext cx="8198952" cy="3334875"/>
            <a:chOff x="848544" y="1944847"/>
            <a:chExt cx="8198952" cy="3334875"/>
          </a:xfrm>
        </p:grpSpPr>
        <p:sp>
          <p:nvSpPr>
            <p:cNvPr id="10" name="Rectangle 9"/>
            <p:cNvSpPr/>
            <p:nvPr/>
          </p:nvSpPr>
          <p:spPr bwMode="auto">
            <a:xfrm>
              <a:off x="2244924" y="1988840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primary separate oil from gas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541068" y="3789040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remove liquid oil from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989340" y="3789040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remove oil vapor from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848544" y="2441380"/>
              <a:ext cx="972108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 smtClean="0"/>
                <a:t>Hot HP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+ oil</a:t>
              </a:r>
              <a:endParaRPr lang="en-US" sz="800" dirty="0"/>
            </a:p>
          </p:txBody>
        </p:sp>
        <p:cxnSp>
          <p:nvCxnSpPr>
            <p:cNvPr id="14" name="Connecteur droit avec flèche 13"/>
            <p:cNvCxnSpPr/>
            <p:nvPr/>
          </p:nvCxnSpPr>
          <p:spPr bwMode="auto">
            <a:xfrm>
              <a:off x="1812876" y="2132856"/>
              <a:ext cx="432000" cy="4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 bwMode="auto">
            <a:xfrm>
              <a:off x="1812716" y="2564904"/>
              <a:ext cx="432000" cy="4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ZoneTexte 15"/>
            <p:cNvSpPr txBox="1"/>
            <p:nvPr/>
          </p:nvSpPr>
          <p:spPr>
            <a:xfrm>
              <a:off x="848544" y="2009872"/>
              <a:ext cx="99256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 smtClean="0"/>
                <a:t>Hot MP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+ oil</a:t>
              </a:r>
              <a:endParaRPr lang="en-US" sz="800" dirty="0"/>
            </a:p>
          </p:txBody>
        </p:sp>
        <p:cxnSp>
          <p:nvCxnSpPr>
            <p:cNvPr id="17" name="Connecteur droit avec flèche 16"/>
            <p:cNvCxnSpPr/>
            <p:nvPr/>
          </p:nvCxnSpPr>
          <p:spPr bwMode="auto">
            <a:xfrm>
              <a:off x="3685084" y="2060848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 bwMode="auto">
            <a:xfrm>
              <a:off x="3685084" y="2348880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/>
            <p:cNvCxnSpPr/>
            <p:nvPr/>
          </p:nvCxnSpPr>
          <p:spPr bwMode="auto">
            <a:xfrm>
              <a:off x="3685084" y="2636912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ZoneTexte 21"/>
            <p:cNvSpPr txBox="1"/>
            <p:nvPr/>
          </p:nvSpPr>
          <p:spPr>
            <a:xfrm>
              <a:off x="4262685" y="2520911"/>
              <a:ext cx="828092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Hot oil</a:t>
              </a:r>
              <a:endParaRPr lang="en-US" sz="800" dirty="0"/>
            </a:p>
          </p:txBody>
        </p:sp>
        <p:cxnSp>
          <p:nvCxnSpPr>
            <p:cNvPr id="23" name="Connecteur droit avec flèche 22"/>
            <p:cNvCxnSpPr/>
            <p:nvPr/>
          </p:nvCxnSpPr>
          <p:spPr bwMode="auto">
            <a:xfrm>
              <a:off x="2892996" y="4149080"/>
              <a:ext cx="6480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1740868" y="3933056"/>
              <a:ext cx="11881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 smtClean="0"/>
                <a:t>HP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</a:t>
              </a:r>
            </a:p>
            <a:p>
              <a:pPr algn="r"/>
              <a:r>
                <a:rPr lang="en-US" sz="800" dirty="0" smtClean="0"/>
                <a:t>+ oil (drops, vapor)</a:t>
              </a:r>
              <a:endParaRPr lang="en-US" sz="800" dirty="0"/>
            </a:p>
          </p:txBody>
        </p:sp>
        <p:cxnSp>
          <p:nvCxnSpPr>
            <p:cNvPr id="28" name="Connecteur droit avec flèche 27"/>
            <p:cNvCxnSpPr>
              <a:endCxn id="11" idx="2"/>
            </p:cNvCxnSpPr>
            <p:nvPr/>
          </p:nvCxnSpPr>
          <p:spPr bwMode="auto">
            <a:xfrm flipH="1" flipV="1">
              <a:off x="4261068" y="4509040"/>
              <a:ext cx="80" cy="43200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>
              <a:endCxn id="12" idx="2"/>
            </p:cNvCxnSpPr>
            <p:nvPr/>
          </p:nvCxnSpPr>
          <p:spPr bwMode="auto">
            <a:xfrm flipH="1" flipV="1">
              <a:off x="6709340" y="4509040"/>
              <a:ext cx="160" cy="43208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droit avec flèche 32"/>
            <p:cNvCxnSpPr>
              <a:endCxn id="10" idx="2"/>
            </p:cNvCxnSpPr>
            <p:nvPr/>
          </p:nvCxnSpPr>
          <p:spPr bwMode="auto">
            <a:xfrm flipH="1" flipV="1">
              <a:off x="2964924" y="2708840"/>
              <a:ext cx="240" cy="43216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/>
            <p:cNvCxnSpPr>
              <a:stCxn id="11" idx="3"/>
              <a:endCxn id="12" idx="1"/>
            </p:cNvCxnSpPr>
            <p:nvPr/>
          </p:nvCxnSpPr>
          <p:spPr bwMode="auto">
            <a:xfrm>
              <a:off x="4981068" y="4149040"/>
              <a:ext cx="100827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ZoneTexte 39"/>
            <p:cNvSpPr txBox="1"/>
            <p:nvPr/>
          </p:nvSpPr>
          <p:spPr>
            <a:xfrm>
              <a:off x="3685084" y="4941168"/>
              <a:ext cx="115212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3-stage </a:t>
              </a:r>
              <a:r>
                <a:rPr lang="en-US" sz="800" dirty="0" err="1" smtClean="0"/>
                <a:t>coalescers</a:t>
              </a:r>
              <a:endParaRPr lang="en-US" sz="800" dirty="0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6061348" y="4941168"/>
              <a:ext cx="13681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Activated carbon filters</a:t>
              </a:r>
            </a:p>
            <a:p>
              <a:r>
                <a:rPr lang="en-US" sz="800" dirty="0" smtClean="0"/>
                <a:t>  + ORS final filters</a:t>
              </a:r>
              <a:endParaRPr lang="en-US" sz="800" dirty="0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4981228" y="3789040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HP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</a:t>
              </a:r>
            </a:p>
            <a:p>
              <a:r>
                <a:rPr lang="en-US" sz="800" dirty="0" smtClean="0"/>
                <a:t>+ oil (vapor)</a:t>
              </a:r>
              <a:endParaRPr lang="en-US" sz="800" dirty="0"/>
            </a:p>
          </p:txBody>
        </p:sp>
        <p:cxnSp>
          <p:nvCxnSpPr>
            <p:cNvPr id="43" name="Connecteur droit avec flèche 42"/>
            <p:cNvCxnSpPr/>
            <p:nvPr/>
          </p:nvCxnSpPr>
          <p:spPr bwMode="auto">
            <a:xfrm>
              <a:off x="7429340" y="4309864"/>
              <a:ext cx="64823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ZoneTexte 45"/>
            <p:cNvSpPr txBox="1"/>
            <p:nvPr/>
          </p:nvSpPr>
          <p:spPr>
            <a:xfrm>
              <a:off x="8039384" y="3918410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HP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2388940" y="314096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Primary phase separators</a:t>
              </a:r>
              <a:endParaRPr lang="en-US" sz="800" dirty="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3496224" y="2546434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4782634" y="4346634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7230906" y="4346054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8039384" y="4205862"/>
              <a:ext cx="100811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300K HP </a:t>
              </a:r>
              <a:r>
                <a:rPr lang="en-US" sz="800" dirty="0" err="1" smtClean="0"/>
                <a:t>GHe</a:t>
              </a:r>
              <a:r>
                <a:rPr lang="en-US" sz="800" dirty="0" smtClean="0"/>
                <a:t> </a:t>
              </a:r>
            </a:p>
          </p:txBody>
        </p:sp>
        <p:cxnSp>
          <p:nvCxnSpPr>
            <p:cNvPr id="38" name="Connecteur droit avec flèche 37"/>
            <p:cNvCxnSpPr/>
            <p:nvPr/>
          </p:nvCxnSpPr>
          <p:spPr bwMode="auto">
            <a:xfrm>
              <a:off x="7429340" y="4005064"/>
              <a:ext cx="648232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ZoneTexte 35"/>
            <p:cNvSpPr txBox="1"/>
            <p:nvPr/>
          </p:nvSpPr>
          <p:spPr>
            <a:xfrm>
              <a:off x="4270461" y="1944847"/>
              <a:ext cx="828092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Hot HP </a:t>
              </a:r>
              <a:r>
                <a:rPr lang="en-US" sz="800" dirty="0" err="1" smtClean="0"/>
                <a:t>GHe</a:t>
              </a:r>
              <a:endParaRPr lang="en-US" sz="800" dirty="0"/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4270461" y="2232879"/>
              <a:ext cx="828092" cy="216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/>
                <a:t>Hot MP </a:t>
              </a:r>
              <a:r>
                <a:rPr lang="en-US" sz="800" dirty="0" err="1" smtClean="0"/>
                <a:t>GHe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1.1.4 To control and interconnect pressures</a:t>
            </a:r>
            <a:endParaRPr lang="en-US" dirty="0"/>
          </a:p>
        </p:txBody>
      </p:sp>
      <p:cxnSp>
        <p:nvCxnSpPr>
          <p:cNvPr id="15" name="Connecteur droit avec flèche 14"/>
          <p:cNvCxnSpPr>
            <a:stCxn id="16" idx="0"/>
            <a:endCxn id="26" idx="2"/>
          </p:cNvCxnSpPr>
          <p:nvPr/>
        </p:nvCxnSpPr>
        <p:spPr bwMode="auto">
          <a:xfrm flipV="1">
            <a:off x="2684748" y="3141468"/>
            <a:ext cx="0" cy="158425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072680" y="4725724"/>
            <a:ext cx="1224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Valves</a:t>
            </a:r>
            <a:endParaRPr lang="en-US" sz="800" dirty="0"/>
          </a:p>
        </p:txBody>
      </p:sp>
      <p:cxnSp>
        <p:nvCxnSpPr>
          <p:cNvPr id="19" name="Connecteur droit avec flèche 18"/>
          <p:cNvCxnSpPr/>
          <p:nvPr/>
        </p:nvCxnSpPr>
        <p:spPr bwMode="auto">
          <a:xfrm>
            <a:off x="2792760" y="1845404"/>
            <a:ext cx="0" cy="5760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2375570" y="151927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21" name="Connecteur droit avec flèche 20"/>
          <p:cNvCxnSpPr/>
          <p:nvPr/>
        </p:nvCxnSpPr>
        <p:spPr bwMode="auto">
          <a:xfrm>
            <a:off x="3270498" y="2028557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3158133" y="170138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23" name="Connecteur droit avec flèche 22"/>
          <p:cNvCxnSpPr/>
          <p:nvPr/>
        </p:nvCxnSpPr>
        <p:spPr bwMode="auto">
          <a:xfrm>
            <a:off x="2288704" y="1556792"/>
            <a:ext cx="0" cy="87704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1903859" y="11247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grpSp>
        <p:nvGrpSpPr>
          <p:cNvPr id="25" name="Groupe 56"/>
          <p:cNvGrpSpPr/>
          <p:nvPr/>
        </p:nvGrpSpPr>
        <p:grpSpPr>
          <a:xfrm>
            <a:off x="2000672" y="2421468"/>
            <a:ext cx="1443737" cy="782563"/>
            <a:chOff x="2936776" y="1124744"/>
            <a:chExt cx="1443737" cy="782563"/>
          </a:xfrm>
        </p:grpSpPr>
        <p:sp>
          <p:nvSpPr>
            <p:cNvPr id="26" name="Rectangle 25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control pressures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3440832" y="1661086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28" name="Groupe 56"/>
          <p:cNvGrpSpPr/>
          <p:nvPr/>
        </p:nvGrpSpPr>
        <p:grpSpPr>
          <a:xfrm>
            <a:off x="5601072" y="3550354"/>
            <a:ext cx="1443737" cy="792088"/>
            <a:chOff x="2936776" y="1124744"/>
            <a:chExt cx="1443737" cy="792088"/>
          </a:xfrm>
        </p:grpSpPr>
        <p:sp>
          <p:nvSpPr>
            <p:cNvPr id="29" name="Rectangle 28"/>
            <p:cNvSpPr/>
            <p:nvPr/>
          </p:nvSpPr>
          <p:spPr bwMode="auto">
            <a:xfrm>
              <a:off x="2936776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interconnect pressures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34" name="Connecteur en angle 33"/>
          <p:cNvCxnSpPr>
            <a:stCxn id="16" idx="0"/>
            <a:endCxn id="29" idx="2"/>
          </p:cNvCxnSpPr>
          <p:nvPr/>
        </p:nvCxnSpPr>
        <p:spPr bwMode="auto">
          <a:xfrm rot="5400000" flipH="1" flipV="1">
            <a:off x="4275225" y="2679877"/>
            <a:ext cx="455370" cy="3636324"/>
          </a:xfrm>
          <a:prstGeom prst="bentConnector3">
            <a:avLst>
              <a:gd name="adj1" fmla="val 50000"/>
            </a:avLst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ZoneTexte 36"/>
          <p:cNvSpPr txBox="1"/>
          <p:nvPr/>
        </p:nvSpPr>
        <p:spPr>
          <a:xfrm>
            <a:off x="3920505" y="2436906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to buffers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416496" y="2564343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sp>
        <p:nvSpPr>
          <p:cNvPr id="39" name="ZoneTexte 38"/>
          <p:cNvSpPr txBox="1"/>
          <p:nvPr/>
        </p:nvSpPr>
        <p:spPr>
          <a:xfrm>
            <a:off x="3920505" y="2796946"/>
            <a:ext cx="1872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to 34.4.1.1.2</a:t>
            </a:r>
            <a:endParaRPr lang="fr-FR" sz="800" dirty="0" smtClean="0"/>
          </a:p>
        </p:txBody>
      </p:sp>
      <p:cxnSp>
        <p:nvCxnSpPr>
          <p:cNvPr id="40" name="Connecteur droit avec flèche 39"/>
          <p:cNvCxnSpPr/>
          <p:nvPr/>
        </p:nvCxnSpPr>
        <p:spPr bwMode="auto">
          <a:xfrm>
            <a:off x="1260723" y="2785700"/>
            <a:ext cx="739949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 bwMode="auto">
          <a:xfrm>
            <a:off x="3440832" y="2685117"/>
            <a:ext cx="739949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 bwMode="auto">
          <a:xfrm>
            <a:off x="3440832" y="2997532"/>
            <a:ext cx="739949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 bwMode="auto">
          <a:xfrm>
            <a:off x="4880992" y="3717612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necteur droit avec flèche 46"/>
          <p:cNvCxnSpPr/>
          <p:nvPr/>
        </p:nvCxnSpPr>
        <p:spPr bwMode="auto">
          <a:xfrm>
            <a:off x="4880992" y="3933636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Connecteur droit avec flèche 47"/>
          <p:cNvCxnSpPr/>
          <p:nvPr/>
        </p:nvCxnSpPr>
        <p:spPr bwMode="auto">
          <a:xfrm>
            <a:off x="4880992" y="4149660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ZoneTexte 48"/>
          <p:cNvSpPr txBox="1"/>
          <p:nvPr/>
        </p:nvSpPr>
        <p:spPr>
          <a:xfrm>
            <a:off x="2720752" y="3520638"/>
            <a:ext cx="23583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Pressure from LP interconnection</a:t>
            </a:r>
            <a:endParaRPr lang="fr-FR" sz="800" dirty="0" smtClean="0"/>
          </a:p>
        </p:txBody>
      </p:sp>
      <p:sp>
        <p:nvSpPr>
          <p:cNvPr id="50" name="ZoneTexte 49"/>
          <p:cNvSpPr txBox="1"/>
          <p:nvPr/>
        </p:nvSpPr>
        <p:spPr>
          <a:xfrm>
            <a:off x="2360712" y="3736662"/>
            <a:ext cx="27183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Pressure from MP interconnection</a:t>
            </a:r>
            <a:endParaRPr lang="fr-FR" sz="800" dirty="0" smtClean="0"/>
          </a:p>
        </p:txBody>
      </p:sp>
      <p:sp>
        <p:nvSpPr>
          <p:cNvPr id="51" name="ZoneTexte 50"/>
          <p:cNvSpPr txBox="1"/>
          <p:nvPr/>
        </p:nvSpPr>
        <p:spPr>
          <a:xfrm>
            <a:off x="2864768" y="3967544"/>
            <a:ext cx="22143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Pressure from HP interconnection</a:t>
            </a:r>
            <a:endParaRPr lang="fr-FR" sz="800" dirty="0" smtClean="0"/>
          </a:p>
        </p:txBody>
      </p:sp>
      <p:sp>
        <p:nvSpPr>
          <p:cNvPr id="52" name="ZoneTexte 51"/>
          <p:cNvSpPr txBox="1"/>
          <p:nvPr/>
        </p:nvSpPr>
        <p:spPr>
          <a:xfrm>
            <a:off x="7635205" y="3511113"/>
            <a:ext cx="18387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Pressure to LP interconnection</a:t>
            </a:r>
            <a:endParaRPr lang="fr-FR" sz="800" dirty="0" smtClean="0"/>
          </a:p>
        </p:txBody>
      </p:sp>
      <p:sp>
        <p:nvSpPr>
          <p:cNvPr id="53" name="ZoneTexte 52"/>
          <p:cNvSpPr txBox="1"/>
          <p:nvPr/>
        </p:nvSpPr>
        <p:spPr>
          <a:xfrm>
            <a:off x="7635204" y="3746187"/>
            <a:ext cx="16382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Pressure to MP interconnection</a:t>
            </a:r>
            <a:endParaRPr lang="fr-FR" sz="800" dirty="0" smtClean="0"/>
          </a:p>
        </p:txBody>
      </p:sp>
      <p:sp>
        <p:nvSpPr>
          <p:cNvPr id="54" name="ZoneTexte 53"/>
          <p:cNvSpPr txBox="1"/>
          <p:nvPr/>
        </p:nvSpPr>
        <p:spPr>
          <a:xfrm>
            <a:off x="7635205" y="3977069"/>
            <a:ext cx="19983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Pressure to HP interconnection</a:t>
            </a:r>
            <a:endParaRPr lang="fr-FR" sz="800" dirty="0" smtClean="0"/>
          </a:p>
        </p:txBody>
      </p:sp>
      <p:cxnSp>
        <p:nvCxnSpPr>
          <p:cNvPr id="55" name="Connecteur droit avec flèche 54"/>
          <p:cNvCxnSpPr/>
          <p:nvPr/>
        </p:nvCxnSpPr>
        <p:spPr bwMode="auto">
          <a:xfrm>
            <a:off x="7041232" y="3732470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Connecteur droit avec flèche 55"/>
          <p:cNvCxnSpPr/>
          <p:nvPr/>
        </p:nvCxnSpPr>
        <p:spPr bwMode="auto">
          <a:xfrm>
            <a:off x="7041232" y="3948494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Connecteur droit avec flèche 56"/>
          <p:cNvCxnSpPr/>
          <p:nvPr/>
        </p:nvCxnSpPr>
        <p:spPr bwMode="auto">
          <a:xfrm>
            <a:off x="7041232" y="4164518"/>
            <a:ext cx="720080" cy="0"/>
          </a:xfrm>
          <a:prstGeom prst="straightConnector1">
            <a:avLst/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cteur droit avec flèche 59"/>
          <p:cNvCxnSpPr/>
          <p:nvPr/>
        </p:nvCxnSpPr>
        <p:spPr bwMode="auto">
          <a:xfrm>
            <a:off x="6275462" y="2967920"/>
            <a:ext cx="0" cy="5760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5858272" y="2632263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62" name="Connecteur droit avec flèche 61"/>
          <p:cNvCxnSpPr/>
          <p:nvPr/>
        </p:nvCxnSpPr>
        <p:spPr bwMode="auto">
          <a:xfrm>
            <a:off x="6753200" y="3151073"/>
            <a:ext cx="0" cy="39633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6640835" y="2814379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64" name="Connecteur droit avec flèche 63"/>
          <p:cNvCxnSpPr/>
          <p:nvPr/>
        </p:nvCxnSpPr>
        <p:spPr bwMode="auto">
          <a:xfrm>
            <a:off x="5791175" y="2756633"/>
            <a:ext cx="0" cy="79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5386561" y="22768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1.1.5 To cool oil and He</a:t>
            </a:r>
            <a:endParaRPr lang="fr-FR" dirty="0"/>
          </a:p>
        </p:txBody>
      </p:sp>
      <p:grpSp>
        <p:nvGrpSpPr>
          <p:cNvPr id="38" name="Groupe 37"/>
          <p:cNvGrpSpPr/>
          <p:nvPr/>
        </p:nvGrpSpPr>
        <p:grpSpPr>
          <a:xfrm>
            <a:off x="3332820" y="1484784"/>
            <a:ext cx="1512377" cy="773038"/>
            <a:chOff x="2072680" y="1124744"/>
            <a:chExt cx="1512377" cy="773038"/>
          </a:xfrm>
        </p:grpSpPr>
        <p:sp>
          <p:nvSpPr>
            <p:cNvPr id="39" name="Rectangle 38"/>
            <p:cNvSpPr/>
            <p:nvPr/>
          </p:nvSpPr>
          <p:spPr bwMode="auto">
            <a:xfrm>
              <a:off x="2072680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cool compressed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3342683" y="1682338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5277036" y="3573016"/>
            <a:ext cx="1502643" cy="773038"/>
            <a:chOff x="2864768" y="1124744"/>
            <a:chExt cx="1502643" cy="773038"/>
          </a:xfrm>
        </p:grpSpPr>
        <p:sp>
          <p:nvSpPr>
            <p:cNvPr id="48" name="Rectangle 47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cool oil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125037" y="1682338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2631408" y="5034662"/>
            <a:ext cx="1502643" cy="761077"/>
            <a:chOff x="2864768" y="1124744"/>
            <a:chExt cx="1502643" cy="761077"/>
          </a:xfrm>
        </p:grpSpPr>
        <p:sp>
          <p:nvSpPr>
            <p:cNvPr id="51" name="Rectangle 50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recover thermal power for the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cryoplant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buildings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125037" y="1670377"/>
              <a:ext cx="24237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lang="fr-FR" sz="8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cxnSp>
        <p:nvCxnSpPr>
          <p:cNvPr id="53" name="Connecteur droit avec flèche 52"/>
          <p:cNvCxnSpPr/>
          <p:nvPr/>
        </p:nvCxnSpPr>
        <p:spPr bwMode="auto">
          <a:xfrm flipV="1">
            <a:off x="4052900" y="2204864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 bwMode="auto">
          <a:xfrm flipV="1">
            <a:off x="5997116" y="4293096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 bwMode="auto">
          <a:xfrm flipV="1">
            <a:off x="3350335" y="5754742"/>
            <a:ext cx="1153" cy="2626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3476836" y="263691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Shell &amp; Tube </a:t>
            </a:r>
            <a:r>
              <a:rPr lang="en-US" sz="800" dirty="0" err="1" smtClean="0"/>
              <a:t>GHe</a:t>
            </a:r>
            <a:r>
              <a:rPr lang="en-US" sz="800" dirty="0" smtClean="0"/>
              <a:t> coolers</a:t>
            </a:r>
            <a:endParaRPr lang="en-US" sz="800" dirty="0"/>
          </a:p>
        </p:txBody>
      </p:sp>
      <p:sp>
        <p:nvSpPr>
          <p:cNvPr id="59" name="ZoneTexte 58"/>
          <p:cNvSpPr txBox="1"/>
          <p:nvPr/>
        </p:nvSpPr>
        <p:spPr>
          <a:xfrm>
            <a:off x="5421052" y="472514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Oil coolers</a:t>
            </a:r>
          </a:p>
          <a:p>
            <a:r>
              <a:rPr lang="en-US" sz="800" dirty="0" smtClean="0"/>
              <a:t>        + valves</a:t>
            </a:r>
            <a:endParaRPr lang="en-US" sz="800" dirty="0"/>
          </a:p>
        </p:txBody>
      </p:sp>
      <p:sp>
        <p:nvSpPr>
          <p:cNvPr id="60" name="ZoneTexte 59"/>
          <p:cNvSpPr txBox="1"/>
          <p:nvPr/>
        </p:nvSpPr>
        <p:spPr>
          <a:xfrm>
            <a:off x="2775424" y="602128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Heat recovery system (HRS)</a:t>
            </a:r>
            <a:endParaRPr lang="en-US" sz="800" dirty="0"/>
          </a:p>
        </p:txBody>
      </p:sp>
      <p:cxnSp>
        <p:nvCxnSpPr>
          <p:cNvPr id="62" name="Connecteur droit avec flèche 61"/>
          <p:cNvCxnSpPr/>
          <p:nvPr/>
        </p:nvCxnSpPr>
        <p:spPr bwMode="auto">
          <a:xfrm>
            <a:off x="6717196" y="3933056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 bwMode="auto">
          <a:xfrm>
            <a:off x="4071568" y="5559802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 bwMode="auto">
          <a:xfrm>
            <a:off x="1745456" y="5534025"/>
            <a:ext cx="885952" cy="37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 bwMode="auto">
          <a:xfrm>
            <a:off x="2684748" y="1707456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 bwMode="auto">
          <a:xfrm>
            <a:off x="2684748" y="1992024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 bwMode="auto">
          <a:xfrm>
            <a:off x="4772980" y="1707456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 bwMode="auto">
          <a:xfrm>
            <a:off x="4772980" y="1992024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 bwMode="auto">
          <a:xfrm flipH="1">
            <a:off x="4052900" y="1052736"/>
            <a:ext cx="8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3476836" y="836712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Cooling water</a:t>
            </a:r>
            <a:endParaRPr lang="en-US" sz="800" dirty="0"/>
          </a:p>
        </p:txBody>
      </p:sp>
      <p:sp>
        <p:nvSpPr>
          <p:cNvPr id="79" name="ZoneTexte 78"/>
          <p:cNvSpPr txBox="1"/>
          <p:nvPr/>
        </p:nvSpPr>
        <p:spPr>
          <a:xfrm>
            <a:off x="4719640" y="546688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Hot water (HRS)</a:t>
            </a:r>
            <a:endParaRPr lang="en-US" sz="800" dirty="0"/>
          </a:p>
        </p:txBody>
      </p:sp>
      <p:sp>
        <p:nvSpPr>
          <p:cNvPr id="80" name="ZoneTexte 79"/>
          <p:cNvSpPr txBox="1"/>
          <p:nvPr/>
        </p:nvSpPr>
        <p:spPr>
          <a:xfrm>
            <a:off x="756910" y="5344644"/>
            <a:ext cx="11161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Water (HRS)</a:t>
            </a:r>
            <a:endParaRPr lang="en-US" sz="8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398268" y="501317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Hot oil</a:t>
            </a:r>
            <a:endParaRPr lang="en-US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7365268" y="3789040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Cooled  Oil</a:t>
            </a:r>
            <a:endParaRPr lang="en-US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1820652" y="1491432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Hot MP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1820652" y="1776000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Hot 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5373427" y="1510482"/>
            <a:ext cx="79208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5373427" y="1795050"/>
            <a:ext cx="79208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40" name="Connecteur droit avec flèche 39"/>
          <p:cNvCxnSpPr/>
          <p:nvPr/>
        </p:nvCxnSpPr>
        <p:spPr bwMode="auto">
          <a:xfrm>
            <a:off x="5458030" y="3278634"/>
            <a:ext cx="0" cy="288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5097990" y="285293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42" name="Connecteur droit avec flèche 41"/>
          <p:cNvCxnSpPr/>
          <p:nvPr/>
        </p:nvCxnSpPr>
        <p:spPr bwMode="auto">
          <a:xfrm>
            <a:off x="6467475" y="3180209"/>
            <a:ext cx="80" cy="3815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6033120" y="285293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46" name="Connecteur droit avec flèche 45"/>
          <p:cNvCxnSpPr/>
          <p:nvPr/>
        </p:nvCxnSpPr>
        <p:spPr bwMode="auto">
          <a:xfrm>
            <a:off x="5889104" y="2761878"/>
            <a:ext cx="0" cy="81361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5025008" y="246749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55" name="Connecteur en angle 54"/>
          <p:cNvCxnSpPr>
            <a:stCxn id="73" idx="2"/>
          </p:cNvCxnSpPr>
          <p:nvPr/>
        </p:nvCxnSpPr>
        <p:spPr bwMode="auto">
          <a:xfrm rot="16200000" flipH="1">
            <a:off x="3836296" y="1268760"/>
            <a:ext cx="2521440" cy="2088232"/>
          </a:xfrm>
          <a:prstGeom prst="bentConnector3">
            <a:avLst>
              <a:gd name="adj1" fmla="val 6369"/>
            </a:avLst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Connecteur droit avec flèche 63"/>
          <p:cNvCxnSpPr/>
          <p:nvPr/>
        </p:nvCxnSpPr>
        <p:spPr bwMode="auto">
          <a:xfrm>
            <a:off x="1975272" y="5249838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en angle 73"/>
          <p:cNvCxnSpPr/>
          <p:nvPr/>
        </p:nvCxnSpPr>
        <p:spPr bwMode="auto">
          <a:xfrm flipV="1">
            <a:off x="4071408" y="3933016"/>
            <a:ext cx="1205628" cy="1461646"/>
          </a:xfrm>
          <a:prstGeom prst="bentConnector3">
            <a:avLst>
              <a:gd name="adj1" fmla="val 50000"/>
            </a:avLst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Connecteur en angle 74"/>
          <p:cNvCxnSpPr/>
          <p:nvPr/>
        </p:nvCxnSpPr>
        <p:spPr bwMode="auto">
          <a:xfrm flipV="1">
            <a:off x="1738040" y="3789040"/>
            <a:ext cx="3528392" cy="1461646"/>
          </a:xfrm>
          <a:prstGeom prst="bentConnector3">
            <a:avLst>
              <a:gd name="adj1" fmla="val 18685"/>
            </a:avLst>
          </a:prstGeom>
          <a:solidFill>
            <a:schemeClr val="fol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1123876" y="5053434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Hot oil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 To produce cold He</a:t>
            </a:r>
            <a:endParaRPr lang="fr-FR" dirty="0"/>
          </a:p>
        </p:txBody>
      </p:sp>
      <p:grpSp>
        <p:nvGrpSpPr>
          <p:cNvPr id="7" name="Groupe 65"/>
          <p:cNvGrpSpPr/>
          <p:nvPr/>
        </p:nvGrpSpPr>
        <p:grpSpPr>
          <a:xfrm>
            <a:off x="1524844" y="1567986"/>
            <a:ext cx="1515745" cy="792088"/>
            <a:chOff x="2864768" y="1124744"/>
            <a:chExt cx="1515745" cy="792088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pre-cool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 with N2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1.2.1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14" name="Groupe 65"/>
          <p:cNvGrpSpPr/>
          <p:nvPr/>
        </p:nvGrpSpPr>
        <p:grpSpPr>
          <a:xfrm>
            <a:off x="4333156" y="2864130"/>
            <a:ext cx="1515745" cy="792088"/>
            <a:chOff x="2864768" y="1124744"/>
            <a:chExt cx="1515745" cy="792088"/>
          </a:xfrm>
        </p:grpSpPr>
        <p:sp>
          <p:nvSpPr>
            <p:cNvPr id="115" name="Rectangle 114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purify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16" name="ZoneTexte 115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1.2.2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21" name="Groupe 65"/>
          <p:cNvGrpSpPr/>
          <p:nvPr/>
        </p:nvGrpSpPr>
        <p:grpSpPr>
          <a:xfrm>
            <a:off x="6637412" y="4653136"/>
            <a:ext cx="1515745" cy="947298"/>
            <a:chOff x="2864768" y="1124744"/>
            <a:chExt cx="1515745" cy="792088"/>
          </a:xfrm>
        </p:grpSpPr>
        <p:sp>
          <p:nvSpPr>
            <p:cNvPr id="124" name="Rectangle 123"/>
            <p:cNvSpPr/>
            <p:nvPr/>
          </p:nvSpPr>
          <p:spPr bwMode="auto">
            <a:xfrm>
              <a:off x="2864768" y="1124744"/>
              <a:ext cx="1440000" cy="720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>
                      <a:lumMod val="50000"/>
                    </a:schemeClr>
                  </a:solidFill>
                </a:rPr>
                <a:t>To cool down </a:t>
              </a:r>
              <a:r>
                <a:rPr lang="en-US" sz="1000" dirty="0" err="1" smtClean="0">
                  <a:solidFill>
                    <a:schemeClr val="tx1">
                      <a:lumMod val="50000"/>
                    </a:schemeClr>
                  </a:solidFill>
                </a:rPr>
                <a:t>GHe</a:t>
              </a:r>
              <a:endParaRPr lang="en-US" sz="1000" dirty="0" smtClean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3440832" y="1670611"/>
              <a:ext cx="939681" cy="24622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en-US" sz="800" dirty="0" smtClean="0">
                  <a:solidFill>
                    <a:schemeClr val="tx1">
                      <a:lumMod val="50000"/>
                    </a:schemeClr>
                  </a:solidFill>
                </a:rPr>
                <a:t>1.2.3</a:t>
              </a:r>
              <a:endParaRPr lang="fr-FR" sz="800" dirty="0" smtClean="0">
                <a:solidFill>
                  <a:schemeClr val="tx1">
                    <a:lumMod val="50000"/>
                  </a:schemeClr>
                </a:solidFill>
                <a:latin typeface="+mn-lt"/>
              </a:endParaRPr>
            </a:p>
          </p:txBody>
        </p:sp>
      </p:grpSp>
      <p:cxnSp>
        <p:nvCxnSpPr>
          <p:cNvPr id="128" name="Connecteur droit avec flèche 127"/>
          <p:cNvCxnSpPr/>
          <p:nvPr/>
        </p:nvCxnSpPr>
        <p:spPr bwMode="auto">
          <a:xfrm>
            <a:off x="876772" y="1842301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429172" y="1626277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3237484" y="2060848"/>
            <a:ext cx="663624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80K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</a:p>
        </p:txBody>
      </p:sp>
      <p:sp>
        <p:nvSpPr>
          <p:cNvPr id="145" name="ZoneTexte 144"/>
          <p:cNvSpPr txBox="1"/>
          <p:nvPr/>
        </p:nvSpPr>
        <p:spPr>
          <a:xfrm>
            <a:off x="297627" y="1933359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LN2</a:t>
            </a:r>
          </a:p>
        </p:txBody>
      </p:sp>
      <p:cxnSp>
        <p:nvCxnSpPr>
          <p:cNvPr id="148" name="Connecteur droit avec flèche 147"/>
          <p:cNvCxnSpPr/>
          <p:nvPr/>
        </p:nvCxnSpPr>
        <p:spPr bwMode="auto">
          <a:xfrm flipH="1">
            <a:off x="2792840" y="1335652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ZoneTexte 150"/>
          <p:cNvSpPr txBox="1"/>
          <p:nvPr/>
        </p:nvSpPr>
        <p:spPr>
          <a:xfrm>
            <a:off x="2360712" y="104265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53" name="Connecteur droit avec flèche 152"/>
          <p:cNvCxnSpPr/>
          <p:nvPr/>
        </p:nvCxnSpPr>
        <p:spPr bwMode="auto">
          <a:xfrm>
            <a:off x="2231923" y="1109510"/>
            <a:ext cx="0" cy="45845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ZoneTexte 155"/>
          <p:cNvSpPr txBox="1"/>
          <p:nvPr/>
        </p:nvSpPr>
        <p:spPr>
          <a:xfrm>
            <a:off x="1731814" y="764704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57" name="Connecteur droit avec flèche 156"/>
          <p:cNvCxnSpPr/>
          <p:nvPr/>
        </p:nvCxnSpPr>
        <p:spPr bwMode="auto">
          <a:xfrm>
            <a:off x="3253036" y="2950427"/>
            <a:ext cx="108012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ZoneTexte 160"/>
          <p:cNvSpPr txBox="1"/>
          <p:nvPr/>
        </p:nvSpPr>
        <p:spPr>
          <a:xfrm>
            <a:off x="6268196" y="2945664"/>
            <a:ext cx="1008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Purified 80K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167" name="Connecteur droit avec flèche 166"/>
          <p:cNvCxnSpPr/>
          <p:nvPr/>
        </p:nvCxnSpPr>
        <p:spPr bwMode="auto">
          <a:xfrm>
            <a:off x="3901108" y="3473535"/>
            <a:ext cx="43197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Connecteur droit avec flèche 181"/>
          <p:cNvCxnSpPr/>
          <p:nvPr/>
        </p:nvCxnSpPr>
        <p:spPr bwMode="auto">
          <a:xfrm>
            <a:off x="4765204" y="243213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Connecteur droit avec flèche 182"/>
          <p:cNvCxnSpPr/>
          <p:nvPr/>
        </p:nvCxnSpPr>
        <p:spPr bwMode="auto">
          <a:xfrm>
            <a:off x="4405164" y="243213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5" name="ZoneTexte 184"/>
          <p:cNvSpPr txBox="1"/>
          <p:nvPr/>
        </p:nvSpPr>
        <p:spPr>
          <a:xfrm>
            <a:off x="3675906" y="221605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 Conventional control </a:t>
            </a:r>
            <a:endParaRPr lang="en-US" sz="800" dirty="0"/>
          </a:p>
        </p:txBody>
      </p:sp>
      <p:sp>
        <p:nvSpPr>
          <p:cNvPr id="187" name="ZoneTexte 186"/>
          <p:cNvSpPr txBox="1"/>
          <p:nvPr/>
        </p:nvSpPr>
        <p:spPr>
          <a:xfrm>
            <a:off x="4333156" y="197041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Electricity</a:t>
            </a:r>
          </a:p>
          <a:p>
            <a:pPr algn="ctr"/>
            <a:r>
              <a:rPr lang="en-US" sz="800" dirty="0" smtClean="0"/>
              <a:t>(LV, class 2)</a:t>
            </a:r>
          </a:p>
          <a:p>
            <a:pPr algn="ctr"/>
            <a:r>
              <a:rPr lang="en-US" sz="800" dirty="0" smtClean="0"/>
              <a:t>(LV, class 4)</a:t>
            </a:r>
            <a:endParaRPr lang="en-US" sz="800" dirty="0"/>
          </a:p>
        </p:txBody>
      </p:sp>
      <p:sp>
        <p:nvSpPr>
          <p:cNvPr id="189" name="ZoneTexte 188"/>
          <p:cNvSpPr txBox="1"/>
          <p:nvPr/>
        </p:nvSpPr>
        <p:spPr>
          <a:xfrm>
            <a:off x="4981228" y="209352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cxnSp>
        <p:nvCxnSpPr>
          <p:cNvPr id="191" name="Connecteur droit avec flèche 190"/>
          <p:cNvCxnSpPr/>
          <p:nvPr/>
        </p:nvCxnSpPr>
        <p:spPr bwMode="auto">
          <a:xfrm>
            <a:off x="5343212" y="243213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Connecteur droit avec flèche 191"/>
          <p:cNvCxnSpPr/>
          <p:nvPr/>
        </p:nvCxnSpPr>
        <p:spPr bwMode="auto">
          <a:xfrm>
            <a:off x="5701308" y="243213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3" name="ZoneTexte 192"/>
          <p:cNvSpPr txBox="1"/>
          <p:nvPr/>
        </p:nvSpPr>
        <p:spPr>
          <a:xfrm>
            <a:off x="5601072" y="211014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Instrumentation air</a:t>
            </a:r>
            <a:endParaRPr lang="en-US" sz="800" dirty="0"/>
          </a:p>
        </p:txBody>
      </p:sp>
      <p:sp>
        <p:nvSpPr>
          <p:cNvPr id="194" name="ZoneTexte 193"/>
          <p:cNvSpPr txBox="1"/>
          <p:nvPr/>
        </p:nvSpPr>
        <p:spPr>
          <a:xfrm>
            <a:off x="7958956" y="4079882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Electricity</a:t>
            </a:r>
          </a:p>
          <a:p>
            <a:r>
              <a:rPr lang="en-US" sz="800" dirty="0" smtClean="0"/>
              <a:t>(LV, class 2)</a:t>
            </a:r>
            <a:endParaRPr lang="en-US" sz="800" dirty="0"/>
          </a:p>
        </p:txBody>
      </p:sp>
      <p:cxnSp>
        <p:nvCxnSpPr>
          <p:cNvPr id="195" name="Connecteur droit avec flèche 194"/>
          <p:cNvCxnSpPr>
            <a:stCxn id="196" idx="2"/>
          </p:cNvCxnSpPr>
          <p:nvPr/>
        </p:nvCxnSpPr>
        <p:spPr bwMode="auto">
          <a:xfrm>
            <a:off x="7598916" y="4058396"/>
            <a:ext cx="0" cy="5975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ZoneTexte 195"/>
          <p:cNvSpPr txBox="1"/>
          <p:nvPr/>
        </p:nvSpPr>
        <p:spPr>
          <a:xfrm>
            <a:off x="7094860" y="3719842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Instrumentation air</a:t>
            </a:r>
            <a:endParaRPr lang="en-US" sz="800" dirty="0"/>
          </a:p>
        </p:txBody>
      </p:sp>
      <p:cxnSp>
        <p:nvCxnSpPr>
          <p:cNvPr id="197" name="Connecteur droit avec flèche 196"/>
          <p:cNvCxnSpPr/>
          <p:nvPr/>
        </p:nvCxnSpPr>
        <p:spPr bwMode="auto">
          <a:xfrm flipH="1">
            <a:off x="7166868" y="4261452"/>
            <a:ext cx="80" cy="396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ZoneTexte 197"/>
          <p:cNvSpPr txBox="1"/>
          <p:nvPr/>
        </p:nvSpPr>
        <p:spPr>
          <a:xfrm>
            <a:off x="6806828" y="385266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99" name="Connecteur droit avec flèche 198"/>
          <p:cNvCxnSpPr/>
          <p:nvPr/>
        </p:nvCxnSpPr>
        <p:spPr bwMode="auto">
          <a:xfrm flipH="1">
            <a:off x="6734820" y="4223898"/>
            <a:ext cx="8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" name="ZoneTexte 199"/>
          <p:cNvSpPr txBox="1"/>
          <p:nvPr/>
        </p:nvSpPr>
        <p:spPr>
          <a:xfrm>
            <a:off x="6158756" y="4079882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Cooling water</a:t>
            </a:r>
          </a:p>
        </p:txBody>
      </p:sp>
      <p:cxnSp>
        <p:nvCxnSpPr>
          <p:cNvPr id="201" name="Connecteur droit avec flèche 200"/>
          <p:cNvCxnSpPr/>
          <p:nvPr/>
        </p:nvCxnSpPr>
        <p:spPr bwMode="auto">
          <a:xfrm>
            <a:off x="7958956" y="4223898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Connecteur droit avec flèche 205"/>
          <p:cNvCxnSpPr/>
          <p:nvPr/>
        </p:nvCxnSpPr>
        <p:spPr bwMode="auto">
          <a:xfrm>
            <a:off x="6133356" y="4880354"/>
            <a:ext cx="50405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Connecteur droit avec flèche 210"/>
          <p:cNvCxnSpPr/>
          <p:nvPr/>
        </p:nvCxnSpPr>
        <p:spPr bwMode="auto">
          <a:xfrm>
            <a:off x="5917332" y="5096378"/>
            <a:ext cx="72008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Connecteur droit avec flèche 212"/>
          <p:cNvCxnSpPr/>
          <p:nvPr/>
        </p:nvCxnSpPr>
        <p:spPr bwMode="auto">
          <a:xfrm flipV="1">
            <a:off x="8077572" y="5024370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Connecteur droit avec flèche 213"/>
          <p:cNvCxnSpPr/>
          <p:nvPr/>
        </p:nvCxnSpPr>
        <p:spPr bwMode="auto">
          <a:xfrm>
            <a:off x="8077572" y="5312402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Connecteur droit avec flèche 215"/>
          <p:cNvCxnSpPr/>
          <p:nvPr/>
        </p:nvCxnSpPr>
        <p:spPr bwMode="auto">
          <a:xfrm flipV="1">
            <a:off x="8077572" y="5168386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Connecteur droit avec flèche 219"/>
          <p:cNvCxnSpPr/>
          <p:nvPr/>
        </p:nvCxnSpPr>
        <p:spPr bwMode="auto">
          <a:xfrm flipV="1">
            <a:off x="8077572" y="4880354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2" name="ZoneTexte 221"/>
          <p:cNvSpPr txBox="1"/>
          <p:nvPr/>
        </p:nvSpPr>
        <p:spPr>
          <a:xfrm>
            <a:off x="9044780" y="4736338"/>
            <a:ext cx="648072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4.5K </a:t>
            </a:r>
            <a:r>
              <a:rPr lang="en-US" sz="800" dirty="0" err="1" smtClean="0"/>
              <a:t>SHe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223" name="ZoneTexte 222"/>
          <p:cNvSpPr txBox="1"/>
          <p:nvPr/>
        </p:nvSpPr>
        <p:spPr>
          <a:xfrm>
            <a:off x="9044780" y="4880934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sp>
        <p:nvSpPr>
          <p:cNvPr id="224" name="ZoneTexte 223"/>
          <p:cNvSpPr txBox="1"/>
          <p:nvPr/>
        </p:nvSpPr>
        <p:spPr>
          <a:xfrm>
            <a:off x="9044780" y="5168966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MP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225" name="ZoneTexte 224"/>
          <p:cNvSpPr txBox="1"/>
          <p:nvPr/>
        </p:nvSpPr>
        <p:spPr>
          <a:xfrm>
            <a:off x="8173696" y="5672442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20K </a:t>
            </a:r>
            <a:r>
              <a:rPr lang="en-US" sz="800" dirty="0" err="1" smtClean="0"/>
              <a:t>GHe</a:t>
            </a:r>
            <a:r>
              <a:rPr lang="en-US" sz="800" dirty="0" smtClean="0"/>
              <a:t> </a:t>
            </a:r>
            <a:endParaRPr lang="en-US" sz="800" dirty="0"/>
          </a:p>
        </p:txBody>
      </p:sp>
      <p:sp>
        <p:nvSpPr>
          <p:cNvPr id="228" name="ZoneTexte 227"/>
          <p:cNvSpPr txBox="1"/>
          <p:nvPr/>
        </p:nvSpPr>
        <p:spPr>
          <a:xfrm>
            <a:off x="4187352" y="5047230"/>
            <a:ext cx="120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smtClean="0"/>
              <a:t>Cold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LP line</a:t>
            </a:r>
            <a:endParaRPr lang="en-US" sz="800" dirty="0"/>
          </a:p>
        </p:txBody>
      </p:sp>
      <p:sp>
        <p:nvSpPr>
          <p:cNvPr id="244" name="ZoneTexte 243"/>
          <p:cNvSpPr txBox="1"/>
          <p:nvPr/>
        </p:nvSpPr>
        <p:spPr>
          <a:xfrm>
            <a:off x="9044780" y="5024370"/>
            <a:ext cx="792088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250" name="Connecteur droit 249"/>
          <p:cNvCxnSpPr/>
          <p:nvPr/>
        </p:nvCxnSpPr>
        <p:spPr bwMode="auto">
          <a:xfrm>
            <a:off x="2965004" y="1928026"/>
            <a:ext cx="2880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2" name="Connecteur droit 251"/>
          <p:cNvCxnSpPr/>
          <p:nvPr/>
        </p:nvCxnSpPr>
        <p:spPr bwMode="auto">
          <a:xfrm flipH="1">
            <a:off x="3252788" y="1928026"/>
            <a:ext cx="248" cy="102411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Connecteur droit 263"/>
          <p:cNvCxnSpPr/>
          <p:nvPr/>
        </p:nvCxnSpPr>
        <p:spPr bwMode="auto">
          <a:xfrm>
            <a:off x="6133356" y="3080154"/>
            <a:ext cx="0" cy="18002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6" name="Connecteur droit 265"/>
          <p:cNvCxnSpPr/>
          <p:nvPr/>
        </p:nvCxnSpPr>
        <p:spPr bwMode="auto">
          <a:xfrm>
            <a:off x="5917332" y="3368186"/>
            <a:ext cx="0" cy="172819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Connecteur droit 268"/>
          <p:cNvCxnSpPr/>
          <p:nvPr/>
        </p:nvCxnSpPr>
        <p:spPr bwMode="auto">
          <a:xfrm>
            <a:off x="5773316" y="3080154"/>
            <a:ext cx="36004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Connecteur droit 272"/>
          <p:cNvCxnSpPr/>
          <p:nvPr/>
        </p:nvCxnSpPr>
        <p:spPr bwMode="auto">
          <a:xfrm>
            <a:off x="5773316" y="3368186"/>
            <a:ext cx="14401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4" name="Connecteur droit 293"/>
          <p:cNvCxnSpPr/>
          <p:nvPr/>
        </p:nvCxnSpPr>
        <p:spPr bwMode="auto">
          <a:xfrm>
            <a:off x="8077572" y="5528426"/>
            <a:ext cx="28803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Connecteur droit 298"/>
          <p:cNvCxnSpPr/>
          <p:nvPr/>
        </p:nvCxnSpPr>
        <p:spPr bwMode="auto">
          <a:xfrm flipH="1">
            <a:off x="8356600" y="5528426"/>
            <a:ext cx="0" cy="88128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1" name="Connecteur droit 300"/>
          <p:cNvCxnSpPr/>
          <p:nvPr/>
        </p:nvCxnSpPr>
        <p:spPr bwMode="auto">
          <a:xfrm>
            <a:off x="3901108" y="6409414"/>
            <a:ext cx="446449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3" name="Connecteur droit 302"/>
          <p:cNvCxnSpPr/>
          <p:nvPr/>
        </p:nvCxnSpPr>
        <p:spPr bwMode="auto">
          <a:xfrm flipH="1">
            <a:off x="3898900" y="3471250"/>
            <a:ext cx="1588" cy="293846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2" name="Connecteur droit avec flèche 211"/>
          <p:cNvCxnSpPr/>
          <p:nvPr/>
        </p:nvCxnSpPr>
        <p:spPr bwMode="auto">
          <a:xfrm>
            <a:off x="5267472" y="5263254"/>
            <a:ext cx="136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ZoneTexte 161"/>
          <p:cNvSpPr txBox="1"/>
          <p:nvPr/>
        </p:nvSpPr>
        <p:spPr>
          <a:xfrm>
            <a:off x="6393160" y="3310467"/>
            <a:ext cx="1008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Purified 20K </a:t>
            </a:r>
            <a:r>
              <a:rPr lang="en-US" sz="800" dirty="0" err="1" smtClean="0"/>
              <a:t>GHe</a:t>
            </a:r>
            <a:endParaRPr lang="en-US" sz="800" dirty="0"/>
          </a:p>
        </p:txBody>
      </p:sp>
      <p:cxnSp>
        <p:nvCxnSpPr>
          <p:cNvPr id="328" name="Connecteur droit avec flèche 327"/>
          <p:cNvCxnSpPr/>
          <p:nvPr/>
        </p:nvCxnSpPr>
        <p:spPr bwMode="auto">
          <a:xfrm flipV="1">
            <a:off x="2244924" y="2288066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0" name="ZoneTexte 329"/>
          <p:cNvSpPr txBox="1"/>
          <p:nvPr/>
        </p:nvSpPr>
        <p:spPr>
          <a:xfrm>
            <a:off x="1668860" y="2720114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N2 stage</a:t>
            </a:r>
            <a:endParaRPr lang="en-US" sz="800" dirty="0"/>
          </a:p>
        </p:txBody>
      </p:sp>
      <p:cxnSp>
        <p:nvCxnSpPr>
          <p:cNvPr id="331" name="Connecteur droit avec flèche 330"/>
          <p:cNvCxnSpPr/>
          <p:nvPr/>
        </p:nvCxnSpPr>
        <p:spPr bwMode="auto">
          <a:xfrm flipV="1">
            <a:off x="5053236" y="3584210"/>
            <a:ext cx="0" cy="43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2" name="ZoneTexte 331"/>
          <p:cNvSpPr txBox="1"/>
          <p:nvPr/>
        </p:nvSpPr>
        <p:spPr>
          <a:xfrm>
            <a:off x="4477172" y="4016258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Adsorbers</a:t>
            </a:r>
            <a:endParaRPr lang="en-US" sz="800" dirty="0"/>
          </a:p>
        </p:txBody>
      </p:sp>
      <p:cxnSp>
        <p:nvCxnSpPr>
          <p:cNvPr id="333" name="Connecteur droit avec flèche 332"/>
          <p:cNvCxnSpPr/>
          <p:nvPr/>
        </p:nvCxnSpPr>
        <p:spPr bwMode="auto">
          <a:xfrm flipV="1">
            <a:off x="7329264" y="5528426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4" name="ZoneTexte 333"/>
          <p:cNvSpPr txBox="1"/>
          <p:nvPr/>
        </p:nvSpPr>
        <p:spPr>
          <a:xfrm>
            <a:off x="6681192" y="574445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LHe</a:t>
            </a:r>
            <a:r>
              <a:rPr lang="en-US" sz="800" dirty="0" smtClean="0"/>
              <a:t> + </a:t>
            </a:r>
            <a:r>
              <a:rPr lang="en-US" sz="800" dirty="0" err="1" smtClean="0"/>
              <a:t>GHe</a:t>
            </a:r>
            <a:r>
              <a:rPr lang="en-US" sz="800" dirty="0" smtClean="0"/>
              <a:t> heat exchangers</a:t>
            </a:r>
          </a:p>
          <a:p>
            <a:r>
              <a:rPr lang="en-US" sz="800" dirty="0" smtClean="0"/>
              <a:t>+ turbines + turbine coolers </a:t>
            </a:r>
          </a:p>
          <a:p>
            <a:r>
              <a:rPr lang="en-US" sz="800" dirty="0" smtClean="0"/>
              <a:t>+ </a:t>
            </a:r>
            <a:r>
              <a:rPr lang="en-US" sz="800" dirty="0" err="1" smtClean="0"/>
              <a:t>LHe</a:t>
            </a:r>
            <a:r>
              <a:rPr lang="en-US" sz="800" dirty="0" smtClean="0"/>
              <a:t> </a:t>
            </a:r>
            <a:r>
              <a:rPr lang="en-US" sz="800" dirty="0" err="1" smtClean="0"/>
              <a:t>subcooler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+ </a:t>
            </a:r>
            <a:r>
              <a:rPr lang="en-US" sz="800" dirty="0" err="1" smtClean="0"/>
              <a:t>cryovalves</a:t>
            </a:r>
            <a:endParaRPr lang="en-US" sz="800" dirty="0" smtClean="0"/>
          </a:p>
        </p:txBody>
      </p:sp>
      <p:sp>
        <p:nvSpPr>
          <p:cNvPr id="341" name="ZoneTexte 340"/>
          <p:cNvSpPr txBox="1"/>
          <p:nvPr/>
        </p:nvSpPr>
        <p:spPr>
          <a:xfrm>
            <a:off x="4187352" y="5263254"/>
            <a:ext cx="120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LHe</a:t>
            </a:r>
            <a:endParaRPr lang="en-US" sz="800" dirty="0"/>
          </a:p>
        </p:txBody>
      </p:sp>
      <p:cxnSp>
        <p:nvCxnSpPr>
          <p:cNvPr id="340" name="Connecteur droit avec flèche 339"/>
          <p:cNvCxnSpPr/>
          <p:nvPr/>
        </p:nvCxnSpPr>
        <p:spPr bwMode="auto">
          <a:xfrm>
            <a:off x="5267472" y="5479278"/>
            <a:ext cx="1368000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0" name="Connecteur droit avec flèche 349"/>
          <p:cNvCxnSpPr/>
          <p:nvPr/>
        </p:nvCxnSpPr>
        <p:spPr bwMode="auto">
          <a:xfrm>
            <a:off x="8077572" y="5456418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1" name="ZoneTexte 350"/>
          <p:cNvSpPr txBox="1"/>
          <p:nvPr/>
        </p:nvSpPr>
        <p:spPr>
          <a:xfrm>
            <a:off x="9044780" y="5333888"/>
            <a:ext cx="876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LP </a:t>
            </a:r>
            <a:r>
              <a:rPr lang="en-US" sz="800" dirty="0" err="1" smtClean="0"/>
              <a:t>GHe</a:t>
            </a:r>
            <a:r>
              <a:rPr lang="en-US" sz="800" dirty="0" smtClean="0"/>
              <a:t> from cold box</a:t>
            </a:r>
            <a:endParaRPr lang="en-US" sz="800" dirty="0"/>
          </a:p>
        </p:txBody>
      </p:sp>
      <p:cxnSp>
        <p:nvCxnSpPr>
          <p:cNvPr id="352" name="Connecteur droit avec flèche 351"/>
          <p:cNvCxnSpPr/>
          <p:nvPr/>
        </p:nvCxnSpPr>
        <p:spPr bwMode="auto">
          <a:xfrm flipH="1">
            <a:off x="1678732" y="1315987"/>
            <a:ext cx="0" cy="25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3" name="ZoneTexte 352"/>
          <p:cNvSpPr txBox="1"/>
          <p:nvPr/>
        </p:nvSpPr>
        <p:spPr>
          <a:xfrm>
            <a:off x="1318692" y="83671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 Conventional control </a:t>
            </a:r>
            <a:endParaRPr lang="en-US" sz="800" dirty="0"/>
          </a:p>
        </p:txBody>
      </p:sp>
      <p:cxnSp>
        <p:nvCxnSpPr>
          <p:cNvPr id="176" name="Connecteur droit avec flèche 175"/>
          <p:cNvCxnSpPr/>
          <p:nvPr/>
        </p:nvCxnSpPr>
        <p:spPr bwMode="auto">
          <a:xfrm>
            <a:off x="1352600" y="3147922"/>
            <a:ext cx="298055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0" name="ZoneTexte 179"/>
          <p:cNvSpPr txBox="1"/>
          <p:nvPr/>
        </p:nvSpPr>
        <p:spPr>
          <a:xfrm>
            <a:off x="235076" y="2936138"/>
            <a:ext cx="12085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GHe</a:t>
            </a:r>
            <a:r>
              <a:rPr lang="en-US" sz="800" dirty="0" smtClean="0"/>
              <a:t> from buffers</a:t>
            </a:r>
            <a:endParaRPr lang="en-US" sz="800" dirty="0"/>
          </a:p>
        </p:txBody>
      </p:sp>
      <p:cxnSp>
        <p:nvCxnSpPr>
          <p:cNvPr id="82" name="Connecteur droit avec flèche 81"/>
          <p:cNvCxnSpPr/>
          <p:nvPr/>
        </p:nvCxnSpPr>
        <p:spPr bwMode="auto">
          <a:xfrm>
            <a:off x="877119" y="2115475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 bwMode="auto">
          <a:xfrm>
            <a:off x="1356100" y="3314611"/>
            <a:ext cx="2980556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-15552" y="3126642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 err="1" smtClean="0"/>
              <a:t>Adsorbers</a:t>
            </a:r>
            <a:r>
              <a:rPr lang="en-US" sz="800" dirty="0" smtClean="0"/>
              <a:t> to be regenerated</a:t>
            </a:r>
            <a:endParaRPr lang="en-US" sz="800" dirty="0"/>
          </a:p>
        </p:txBody>
      </p:sp>
      <p:sp>
        <p:nvSpPr>
          <p:cNvPr id="87" name="Forme libre 86"/>
          <p:cNvSpPr/>
          <p:nvPr/>
        </p:nvSpPr>
        <p:spPr bwMode="auto">
          <a:xfrm rot="8481501">
            <a:off x="6087923" y="3164938"/>
            <a:ext cx="287577" cy="45719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orme libre 88"/>
          <p:cNvSpPr/>
          <p:nvPr/>
        </p:nvSpPr>
        <p:spPr bwMode="auto">
          <a:xfrm rot="8481501" flipV="1">
            <a:off x="5865404" y="3589217"/>
            <a:ext cx="652012" cy="61255"/>
          </a:xfrm>
          <a:custGeom>
            <a:avLst/>
            <a:gdLst>
              <a:gd name="connsiteX0" fmla="*/ 0 w 254000"/>
              <a:gd name="connsiteY0" fmla="*/ 128587 h 149754"/>
              <a:gd name="connsiteX1" fmla="*/ 177800 w 254000"/>
              <a:gd name="connsiteY1" fmla="*/ 131762 h 149754"/>
              <a:gd name="connsiteX2" fmla="*/ 73025 w 254000"/>
              <a:gd name="connsiteY2" fmla="*/ 20637 h 149754"/>
              <a:gd name="connsiteX3" fmla="*/ 254000 w 254000"/>
              <a:gd name="connsiteY3" fmla="*/ 7937 h 14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149754">
                <a:moveTo>
                  <a:pt x="0" y="128587"/>
                </a:moveTo>
                <a:cubicBezTo>
                  <a:pt x="82814" y="139170"/>
                  <a:pt x="165629" y="149754"/>
                  <a:pt x="177800" y="131762"/>
                </a:cubicBezTo>
                <a:cubicBezTo>
                  <a:pt x="189971" y="113770"/>
                  <a:pt x="60325" y="41274"/>
                  <a:pt x="73025" y="20637"/>
                </a:cubicBezTo>
                <a:cubicBezTo>
                  <a:pt x="85725" y="0"/>
                  <a:pt x="223838" y="7937"/>
                  <a:pt x="254000" y="7937"/>
                </a:cubicBezTo>
              </a:path>
            </a:pathLst>
          </a:cu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ZoneTexte 83"/>
          <p:cNvSpPr txBox="1"/>
          <p:nvPr/>
        </p:nvSpPr>
        <p:spPr>
          <a:xfrm>
            <a:off x="3338344" y="1564412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GN2</a:t>
            </a:r>
          </a:p>
        </p:txBody>
      </p:sp>
      <p:cxnSp>
        <p:nvCxnSpPr>
          <p:cNvPr id="88" name="Connecteur droit avec flèche 87"/>
          <p:cNvCxnSpPr/>
          <p:nvPr/>
        </p:nvCxnSpPr>
        <p:spPr bwMode="auto">
          <a:xfrm>
            <a:off x="2974876" y="1723668"/>
            <a:ext cx="64807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ZoneTexte 89"/>
          <p:cNvSpPr txBox="1"/>
          <p:nvPr/>
        </p:nvSpPr>
        <p:spPr>
          <a:xfrm>
            <a:off x="9042082" y="4483720"/>
            <a:ext cx="851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10K </a:t>
            </a:r>
            <a:r>
              <a:rPr lang="en-US" sz="800" dirty="0" err="1" smtClean="0"/>
              <a:t>GHe</a:t>
            </a:r>
            <a:r>
              <a:rPr lang="en-US" sz="800" dirty="0" smtClean="0"/>
              <a:t> to line B</a:t>
            </a:r>
            <a:endParaRPr lang="en-US" sz="800" dirty="0"/>
          </a:p>
        </p:txBody>
      </p:sp>
      <p:cxnSp>
        <p:nvCxnSpPr>
          <p:cNvPr id="91" name="Connecteur droit avec flèche 90"/>
          <p:cNvCxnSpPr/>
          <p:nvPr/>
        </p:nvCxnSpPr>
        <p:spPr bwMode="auto">
          <a:xfrm flipV="1">
            <a:off x="8081631" y="4739823"/>
            <a:ext cx="10081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Intertitre &amp; Slide Visuel">
  <a:themeElements>
    <a:clrScheme name="Intertitre &amp; Slide Visuel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Intertitre &amp; Slide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rtitre &amp; Slide Filet">
  <a:themeElements>
    <a:clrScheme name="Intertitre &amp; Slide Filet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Intertitre &amp; Slide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tertitre &amp; Slide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titre &amp; Slide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re &amp; Fin Filet">
  <a:themeElements>
    <a:clrScheme name="Titre &amp; Fin Filet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Fil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Filet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Filet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re &amp; Fin Visuel">
  <a:themeElements>
    <a:clrScheme name="Titre &amp; Fin Visuel 12">
      <a:dk1>
        <a:srgbClr val="55555A"/>
      </a:dk1>
      <a:lt1>
        <a:srgbClr val="FFFFFF"/>
      </a:lt1>
      <a:dk2>
        <a:srgbClr val="005BA1"/>
      </a:dk2>
      <a:lt2>
        <a:srgbClr val="808080"/>
      </a:lt2>
      <a:accent1>
        <a:srgbClr val="7D82B4"/>
      </a:accent1>
      <a:accent2>
        <a:srgbClr val="003278"/>
      </a:accent2>
      <a:accent3>
        <a:srgbClr val="FFFFFF"/>
      </a:accent3>
      <a:accent4>
        <a:srgbClr val="47474C"/>
      </a:accent4>
      <a:accent5>
        <a:srgbClr val="BFC1D6"/>
      </a:accent5>
      <a:accent6>
        <a:srgbClr val="002C6C"/>
      </a:accent6>
      <a:hlink>
        <a:srgbClr val="969BC8"/>
      </a:hlink>
      <a:folHlink>
        <a:srgbClr val="82CDF0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folHlink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0A1"/>
      </a:accent1>
      <a:accent2>
        <a:srgbClr val="003278"/>
      </a:accent2>
      <a:accent3>
        <a:srgbClr val="FFFFFF"/>
      </a:accent3>
      <a:accent4>
        <a:srgbClr val="000000"/>
      </a:accent4>
      <a:accent5>
        <a:srgbClr val="AAB6CD"/>
      </a:accent5>
      <a:accent6>
        <a:srgbClr val="002C6C"/>
      </a:accent6>
      <a:hlink>
        <a:srgbClr val="7D82B4"/>
      </a:hlink>
      <a:folHlink>
        <a:srgbClr val="5555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 LIQUIDE-Related-Activities</Template>
  <TotalTime>4742</TotalTime>
  <Words>2165</Words>
  <Application>Microsoft Office PowerPoint</Application>
  <PresentationFormat>A4 Paper (210x297 mm)</PresentationFormat>
  <Paragraphs>655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Intertitre &amp; Slide Visuel</vt:lpstr>
      <vt:lpstr>Intertitre &amp; Slide Filet</vt:lpstr>
      <vt:lpstr>Titre &amp; Fin Filet</vt:lpstr>
      <vt:lpstr>Titre &amp; Fin Visuel</vt:lpstr>
      <vt:lpstr>A34.4 To provide cooling power and warm He flow to ITER cryogenic users</vt:lpstr>
      <vt:lpstr>1 To provide cold and warm He to clients</vt:lpstr>
      <vt:lpstr>1.1 To produce compressed GHe</vt:lpstr>
      <vt:lpstr>1.1.1 To lubricate compressors</vt:lpstr>
      <vt:lpstr>1.1.2 To compress GHe</vt:lpstr>
      <vt:lpstr>1.1.3 To separate oil from gas</vt:lpstr>
      <vt:lpstr>1.1.4 To control and interconnect pressures</vt:lpstr>
      <vt:lpstr>1.1.5 To cool oil and He</vt:lpstr>
      <vt:lpstr>1.2 To produce cold He</vt:lpstr>
      <vt:lpstr>1.2.1 To pre-cool GHe with N2</vt:lpstr>
      <vt:lpstr>1.2.2 To purify GHe</vt:lpstr>
      <vt:lpstr>1.2.2.3 To regenerate adsorbers</vt:lpstr>
      <vt:lpstr>1.2.3 To cool down GHe</vt:lpstr>
      <vt:lpstr>1.3 To distribute He to clients</vt:lpstr>
      <vt:lpstr>1.3.3 To distribute 300K compressed GHe to clients</vt:lpstr>
      <vt:lpstr>1.4 To recover He</vt:lpstr>
      <vt:lpstr>1.4.1 To recover warm GHe</vt:lpstr>
      <vt:lpstr>1.4.2 To recover cold GHe</vt:lpstr>
      <vt:lpstr>2 To provide services to support main functions of cryoplant</vt:lpstr>
      <vt:lpstr>2.4 To provide thermal insulation</vt:lpstr>
      <vt:lpstr>2.5 To provide additional services</vt:lpstr>
    </vt:vector>
  </TitlesOfParts>
  <Company>ALSEIS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anne.michaud</dc:creator>
  <cp:lastModifiedBy>Vincent Heloin</cp:lastModifiedBy>
  <cp:revision>658</cp:revision>
  <cp:lastPrinted>2014-10-28T09:43:49Z</cp:lastPrinted>
  <dcterms:created xsi:type="dcterms:W3CDTF">2012-03-23T16:21:07Z</dcterms:created>
  <dcterms:modified xsi:type="dcterms:W3CDTF">2015-03-23T20:49:57Z</dcterms:modified>
</cp:coreProperties>
</file>